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
  </p:notesMasterIdLst>
  <p:handoutMasterIdLst>
    <p:handoutMasterId r:id="rId10"/>
  </p:handoutMasterIdLst>
  <p:sldIdLst>
    <p:sldId id="300" r:id="rId5"/>
    <p:sldId id="282" r:id="rId6"/>
    <p:sldId id="294" r:id="rId7"/>
    <p:sldId id="298" r:id="rId8"/>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2" userDrawn="1">
          <p15:clr>
            <a:srgbClr val="A4A3A4"/>
          </p15:clr>
        </p15:guide>
        <p15:guide id="2" pos="235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239"/>
    <a:srgbClr val="84BA41"/>
    <a:srgbClr val="000000"/>
    <a:srgbClr val="FFDE17"/>
    <a:srgbClr val="57A672"/>
    <a:srgbClr val="B2DDC9"/>
    <a:srgbClr val="011E3B"/>
    <a:srgbClr val="D61980"/>
    <a:srgbClr val="28A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38"/>
  </p:normalViewPr>
  <p:slideViewPr>
    <p:cSldViewPr snapToGrid="0" snapToObjects="1">
      <p:cViewPr varScale="1">
        <p:scale>
          <a:sx n="82" d="100"/>
          <a:sy n="82" d="100"/>
        </p:scale>
        <p:origin x="3280" y="176"/>
      </p:cViewPr>
      <p:guideLst>
        <p:guide orient="horz" pos="3342"/>
        <p:guide pos="2358"/>
      </p:guideLst>
    </p:cSldViewPr>
  </p:slideViewPr>
  <p:notesTextViewPr>
    <p:cViewPr>
      <p:scale>
        <a:sx n="1" d="1"/>
        <a:sy n="1" d="1"/>
      </p:scale>
      <p:origin x="0" y="0"/>
    </p:cViewPr>
  </p:notesTextViewPr>
  <p:sorterViewPr>
    <p:cViewPr>
      <p:scale>
        <a:sx n="132" d="100"/>
        <a:sy n="132" d="100"/>
      </p:scale>
      <p:origin x="0" y="0"/>
    </p:cViewPr>
  </p:sorterViewPr>
  <p:notesViewPr>
    <p:cSldViewPr snapToGrid="0" snapToObjects="1" showGuide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4/6/22</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4/6/22</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inglehub.com/"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332" name="Freeform 331">
            <a:extLst>
              <a:ext uri="{FF2B5EF4-FFF2-40B4-BE49-F238E27FC236}">
                <a16:creationId xmlns:a16="http://schemas.microsoft.com/office/drawing/2014/main" id="{85DAC419-22C6-C449-A61A-A47C76DB7F44}"/>
              </a:ext>
            </a:extLst>
          </p:cNvPr>
          <p:cNvSpPr/>
          <p:nvPr userDrawn="1"/>
        </p:nvSpPr>
        <p:spPr>
          <a:xfrm rot="16200000">
            <a:off x="-1548799" y="4727319"/>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02" name="Graphic 4">
            <a:extLst>
              <a:ext uri="{FF2B5EF4-FFF2-40B4-BE49-F238E27FC236}">
                <a16:creationId xmlns:a16="http://schemas.microsoft.com/office/drawing/2014/main" id="{55B42574-8012-D447-88C8-BF8B2168D685}"/>
              </a:ext>
            </a:extLst>
          </p:cNvPr>
          <p:cNvSpPr/>
          <p:nvPr userDrawn="1"/>
        </p:nvSpPr>
        <p:spPr>
          <a:xfrm rot="10800000">
            <a:off x="7078" y="2267147"/>
            <a:ext cx="7570054" cy="1044331"/>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297239"/>
          </a:solidFill>
          <a:ln w="2370" cap="flat">
            <a:noFill/>
            <a:prstDash val="solid"/>
            <a:miter/>
          </a:ln>
        </p:spPr>
        <p:txBody>
          <a:bodyPr rtlCol="0" anchor="ctr"/>
          <a:lstStyle/>
          <a:p>
            <a:endParaRPr lang="en-US"/>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947750" y="2524385"/>
            <a:ext cx="6272696" cy="650735"/>
          </a:xfrm>
          <a:prstGeom prst="rect">
            <a:avLst/>
          </a:prstGeom>
        </p:spPr>
        <p:txBody>
          <a:bodyPr>
            <a:noAutofit/>
          </a:bodyPr>
          <a:lstStyle>
            <a:lvl1pPr marL="0" indent="0" algn="r">
              <a:lnSpc>
                <a:spcPct val="100000"/>
              </a:lnSpc>
              <a:spcBef>
                <a:spcPts val="0"/>
              </a:spcBef>
              <a:buNone/>
              <a:defRPr sz="2600" b="0" i="0">
                <a:solidFill>
                  <a:schemeClr val="bg1"/>
                </a:solidFill>
                <a:latin typeface="Poppins" pitchFamily="2" charset="77"/>
                <a:ea typeface="Open Sans" panose="020B0606030504020204" pitchFamily="34" charset="0"/>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BUSINESS</a:t>
            </a:r>
            <a:endParaRPr lang="en-US" dirty="0"/>
          </a:p>
        </p:txBody>
      </p:sp>
      <p:sp>
        <p:nvSpPr>
          <p:cNvPr id="344" name="Picture Placeholder 343">
            <a:extLst>
              <a:ext uri="{FF2B5EF4-FFF2-40B4-BE49-F238E27FC236}">
                <a16:creationId xmlns:a16="http://schemas.microsoft.com/office/drawing/2014/main" id="{C7163BFD-6804-5244-B41F-9153A757111F}"/>
              </a:ext>
            </a:extLst>
          </p:cNvPr>
          <p:cNvSpPr>
            <a:spLocks noGrp="1"/>
          </p:cNvSpPr>
          <p:nvPr>
            <p:ph type="pic" sz="quarter" idx="17"/>
          </p:nvPr>
        </p:nvSpPr>
        <p:spPr>
          <a:xfrm>
            <a:off x="2239993" y="140011"/>
            <a:ext cx="5337139" cy="2248015"/>
          </a:xfrm>
          <a:custGeom>
            <a:avLst/>
            <a:gdLst>
              <a:gd name="connsiteX0" fmla="*/ 0 w 5337139"/>
              <a:gd name="connsiteY0" fmla="*/ 0 h 2248015"/>
              <a:gd name="connsiteX1" fmla="*/ 5337139 w 5337139"/>
              <a:gd name="connsiteY1" fmla="*/ 0 h 2248015"/>
              <a:gd name="connsiteX2" fmla="*/ 5337139 w 5337139"/>
              <a:gd name="connsiteY2" fmla="*/ 2248015 h 2248015"/>
              <a:gd name="connsiteX3" fmla="*/ 0 w 5337139"/>
              <a:gd name="connsiteY3" fmla="*/ 2248015 h 2248015"/>
              <a:gd name="connsiteX4" fmla="*/ 0 w 5337139"/>
              <a:gd name="connsiteY4" fmla="*/ 1917229 h 2248015"/>
              <a:gd name="connsiteX5" fmla="*/ 113298 w 5337139"/>
              <a:gd name="connsiteY5" fmla="*/ 1917229 h 2248015"/>
              <a:gd name="connsiteX6" fmla="*/ 113298 w 5337139"/>
              <a:gd name="connsiteY6" fmla="*/ 231581 h 2248015"/>
              <a:gd name="connsiteX7" fmla="*/ 0 w 5337139"/>
              <a:gd name="connsiteY7" fmla="*/ 231581 h 2248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7139" h="2248015">
                <a:moveTo>
                  <a:pt x="0" y="0"/>
                </a:moveTo>
                <a:lnTo>
                  <a:pt x="5337139" y="0"/>
                </a:lnTo>
                <a:lnTo>
                  <a:pt x="5337139" y="2248015"/>
                </a:lnTo>
                <a:lnTo>
                  <a:pt x="0" y="2248015"/>
                </a:lnTo>
                <a:lnTo>
                  <a:pt x="0" y="1917229"/>
                </a:lnTo>
                <a:lnTo>
                  <a:pt x="113298" y="1917229"/>
                </a:lnTo>
                <a:lnTo>
                  <a:pt x="113298" y="231581"/>
                </a:lnTo>
                <a:lnTo>
                  <a:pt x="0" y="231581"/>
                </a:lnTo>
                <a:close/>
              </a:path>
            </a:pathLst>
          </a:custGeom>
          <a:solidFill>
            <a:schemeClr val="bg1">
              <a:lumMod val="85000"/>
            </a:schemeClr>
          </a:solidFill>
        </p:spPr>
        <p:txBody>
          <a:bodyPr wrap="square">
            <a:noAutofit/>
          </a:bodyPr>
          <a:lstStyle>
            <a:lvl1pPr marL="0" indent="0">
              <a:buNone/>
              <a:defRPr sz="800"/>
            </a:lvl1pPr>
          </a:lstStyle>
          <a:p>
            <a:endParaRPr lang="en-US" dirty="0"/>
          </a:p>
        </p:txBody>
      </p:sp>
      <p:sp>
        <p:nvSpPr>
          <p:cNvPr id="299" name="Graphic 4">
            <a:extLst>
              <a:ext uri="{FF2B5EF4-FFF2-40B4-BE49-F238E27FC236}">
                <a16:creationId xmlns:a16="http://schemas.microsoft.com/office/drawing/2014/main" id="{648D7BFC-D916-F04B-A2C8-22005A655C3C}"/>
              </a:ext>
            </a:extLst>
          </p:cNvPr>
          <p:cNvSpPr/>
          <p:nvPr userDrawn="1"/>
        </p:nvSpPr>
        <p:spPr>
          <a:xfrm rot="10800000">
            <a:off x="2154288" y="371591"/>
            <a:ext cx="199003"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A41"/>
          </a:solidFill>
          <a:ln w="2370" cap="flat">
            <a:noFill/>
            <a:prstDash val="solid"/>
            <a:miter/>
          </a:ln>
        </p:spPr>
        <p:txBody>
          <a:bodyPr rtlCol="0" anchor="ctr"/>
          <a:lstStyle/>
          <a:p>
            <a:endParaRPr lang="en-US"/>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883751" y="6506908"/>
            <a:ext cx="6351439" cy="357867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a:t>
            </a:r>
            <a:endParaRPr lang="en-US" dirty="0"/>
          </a:p>
        </p:txBody>
      </p:sp>
      <p:sp>
        <p:nvSpPr>
          <p:cNvPr id="317" name="Text Placeholder 32">
            <a:extLst>
              <a:ext uri="{FF2B5EF4-FFF2-40B4-BE49-F238E27FC236}">
                <a16:creationId xmlns:a16="http://schemas.microsoft.com/office/drawing/2014/main" id="{BC32408F-3013-4049-B547-84EF117DFE03}"/>
              </a:ext>
            </a:extLst>
          </p:cNvPr>
          <p:cNvSpPr>
            <a:spLocks noGrp="1"/>
          </p:cNvSpPr>
          <p:nvPr>
            <p:ph type="body" sz="quarter" idx="58" hasCustomPrompt="1"/>
          </p:nvPr>
        </p:nvSpPr>
        <p:spPr>
          <a:xfrm>
            <a:off x="883751" y="3626736"/>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318" name="Text Placeholder 32">
            <a:extLst>
              <a:ext uri="{FF2B5EF4-FFF2-40B4-BE49-F238E27FC236}">
                <a16:creationId xmlns:a16="http://schemas.microsoft.com/office/drawing/2014/main" id="{3F79245E-AE83-5D42-A49C-E447A993290A}"/>
              </a:ext>
            </a:extLst>
          </p:cNvPr>
          <p:cNvSpPr>
            <a:spLocks noGrp="1"/>
          </p:cNvSpPr>
          <p:nvPr>
            <p:ph type="body" sz="quarter" idx="59" hasCustomPrompt="1"/>
          </p:nvPr>
        </p:nvSpPr>
        <p:spPr>
          <a:xfrm>
            <a:off x="883751" y="3850070"/>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grpSp>
        <p:nvGrpSpPr>
          <p:cNvPr id="319" name="Group 318">
            <a:extLst>
              <a:ext uri="{FF2B5EF4-FFF2-40B4-BE49-F238E27FC236}">
                <a16:creationId xmlns:a16="http://schemas.microsoft.com/office/drawing/2014/main" id="{660328D1-4E0B-B047-B79A-32DBC7A7923A}"/>
              </a:ext>
            </a:extLst>
          </p:cNvPr>
          <p:cNvGrpSpPr/>
          <p:nvPr userDrawn="1"/>
        </p:nvGrpSpPr>
        <p:grpSpPr>
          <a:xfrm>
            <a:off x="659291" y="4202150"/>
            <a:ext cx="3711703" cy="1143756"/>
            <a:chOff x="195319" y="2097486"/>
            <a:chExt cx="4278713" cy="992399"/>
          </a:xfrm>
        </p:grpSpPr>
        <p:cxnSp>
          <p:nvCxnSpPr>
            <p:cNvPr id="320" name="Straight Connector 319">
              <a:extLst>
                <a:ext uri="{FF2B5EF4-FFF2-40B4-BE49-F238E27FC236}">
                  <a16:creationId xmlns:a16="http://schemas.microsoft.com/office/drawing/2014/main" id="{213961DD-07BB-7847-879C-D79BA47EE8C4}"/>
                </a:ext>
              </a:extLst>
            </p:cNvPr>
            <p:cNvCxnSpPr>
              <a:cxnSpLocks/>
            </p:cNvCxnSpPr>
            <p:nvPr userDrawn="1"/>
          </p:nvCxnSpPr>
          <p:spPr>
            <a:xfrm flipH="1">
              <a:off x="195319" y="209748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CF16582C-7C3C-124E-AC69-D821318F059D}"/>
                </a:ext>
              </a:extLst>
            </p:cNvPr>
            <p:cNvCxnSpPr>
              <a:cxnSpLocks/>
            </p:cNvCxnSpPr>
            <p:nvPr userDrawn="1"/>
          </p:nvCxnSpPr>
          <p:spPr>
            <a:xfrm flipH="1">
              <a:off x="195319" y="2592736"/>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487E3AC7-6C71-F24A-A01B-B2CD7D48608C}"/>
                </a:ext>
              </a:extLst>
            </p:cNvPr>
            <p:cNvCxnSpPr>
              <a:cxnSpLocks/>
            </p:cNvCxnSpPr>
            <p:nvPr userDrawn="1"/>
          </p:nvCxnSpPr>
          <p:spPr>
            <a:xfrm flipH="1">
              <a:off x="195319" y="3089885"/>
              <a:ext cx="4278713" cy="0"/>
            </a:xfrm>
            <a:prstGeom prst="line">
              <a:avLst/>
            </a:prstGeom>
            <a:ln w="9525">
              <a:solidFill>
                <a:srgbClr val="84BA41"/>
              </a:solidFill>
            </a:ln>
          </p:spPr>
          <p:style>
            <a:lnRef idx="1">
              <a:schemeClr val="accent1"/>
            </a:lnRef>
            <a:fillRef idx="0">
              <a:schemeClr val="accent1"/>
            </a:fillRef>
            <a:effectRef idx="0">
              <a:schemeClr val="accent1"/>
            </a:effectRef>
            <a:fontRef idx="minor">
              <a:schemeClr val="tx1"/>
            </a:fontRef>
          </p:style>
        </p:cxnSp>
      </p:grpSp>
      <p:sp>
        <p:nvSpPr>
          <p:cNvPr id="323" name="Text Placeholder 32">
            <a:extLst>
              <a:ext uri="{FF2B5EF4-FFF2-40B4-BE49-F238E27FC236}">
                <a16:creationId xmlns:a16="http://schemas.microsoft.com/office/drawing/2014/main" id="{514F1E7F-D1E0-E04B-9305-F2C33D611F3B}"/>
              </a:ext>
            </a:extLst>
          </p:cNvPr>
          <p:cNvSpPr>
            <a:spLocks noGrp="1"/>
          </p:cNvSpPr>
          <p:nvPr>
            <p:ph type="body" sz="quarter" idx="60" hasCustomPrompt="1"/>
          </p:nvPr>
        </p:nvSpPr>
        <p:spPr>
          <a:xfrm>
            <a:off x="883751" y="4200414"/>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324" name="Text Placeholder 32">
            <a:extLst>
              <a:ext uri="{FF2B5EF4-FFF2-40B4-BE49-F238E27FC236}">
                <a16:creationId xmlns:a16="http://schemas.microsoft.com/office/drawing/2014/main" id="{F304B7A5-AB57-9A41-9C0A-37EA788E1450}"/>
              </a:ext>
            </a:extLst>
          </p:cNvPr>
          <p:cNvSpPr>
            <a:spLocks noGrp="1"/>
          </p:cNvSpPr>
          <p:nvPr>
            <p:ph type="body" sz="quarter" idx="61" hasCustomPrompt="1"/>
          </p:nvPr>
        </p:nvSpPr>
        <p:spPr>
          <a:xfrm>
            <a:off x="883751" y="4423748"/>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5" name="Text Placeholder 32">
            <a:extLst>
              <a:ext uri="{FF2B5EF4-FFF2-40B4-BE49-F238E27FC236}">
                <a16:creationId xmlns:a16="http://schemas.microsoft.com/office/drawing/2014/main" id="{278097D4-C651-BB47-95C2-B0D83F30903C}"/>
              </a:ext>
            </a:extLst>
          </p:cNvPr>
          <p:cNvSpPr>
            <a:spLocks noGrp="1"/>
          </p:cNvSpPr>
          <p:nvPr>
            <p:ph type="body" sz="quarter" idx="62" hasCustomPrompt="1"/>
          </p:nvPr>
        </p:nvSpPr>
        <p:spPr>
          <a:xfrm>
            <a:off x="883751" y="477417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326" name="Text Placeholder 32">
            <a:extLst>
              <a:ext uri="{FF2B5EF4-FFF2-40B4-BE49-F238E27FC236}">
                <a16:creationId xmlns:a16="http://schemas.microsoft.com/office/drawing/2014/main" id="{5372F5AB-2095-2B44-8717-BA9F31A69297}"/>
              </a:ext>
            </a:extLst>
          </p:cNvPr>
          <p:cNvSpPr>
            <a:spLocks noGrp="1"/>
          </p:cNvSpPr>
          <p:nvPr>
            <p:ph type="body" sz="quarter" idx="63" hasCustomPrompt="1"/>
          </p:nvPr>
        </p:nvSpPr>
        <p:spPr>
          <a:xfrm>
            <a:off x="883751" y="499750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7" name="Text Placeholder 32">
            <a:extLst>
              <a:ext uri="{FF2B5EF4-FFF2-40B4-BE49-F238E27FC236}">
                <a16:creationId xmlns:a16="http://schemas.microsoft.com/office/drawing/2014/main" id="{EFB10F23-8B8A-EC44-93B9-2E3A1054815D}"/>
              </a:ext>
            </a:extLst>
          </p:cNvPr>
          <p:cNvSpPr>
            <a:spLocks noGrp="1"/>
          </p:cNvSpPr>
          <p:nvPr>
            <p:ph type="body" sz="quarter" idx="64" hasCustomPrompt="1"/>
          </p:nvPr>
        </p:nvSpPr>
        <p:spPr>
          <a:xfrm>
            <a:off x="883751" y="5347852"/>
            <a:ext cx="3348747" cy="348400"/>
          </a:xfrm>
          <a:prstGeom prst="rect">
            <a:avLst/>
          </a:prstGeom>
        </p:spPr>
        <p:txBody>
          <a:bodyPr anchor="ctr">
            <a:noAutofit/>
          </a:bodyPr>
          <a:lstStyle>
            <a:lvl1pPr marL="0" indent="0" algn="l">
              <a:lnSpc>
                <a:spcPts val="1420"/>
              </a:lnSpc>
              <a:spcBef>
                <a:spcPts val="0"/>
              </a:spcBef>
              <a:buNone/>
              <a:defRPr sz="1200" b="0" i="0">
                <a:solidFill>
                  <a:srgbClr val="84BA41"/>
                </a:solidFill>
                <a:latin typeface="Poppins SemiBold" pitchFamily="2" charset="77"/>
                <a:cs typeface="Poppins SemiBold"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328" name="Text Placeholder 32">
            <a:extLst>
              <a:ext uri="{FF2B5EF4-FFF2-40B4-BE49-F238E27FC236}">
                <a16:creationId xmlns:a16="http://schemas.microsoft.com/office/drawing/2014/main" id="{8E384593-17B9-C045-A010-EE01ACDD44D2}"/>
              </a:ext>
            </a:extLst>
          </p:cNvPr>
          <p:cNvSpPr>
            <a:spLocks noGrp="1"/>
          </p:cNvSpPr>
          <p:nvPr>
            <p:ph type="body" sz="quarter" idx="65" hasCustomPrompt="1"/>
          </p:nvPr>
        </p:nvSpPr>
        <p:spPr>
          <a:xfrm>
            <a:off x="883751" y="5571186"/>
            <a:ext cx="3348746" cy="348400"/>
          </a:xfrm>
          <a:prstGeom prst="rect">
            <a:avLst/>
          </a:prstGeom>
        </p:spPr>
        <p:txBody>
          <a:bodyPr anchor="ctr">
            <a:noAutofit/>
          </a:bodyPr>
          <a:lstStyle>
            <a:lvl1pPr marL="0" indent="0" algn="l">
              <a:buNone/>
              <a:defRPr sz="1050" b="0" i="0">
                <a:solidFill>
                  <a:schemeClr val="tx1"/>
                </a:solidFill>
                <a:latin typeface="Poppins" pitchFamily="2" charset="77"/>
                <a:cs typeface="Poppins" pitchFamily="2" charset="77"/>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329" name="Slide Number Placeholder 5">
            <a:extLst>
              <a:ext uri="{FF2B5EF4-FFF2-40B4-BE49-F238E27FC236}">
                <a16:creationId xmlns:a16="http://schemas.microsoft.com/office/drawing/2014/main" id="{D2BF8581-A819-6B42-A149-2DE1322751AC}"/>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330" name="Text Box 5">
            <a:extLst>
              <a:ext uri="{FF2B5EF4-FFF2-40B4-BE49-F238E27FC236}">
                <a16:creationId xmlns:a16="http://schemas.microsoft.com/office/drawing/2014/main" id="{46F7425D-C6B3-2646-BB7F-AEF7BA7C5171}"/>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331" name="Straight Connector 330">
            <a:extLst>
              <a:ext uri="{FF2B5EF4-FFF2-40B4-BE49-F238E27FC236}">
                <a16:creationId xmlns:a16="http://schemas.microsoft.com/office/drawing/2014/main" id="{434D33BB-5DB9-3949-8623-767BE74E7777}"/>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pic>
        <p:nvPicPr>
          <p:cNvPr id="336" name="Picture 335">
            <a:hlinkClick r:id="rId2"/>
            <a:extLst>
              <a:ext uri="{FF2B5EF4-FFF2-40B4-BE49-F238E27FC236}">
                <a16:creationId xmlns:a16="http://schemas.microsoft.com/office/drawing/2014/main" id="{20C045C5-DBA7-0041-ACE3-C5028F56DA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434" t="-470"/>
          <a:stretch/>
        </p:blipFill>
        <p:spPr>
          <a:xfrm>
            <a:off x="4205207" y="4164057"/>
            <a:ext cx="3348746" cy="2350487"/>
          </a:xfrm>
          <a:prstGeom prst="rect">
            <a:avLst/>
          </a:prstGeom>
        </p:spPr>
      </p:pic>
      <p:sp>
        <p:nvSpPr>
          <p:cNvPr id="337" name="Picture Placeholder 2">
            <a:extLst>
              <a:ext uri="{FF2B5EF4-FFF2-40B4-BE49-F238E27FC236}">
                <a16:creationId xmlns:a16="http://schemas.microsoft.com/office/drawing/2014/main" id="{E5D9D6F6-70C3-214F-AF1F-1CAF84AC6697}"/>
              </a:ext>
            </a:extLst>
          </p:cNvPr>
          <p:cNvSpPr>
            <a:spLocks noGrp="1"/>
          </p:cNvSpPr>
          <p:nvPr>
            <p:ph type="pic" sz="quarter" idx="56"/>
          </p:nvPr>
        </p:nvSpPr>
        <p:spPr>
          <a:xfrm>
            <a:off x="4905165" y="4385750"/>
            <a:ext cx="2648788" cy="1685456"/>
          </a:xfrm>
          <a:prstGeom prst="rect">
            <a:avLst/>
          </a:prstGeom>
          <a:solidFill>
            <a:schemeClr val="bg1">
              <a:lumMod val="75000"/>
            </a:schemeClr>
          </a:solidFill>
        </p:spPr>
        <p:txBody>
          <a:bodyPr>
            <a:normAutofit/>
          </a:bodyPr>
          <a:lstStyle>
            <a:lvl1pPr marL="0" indent="0">
              <a:buNone/>
              <a:defRPr sz="800"/>
            </a:lvl1pPr>
          </a:lstStyle>
          <a:p>
            <a:endParaRPr lang="en-US"/>
          </a:p>
        </p:txBody>
      </p:sp>
      <p:pic>
        <p:nvPicPr>
          <p:cNvPr id="341" name="Picture 340" descr="Logo&#10;&#10;Description automatically generated">
            <a:extLst>
              <a:ext uri="{FF2B5EF4-FFF2-40B4-BE49-F238E27FC236}">
                <a16:creationId xmlns:a16="http://schemas.microsoft.com/office/drawing/2014/main" id="{58170270-4BD5-8643-8237-A0D6D1630587}"/>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47012" y="494443"/>
            <a:ext cx="2064422" cy="1320374"/>
          </a:xfrm>
          <a:prstGeom prst="rect">
            <a:avLst/>
          </a:prstGeom>
        </p:spPr>
      </p:pic>
    </p:spTree>
    <p:extLst>
      <p:ext uri="{BB962C8B-B14F-4D97-AF65-F5344CB8AC3E}">
        <p14:creationId xmlns:p14="http://schemas.microsoft.com/office/powerpoint/2010/main" val="248430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ganisation profile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463814" y="1241859"/>
            <a:ext cx="2869590" cy="969101"/>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MANY STAFF IS DIRECTLY EMPLOYED BY THE ORGANISATION?</a:t>
            </a:r>
          </a:p>
        </p:txBody>
      </p:sp>
      <p:sp>
        <p:nvSpPr>
          <p:cNvPr id="26" name="Text Placeholder 32">
            <a:extLst>
              <a:ext uri="{FF2B5EF4-FFF2-40B4-BE49-F238E27FC236}">
                <a16:creationId xmlns:a16="http://schemas.microsoft.com/office/drawing/2014/main" id="{D93A2693-8086-0C49-B326-5CE12028DFB5}"/>
              </a:ext>
            </a:extLst>
          </p:cNvPr>
          <p:cNvSpPr>
            <a:spLocks noGrp="1"/>
          </p:cNvSpPr>
          <p:nvPr>
            <p:ph type="body" sz="quarter" idx="44" hasCustomPrompt="1"/>
          </p:nvPr>
        </p:nvSpPr>
        <p:spPr>
          <a:xfrm>
            <a:off x="3611476" y="1241859"/>
            <a:ext cx="3280814" cy="170333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IN ADDITION TO STAFF PRE COVID, HOW MANY PEOPLE ACCESS THE BUILDING?</a:t>
            </a:r>
          </a:p>
        </p:txBody>
      </p:sp>
      <p:sp>
        <p:nvSpPr>
          <p:cNvPr id="27" name="Text Placeholder 32">
            <a:extLst>
              <a:ext uri="{FF2B5EF4-FFF2-40B4-BE49-F238E27FC236}">
                <a16:creationId xmlns:a16="http://schemas.microsoft.com/office/drawing/2014/main" id="{52805644-AB4F-314F-97C6-0458E19A7D84}"/>
              </a:ext>
            </a:extLst>
          </p:cNvPr>
          <p:cNvSpPr>
            <a:spLocks noGrp="1"/>
          </p:cNvSpPr>
          <p:nvPr>
            <p:ph type="body" sz="quarter" idx="45" hasCustomPrompt="1"/>
          </p:nvPr>
        </p:nvSpPr>
        <p:spPr>
          <a:xfrm>
            <a:off x="3619789" y="4510508"/>
            <a:ext cx="3280814" cy="80214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The</a:t>
            </a:r>
            <a:endParaRPr lang="en-US" dirty="0"/>
          </a:p>
        </p:txBody>
      </p:sp>
      <p:sp>
        <p:nvSpPr>
          <p:cNvPr id="28" name="Text Placeholder 32">
            <a:extLst>
              <a:ext uri="{FF2B5EF4-FFF2-40B4-BE49-F238E27FC236}">
                <a16:creationId xmlns:a16="http://schemas.microsoft.com/office/drawing/2014/main" id="{60CD918A-67FF-744D-9BFA-3D102C1A65A9}"/>
              </a:ext>
            </a:extLst>
          </p:cNvPr>
          <p:cNvSpPr>
            <a:spLocks noGrp="1"/>
          </p:cNvSpPr>
          <p:nvPr>
            <p:ph type="body" sz="quarter" idx="46" hasCustomPrompt="1"/>
          </p:nvPr>
        </p:nvSpPr>
        <p:spPr>
          <a:xfrm>
            <a:off x="455499" y="5830695"/>
            <a:ext cx="4881272" cy="702163"/>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LONG HAS THE ORGANISATION BEEN DRIVING A GREEN REVOLUTION/ INTRODUCED SDG POLICY’S OR ACTIONS? </a:t>
            </a:r>
          </a:p>
        </p:txBody>
      </p:sp>
      <p:sp>
        <p:nvSpPr>
          <p:cNvPr id="29" name="Text Placeholder 32">
            <a:extLst>
              <a:ext uri="{FF2B5EF4-FFF2-40B4-BE49-F238E27FC236}">
                <a16:creationId xmlns:a16="http://schemas.microsoft.com/office/drawing/2014/main" id="{DF30DE74-C2C0-3942-AE95-49F8CF956C04}"/>
              </a:ext>
            </a:extLst>
          </p:cNvPr>
          <p:cNvSpPr>
            <a:spLocks noGrp="1"/>
          </p:cNvSpPr>
          <p:nvPr>
            <p:ph type="body" sz="quarter" idx="47" hasCustomPrompt="1"/>
          </p:nvPr>
        </p:nvSpPr>
        <p:spPr>
          <a:xfrm>
            <a:off x="455499" y="6579670"/>
            <a:ext cx="6577067" cy="1200896"/>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0" name="Text Placeholder 32">
            <a:extLst>
              <a:ext uri="{FF2B5EF4-FFF2-40B4-BE49-F238E27FC236}">
                <a16:creationId xmlns:a16="http://schemas.microsoft.com/office/drawing/2014/main" id="{2B8B5F18-C265-3D48-AF1C-0882567DBA59}"/>
              </a:ext>
            </a:extLst>
          </p:cNvPr>
          <p:cNvSpPr>
            <a:spLocks noGrp="1"/>
          </p:cNvSpPr>
          <p:nvPr>
            <p:ph type="body" sz="quarter" idx="48" hasCustomPrompt="1"/>
          </p:nvPr>
        </p:nvSpPr>
        <p:spPr>
          <a:xfrm>
            <a:off x="463813" y="8077341"/>
            <a:ext cx="2959706" cy="600446"/>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SECTOR/S IS THE ORGANISATION ACTIVE IN? </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491135" y="8785672"/>
            <a:ext cx="2932383"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3" name="Text Placeholder 32">
            <a:extLst>
              <a:ext uri="{FF2B5EF4-FFF2-40B4-BE49-F238E27FC236}">
                <a16:creationId xmlns:a16="http://schemas.microsoft.com/office/drawing/2014/main" id="{7BB8737E-35F6-2F47-9975-30210DCAFDAC}"/>
              </a:ext>
            </a:extLst>
          </p:cNvPr>
          <p:cNvSpPr>
            <a:spLocks noGrp="1"/>
          </p:cNvSpPr>
          <p:nvPr>
            <p:ph type="body" sz="quarter" idx="50" hasCustomPrompt="1"/>
          </p:nvPr>
        </p:nvSpPr>
        <p:spPr>
          <a:xfrm>
            <a:off x="3925305" y="8077341"/>
            <a:ext cx="3280814" cy="600446"/>
          </a:xfrm>
          <a:prstGeom prst="rect">
            <a:avLst/>
          </a:prstGeom>
        </p:spPr>
        <p:txBody>
          <a:bodyPr numCol="1" spcCol="288000" anchor="t">
            <a:noAutofit/>
          </a:bodyPr>
          <a:lstStyle>
            <a:lvl1pPr marL="0" indent="0" algn="l">
              <a:lnSpc>
                <a:spcPts val="1740"/>
              </a:lnSpc>
              <a:spcBef>
                <a:spcPts val="0"/>
              </a:spcBef>
              <a:buNone/>
              <a:defRPr lang="en-GB" sz="1200" b="1" smtClean="0">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HOW WOULD YOU DESCRIBE YOUR MAIN STAKEHOLDERS OR OCCUPANTS? </a:t>
            </a:r>
          </a:p>
        </p:txBody>
      </p:sp>
      <p:cxnSp>
        <p:nvCxnSpPr>
          <p:cNvPr id="81" name="Straight Connector 80">
            <a:extLst>
              <a:ext uri="{FF2B5EF4-FFF2-40B4-BE49-F238E27FC236}">
                <a16:creationId xmlns:a16="http://schemas.microsoft.com/office/drawing/2014/main" id="{91E3CAA7-C39E-534C-847E-F26370A22C79}"/>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83" name="Text Placeholder 32">
            <a:extLst>
              <a:ext uri="{FF2B5EF4-FFF2-40B4-BE49-F238E27FC236}">
                <a16:creationId xmlns:a16="http://schemas.microsoft.com/office/drawing/2014/main" id="{D5FDB025-09B2-344D-BCB3-7E0E8C2F8A82}"/>
              </a:ext>
            </a:extLst>
          </p:cNvPr>
          <p:cNvSpPr>
            <a:spLocks noGrp="1"/>
          </p:cNvSpPr>
          <p:nvPr>
            <p:ph type="body" sz="quarter" idx="30"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ORGANISATION PROFILE</a:t>
            </a:r>
            <a:endParaRPr lang="en-US" dirty="0"/>
          </a:p>
        </p:txBody>
      </p:sp>
      <p:sp>
        <p:nvSpPr>
          <p:cNvPr id="89" name="Text Placeholder 32">
            <a:extLst>
              <a:ext uri="{FF2B5EF4-FFF2-40B4-BE49-F238E27FC236}">
                <a16:creationId xmlns:a16="http://schemas.microsoft.com/office/drawing/2014/main" id="{0BF95CA6-7C03-6440-AF5C-D711C39BC410}"/>
              </a:ext>
            </a:extLst>
          </p:cNvPr>
          <p:cNvSpPr>
            <a:spLocks noGrp="1"/>
          </p:cNvSpPr>
          <p:nvPr>
            <p:ph type="body" sz="quarter" idx="52" hasCustomPrompt="1"/>
          </p:nvPr>
        </p:nvSpPr>
        <p:spPr>
          <a:xfrm>
            <a:off x="3925304" y="8785672"/>
            <a:ext cx="3309885" cy="1200896"/>
          </a:xfrm>
          <a:prstGeom prst="rect">
            <a:avLst/>
          </a:prstGeom>
        </p:spPr>
        <p:txBody>
          <a:bodyPr numCol="1" spcCol="288000" anchor="t">
            <a:noAutofit/>
          </a:bodyPr>
          <a:lstStyle>
            <a:lvl1pPr marL="171450" indent="-171450" algn="l">
              <a:lnSpc>
                <a:spcPct val="100000"/>
              </a:lnSpc>
              <a:spcBef>
                <a:spcPts val="0"/>
              </a:spcBef>
              <a:buClr>
                <a:srgbClr val="84BA41"/>
              </a:buClr>
              <a:buFont typeface="Arial" panose="020B0604020202020204" pitchFamily="34" charset="0"/>
              <a:buChar char="•"/>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90" name="Text Placeholder 32">
            <a:extLst>
              <a:ext uri="{FF2B5EF4-FFF2-40B4-BE49-F238E27FC236}">
                <a16:creationId xmlns:a16="http://schemas.microsoft.com/office/drawing/2014/main" id="{B3E686C9-D764-424C-AD57-F40B5DCFB393}"/>
              </a:ext>
            </a:extLst>
          </p:cNvPr>
          <p:cNvSpPr>
            <a:spLocks noGrp="1"/>
          </p:cNvSpPr>
          <p:nvPr>
            <p:ph type="body" sz="quarter" idx="53" hasCustomPrompt="1"/>
          </p:nvPr>
        </p:nvSpPr>
        <p:spPr>
          <a:xfrm>
            <a:off x="455499" y="3772778"/>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2 FULL TIME EMPOLYESS</a:t>
            </a:r>
          </a:p>
          <a:p>
            <a:pPr lvl="0"/>
            <a:endParaRPr lang="en-GB" dirty="0"/>
          </a:p>
          <a:p>
            <a:pPr lvl="0"/>
            <a:endParaRPr lang="en-GB" dirty="0"/>
          </a:p>
          <a:p>
            <a:pPr marL="0" marR="0" lvl="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a:pPr>
            <a:r>
              <a:rPr lang="en-GB" dirty="0"/>
              <a:t>2 PART TIME EMPOLYESS</a:t>
            </a:r>
          </a:p>
          <a:p>
            <a:pPr lvl="0"/>
            <a:endParaRPr lang="en-GB" dirty="0"/>
          </a:p>
        </p:txBody>
      </p:sp>
      <p:sp>
        <p:nvSpPr>
          <p:cNvPr id="91" name="Text Placeholder 32">
            <a:extLst>
              <a:ext uri="{FF2B5EF4-FFF2-40B4-BE49-F238E27FC236}">
                <a16:creationId xmlns:a16="http://schemas.microsoft.com/office/drawing/2014/main" id="{E2CE89CC-A686-0E49-A1A9-9A3B4FC2106C}"/>
              </a:ext>
            </a:extLst>
          </p:cNvPr>
          <p:cNvSpPr>
            <a:spLocks noGrp="1"/>
          </p:cNvSpPr>
          <p:nvPr>
            <p:ph type="body" sz="quarter" idx="54" hasCustomPrompt="1"/>
          </p:nvPr>
        </p:nvSpPr>
        <p:spPr>
          <a:xfrm>
            <a:off x="3619789" y="3465259"/>
            <a:ext cx="2869590" cy="96910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38 REGULAR HUB CLIENTS</a:t>
            </a:r>
          </a:p>
          <a:p>
            <a:pPr lvl="0"/>
            <a:endParaRPr lang="en-GB" dirty="0"/>
          </a:p>
          <a:p>
            <a:pPr lvl="0"/>
            <a:r>
              <a:rPr lang="en-GB" dirty="0"/>
              <a:t>189 INTERMITTENT USERS</a:t>
            </a:r>
          </a:p>
        </p:txBody>
      </p:sp>
    </p:spTree>
    <p:extLst>
      <p:ext uri="{BB962C8B-B14F-4D97-AF65-F5344CB8AC3E}">
        <p14:creationId xmlns:p14="http://schemas.microsoft.com/office/powerpoint/2010/main" val="105134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ood Practices 0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IS YOUR  VISION AND STRATEGY  RELATED TO SUSTAINABLE DEVELOPMENT/CLIMATE ACTIONS?</a:t>
            </a:r>
          </a:p>
        </p:txBody>
      </p:sp>
      <p:sp>
        <p:nvSpPr>
          <p:cNvPr id="32" name="Text Placeholder 32">
            <a:extLst>
              <a:ext uri="{FF2B5EF4-FFF2-40B4-BE49-F238E27FC236}">
                <a16:creationId xmlns:a16="http://schemas.microsoft.com/office/drawing/2014/main" id="{63EC4D32-F08A-1F4C-B6CB-BE2C7968CC7E}"/>
              </a:ext>
            </a:extLst>
          </p:cNvPr>
          <p:cNvSpPr>
            <a:spLocks noGrp="1"/>
          </p:cNvSpPr>
          <p:nvPr>
            <p:ph type="body" sz="quarter" idx="49" hasCustomPrompt="1"/>
          </p:nvPr>
        </p:nvSpPr>
        <p:spPr>
          <a:xfrm>
            <a:off x="1132112" y="6389284"/>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465820"/>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2118263"/>
            <a:ext cx="5910006" cy="2675283"/>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45" name="Text Placeholder 32">
            <a:extLst>
              <a:ext uri="{FF2B5EF4-FFF2-40B4-BE49-F238E27FC236}">
                <a16:creationId xmlns:a16="http://schemas.microsoft.com/office/drawing/2014/main" id="{0AFA877F-26AC-724E-8317-850C0E03DDA7}"/>
              </a:ext>
            </a:extLst>
          </p:cNvPr>
          <p:cNvSpPr>
            <a:spLocks noGrp="1"/>
          </p:cNvSpPr>
          <p:nvPr>
            <p:ph type="body" sz="quarter" idx="51" hasCustomPrompt="1"/>
          </p:nvPr>
        </p:nvSpPr>
        <p:spPr>
          <a:xfrm>
            <a:off x="1132112" y="5630647"/>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spTree>
    <p:extLst>
      <p:ext uri="{BB962C8B-B14F-4D97-AF65-F5344CB8AC3E}">
        <p14:creationId xmlns:p14="http://schemas.microsoft.com/office/powerpoint/2010/main" val="316552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ood Practices 02">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24" name="Text Placeholder 32">
            <a:extLst>
              <a:ext uri="{FF2B5EF4-FFF2-40B4-BE49-F238E27FC236}">
                <a16:creationId xmlns:a16="http://schemas.microsoft.com/office/drawing/2014/main" id="{333FD5C1-B0F0-2144-BAEA-54982D0662E2}"/>
              </a:ext>
            </a:extLst>
          </p:cNvPr>
          <p:cNvSpPr>
            <a:spLocks noGrp="1"/>
          </p:cNvSpPr>
          <p:nvPr>
            <p:ph type="body" sz="quarter" idx="42" hasCustomPrompt="1"/>
          </p:nvPr>
        </p:nvSpPr>
        <p:spPr>
          <a:xfrm>
            <a:off x="1132112" y="1300380"/>
            <a:ext cx="4088474"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ACTIONS DID YOU TAKE? </a:t>
            </a:r>
          </a:p>
        </p:txBody>
      </p: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5480712"/>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443319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ood Practices 0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PARTNERS AND STAKEHOLDERS  WERE INVOLVED? </a:t>
            </a:r>
          </a:p>
        </p:txBody>
      </p:sp>
      <p:sp>
        <p:nvSpPr>
          <p:cNvPr id="11" name="Text Placeholder 32">
            <a:extLst>
              <a:ext uri="{FF2B5EF4-FFF2-40B4-BE49-F238E27FC236}">
                <a16:creationId xmlns:a16="http://schemas.microsoft.com/office/drawing/2014/main" id="{87D928AB-19C4-9846-A07C-2472A94CC7B7}"/>
              </a:ext>
            </a:extLst>
          </p:cNvPr>
          <p:cNvSpPr>
            <a:spLocks noGrp="1"/>
          </p:cNvSpPr>
          <p:nvPr>
            <p:ph type="body" sz="quarter" idx="49" hasCustomPrompt="1"/>
          </p:nvPr>
        </p:nvSpPr>
        <p:spPr>
          <a:xfrm>
            <a:off x="1132112" y="8995177"/>
            <a:ext cx="5910006" cy="1083088"/>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3" name="Text Placeholder 32">
            <a:extLst>
              <a:ext uri="{FF2B5EF4-FFF2-40B4-BE49-F238E27FC236}">
                <a16:creationId xmlns:a16="http://schemas.microsoft.com/office/drawing/2014/main" id="{FBBD8B86-BF2E-9B41-B007-EBB691711BA9}"/>
              </a:ext>
            </a:extLst>
          </p:cNvPr>
          <p:cNvSpPr>
            <a:spLocks noGrp="1"/>
          </p:cNvSpPr>
          <p:nvPr>
            <p:ph type="body" sz="quarter" idx="53" hasCustomPrompt="1"/>
          </p:nvPr>
        </p:nvSpPr>
        <p:spPr>
          <a:xfrm>
            <a:off x="1132112" y="8236538"/>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DID YOU RECEIVE ANY KIND OF TRAINING OR SUPPORT REGARDING YOUR ACTIONS? </a:t>
            </a:r>
          </a:p>
          <a:p>
            <a:pPr lvl="0"/>
            <a:endParaRPr lang="en-GB" dirty="0"/>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2"/>
            <a:ext cx="5910006" cy="5324455"/>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2533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ood Practices 04">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4AFCFF33-1BEB-704C-9B08-F13EF1961FC3}"/>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10" name="Text Placeholder 32">
            <a:extLst>
              <a:ext uri="{FF2B5EF4-FFF2-40B4-BE49-F238E27FC236}">
                <a16:creationId xmlns:a16="http://schemas.microsoft.com/office/drawing/2014/main" id="{0043D98E-CC6A-0541-BDEF-238F29689006}"/>
              </a:ext>
            </a:extLst>
          </p:cNvPr>
          <p:cNvSpPr>
            <a:spLocks noGrp="1"/>
          </p:cNvSpPr>
          <p:nvPr>
            <p:ph type="body" sz="quarter" idx="51" hasCustomPrompt="1"/>
          </p:nvPr>
        </p:nvSpPr>
        <p:spPr>
          <a:xfrm>
            <a:off x="1132112" y="1300380"/>
            <a:ext cx="4843386" cy="517624"/>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WHICH RESULTS DID YOU ACHIEVE ALREADY?</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155" name="Text Box 5">
            <a:extLst>
              <a:ext uri="{FF2B5EF4-FFF2-40B4-BE49-F238E27FC236}">
                <a16:creationId xmlns:a16="http://schemas.microsoft.com/office/drawing/2014/main" id="{63CAF91C-67D8-FB43-9B1A-2863BD8FE31E}"/>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99FA60-5BB6-6C44-A41F-22EE5F9D6676}"/>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FF84483-1CFD-654C-B5C6-DA3CB3B6B015}"/>
              </a:ext>
            </a:extLst>
          </p:cNvPr>
          <p:cNvCxnSpPr>
            <a:cxnSpLocks/>
          </p:cNvCxnSpPr>
          <p:nvPr userDrawn="1"/>
        </p:nvCxnSpPr>
        <p:spPr>
          <a:xfrm>
            <a:off x="5519550" y="866682"/>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19" name="Text Placeholder 32">
            <a:extLst>
              <a:ext uri="{FF2B5EF4-FFF2-40B4-BE49-F238E27FC236}">
                <a16:creationId xmlns:a16="http://schemas.microsoft.com/office/drawing/2014/main" id="{4D5B0E60-2836-F444-88F5-64CCE1463116}"/>
              </a:ext>
            </a:extLst>
          </p:cNvPr>
          <p:cNvSpPr>
            <a:spLocks noGrp="1"/>
          </p:cNvSpPr>
          <p:nvPr>
            <p:ph type="body" sz="quarter" idx="30" hasCustomPrompt="1"/>
          </p:nvPr>
        </p:nvSpPr>
        <p:spPr>
          <a:xfrm>
            <a:off x="1132112" y="314485"/>
            <a:ext cx="6169139" cy="552198"/>
          </a:xfrm>
          <a:prstGeom prst="rect">
            <a:avLst/>
          </a:prstGeom>
        </p:spPr>
        <p:txBody>
          <a:bodyPr>
            <a:noAutofit/>
          </a:bodyPr>
          <a:lstStyle>
            <a:lvl1pPr marL="0" indent="0" algn="r">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GOOD PRACTICES</a:t>
            </a:r>
            <a:endParaRPr lang="en-US" dirty="0"/>
          </a:p>
        </p:txBody>
      </p:sp>
      <p:sp>
        <p:nvSpPr>
          <p:cNvPr id="43" name="Text Placeholder 32">
            <a:extLst>
              <a:ext uri="{FF2B5EF4-FFF2-40B4-BE49-F238E27FC236}">
                <a16:creationId xmlns:a16="http://schemas.microsoft.com/office/drawing/2014/main" id="{3F9C98E5-5106-4D4B-BD6B-69E73603991E}"/>
              </a:ext>
            </a:extLst>
          </p:cNvPr>
          <p:cNvSpPr>
            <a:spLocks noGrp="1"/>
          </p:cNvSpPr>
          <p:nvPr>
            <p:ph type="body" sz="quarter" idx="50" hasCustomPrompt="1"/>
          </p:nvPr>
        </p:nvSpPr>
        <p:spPr>
          <a:xfrm>
            <a:off x="1132112" y="1960763"/>
            <a:ext cx="5910006" cy="4685616"/>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8" name="Text Placeholder 32">
            <a:extLst>
              <a:ext uri="{FF2B5EF4-FFF2-40B4-BE49-F238E27FC236}">
                <a16:creationId xmlns:a16="http://schemas.microsoft.com/office/drawing/2014/main" id="{922567F1-7EA6-A44D-8891-4A288579434A}"/>
              </a:ext>
            </a:extLst>
          </p:cNvPr>
          <p:cNvSpPr>
            <a:spLocks noGrp="1"/>
          </p:cNvSpPr>
          <p:nvPr>
            <p:ph type="body" sz="quarter" idx="49" hasCustomPrompt="1"/>
          </p:nvPr>
        </p:nvSpPr>
        <p:spPr>
          <a:xfrm>
            <a:off x="1132112" y="7923972"/>
            <a:ext cx="5910006" cy="108308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0" name="Text Placeholder 32">
            <a:extLst>
              <a:ext uri="{FF2B5EF4-FFF2-40B4-BE49-F238E27FC236}">
                <a16:creationId xmlns:a16="http://schemas.microsoft.com/office/drawing/2014/main" id="{16764E71-697E-D941-BAB9-66F9E2D395F8}"/>
              </a:ext>
            </a:extLst>
          </p:cNvPr>
          <p:cNvSpPr>
            <a:spLocks noGrp="1"/>
          </p:cNvSpPr>
          <p:nvPr>
            <p:ph type="body" sz="quarter" idx="53" hasCustomPrompt="1"/>
          </p:nvPr>
        </p:nvSpPr>
        <p:spPr>
          <a:xfrm>
            <a:off x="1132112" y="7165333"/>
            <a:ext cx="4088474" cy="490857"/>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ARE YOUR FUTURE PLANS AND NEXT STEPS?</a:t>
            </a:r>
          </a:p>
        </p:txBody>
      </p:sp>
    </p:spTree>
    <p:extLst>
      <p:ext uri="{BB962C8B-B14F-4D97-AF65-F5344CB8AC3E}">
        <p14:creationId xmlns:p14="http://schemas.microsoft.com/office/powerpoint/2010/main" val="410424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commendations 01">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DA795199-6B28-1B46-96EA-A54D57CADC69}"/>
              </a:ext>
            </a:extLst>
          </p:cNvPr>
          <p:cNvSpPr/>
          <p:nvPr userDrawn="1"/>
        </p:nvSpPr>
        <p:spPr>
          <a:xfrm rot="16200000" flipH="1">
            <a:off x="-1548799" y="5719501"/>
            <a:ext cx="6521117" cy="3423518"/>
          </a:xfrm>
          <a:custGeom>
            <a:avLst/>
            <a:gdLst>
              <a:gd name="connsiteX0" fmla="*/ 0 w 6521117"/>
              <a:gd name="connsiteY0" fmla="*/ 0 h 3423518"/>
              <a:gd name="connsiteX1" fmla="*/ 537 w 6521117"/>
              <a:gd name="connsiteY1" fmla="*/ 83518 h 3423518"/>
              <a:gd name="connsiteX2" fmla="*/ 25059 w 6521117"/>
              <a:gd name="connsiteY2" fmla="*/ 359128 h 3423518"/>
              <a:gd name="connsiteX3" fmla="*/ 372325 w 6521117"/>
              <a:gd name="connsiteY3" fmla="*/ 1481791 h 3423518"/>
              <a:gd name="connsiteX4" fmla="*/ 1080908 w 6521117"/>
              <a:gd name="connsiteY4" fmla="*/ 2428528 h 3423518"/>
              <a:gd name="connsiteX5" fmla="*/ 1507130 w 6521117"/>
              <a:gd name="connsiteY5" fmla="*/ 2775312 h 3423518"/>
              <a:gd name="connsiteX6" fmla="*/ 1721549 w 6521117"/>
              <a:gd name="connsiteY6" fmla="*/ 2914137 h 3423518"/>
              <a:gd name="connsiteX7" fmla="*/ 1827594 w 6521117"/>
              <a:gd name="connsiteY7" fmla="*/ 2973989 h 3423518"/>
              <a:gd name="connsiteX8" fmla="*/ 1879458 w 6521117"/>
              <a:gd name="connsiteY8" fmla="*/ 3002686 h 3423518"/>
              <a:gd name="connsiteX9" fmla="*/ 1931470 w 6521117"/>
              <a:gd name="connsiteY9" fmla="*/ 3028768 h 3423518"/>
              <a:gd name="connsiteX10" fmla="*/ 2480401 w 6521117"/>
              <a:gd name="connsiteY10" fmla="*/ 3253246 h 3423518"/>
              <a:gd name="connsiteX11" fmla="*/ 2578337 w 6521117"/>
              <a:gd name="connsiteY11" fmla="*/ 3282518 h 3423518"/>
              <a:gd name="connsiteX12" fmla="*/ 2623975 w 6521117"/>
              <a:gd name="connsiteY12" fmla="*/ 3295125 h 3423518"/>
              <a:gd name="connsiteX13" fmla="*/ 2675118 w 6521117"/>
              <a:gd name="connsiteY13" fmla="*/ 3309180 h 3423518"/>
              <a:gd name="connsiteX14" fmla="*/ 2676853 w 6521117"/>
              <a:gd name="connsiteY14" fmla="*/ 3309614 h 3423518"/>
              <a:gd name="connsiteX15" fmla="*/ 2677000 w 6521117"/>
              <a:gd name="connsiteY15" fmla="*/ 3309614 h 3423518"/>
              <a:gd name="connsiteX16" fmla="*/ 2685403 w 6521117"/>
              <a:gd name="connsiteY16" fmla="*/ 3311936 h 3423518"/>
              <a:gd name="connsiteX17" fmla="*/ 2718867 w 6521117"/>
              <a:gd name="connsiteY17" fmla="*/ 3319759 h 3423518"/>
              <a:gd name="connsiteX18" fmla="*/ 2822162 w 6521117"/>
              <a:gd name="connsiteY18" fmla="*/ 3342944 h 3423518"/>
              <a:gd name="connsiteX19" fmla="*/ 2826654 w 6521117"/>
              <a:gd name="connsiteY19" fmla="*/ 3343958 h 3423518"/>
              <a:gd name="connsiteX20" fmla="*/ 2880401 w 6521117"/>
              <a:gd name="connsiteY20" fmla="*/ 3355264 h 3423518"/>
              <a:gd name="connsiteX21" fmla="*/ 2898948 w 6521117"/>
              <a:gd name="connsiteY21" fmla="*/ 3358454 h 3423518"/>
              <a:gd name="connsiteX22" fmla="*/ 2901698 w 6521117"/>
              <a:gd name="connsiteY22" fmla="*/ 3358741 h 3423518"/>
              <a:gd name="connsiteX23" fmla="*/ 3412240 w 6521117"/>
              <a:gd name="connsiteY23" fmla="*/ 3419173 h 3423518"/>
              <a:gd name="connsiteX24" fmla="*/ 3530024 w 6521117"/>
              <a:gd name="connsiteY24" fmla="*/ 3422217 h 3423518"/>
              <a:gd name="connsiteX25" fmla="*/ 3590725 w 6521117"/>
              <a:gd name="connsiteY25" fmla="*/ 3423518 h 3423518"/>
              <a:gd name="connsiteX26" fmla="*/ 3652441 w 6521117"/>
              <a:gd name="connsiteY26" fmla="*/ 3422070 h 3423518"/>
              <a:gd name="connsiteX27" fmla="*/ 3779062 w 6521117"/>
              <a:gd name="connsiteY27" fmla="*/ 3418593 h 3423518"/>
              <a:gd name="connsiteX28" fmla="*/ 3909307 w 6521117"/>
              <a:gd name="connsiteY28" fmla="*/ 3409029 h 3423518"/>
              <a:gd name="connsiteX29" fmla="*/ 4457078 w 6521117"/>
              <a:gd name="connsiteY29" fmla="*/ 3319905 h 3423518"/>
              <a:gd name="connsiteX30" fmla="*/ 5558852 w 6521117"/>
              <a:gd name="connsiteY30" fmla="*/ 2849360 h 3423518"/>
              <a:gd name="connsiteX31" fmla="*/ 6439260 w 6521117"/>
              <a:gd name="connsiteY31" fmla="*/ 2051457 h 3423518"/>
              <a:gd name="connsiteX32" fmla="*/ 6521117 w 6521117"/>
              <a:gd name="connsiteY32" fmla="*/ 1942919 h 3423518"/>
              <a:gd name="connsiteX33" fmla="*/ 6521117 w 6521117"/>
              <a:gd name="connsiteY33" fmla="*/ 764169 h 3423518"/>
              <a:gd name="connsiteX34" fmla="*/ 6449110 w 6521117"/>
              <a:gd name="connsiteY34" fmla="*/ 972849 h 3423518"/>
              <a:gd name="connsiteX35" fmla="*/ 6273228 w 6521117"/>
              <a:gd name="connsiteY35" fmla="*/ 1348472 h 3423518"/>
              <a:gd name="connsiteX36" fmla="*/ 6014774 w 6521117"/>
              <a:gd name="connsiteY36" fmla="*/ 1734239 h 3423518"/>
              <a:gd name="connsiteX37" fmla="*/ 5265050 w 6521117"/>
              <a:gd name="connsiteY37" fmla="*/ 2413605 h 3423518"/>
              <a:gd name="connsiteX38" fmla="*/ 4328428 w 6521117"/>
              <a:gd name="connsiteY38" fmla="*/ 2813714 h 3423518"/>
              <a:gd name="connsiteX39" fmla="*/ 3862368 w 6521117"/>
              <a:gd name="connsiteY39" fmla="*/ 2889503 h 3423518"/>
              <a:gd name="connsiteX40" fmla="*/ 3751391 w 6521117"/>
              <a:gd name="connsiteY40" fmla="*/ 2897766 h 3423518"/>
              <a:gd name="connsiteX41" fmla="*/ 3643458 w 6521117"/>
              <a:gd name="connsiteY41" fmla="*/ 2900662 h 3423518"/>
              <a:gd name="connsiteX42" fmla="*/ 3590725 w 6521117"/>
              <a:gd name="connsiteY42" fmla="*/ 2901970 h 3423518"/>
              <a:gd name="connsiteX43" fmla="*/ 3539007 w 6521117"/>
              <a:gd name="connsiteY43" fmla="*/ 2900662 h 3423518"/>
              <a:gd name="connsiteX44" fmla="*/ 3438462 w 6521117"/>
              <a:gd name="connsiteY44" fmla="*/ 2898199 h 3423518"/>
              <a:gd name="connsiteX45" fmla="*/ 2935889 w 6521117"/>
              <a:gd name="connsiteY45" fmla="*/ 2833135 h 3423518"/>
              <a:gd name="connsiteX46" fmla="*/ 2866492 w 6521117"/>
              <a:gd name="connsiteY46" fmla="*/ 2817485 h 3423518"/>
              <a:gd name="connsiteX47" fmla="*/ 2846936 w 6521117"/>
              <a:gd name="connsiteY47" fmla="*/ 2813134 h 3423518"/>
              <a:gd name="connsiteX48" fmla="*/ 2812745 w 6521117"/>
              <a:gd name="connsiteY48" fmla="*/ 2804878 h 3423518"/>
              <a:gd name="connsiteX49" fmla="*/ 2809848 w 6521117"/>
              <a:gd name="connsiteY49" fmla="*/ 2804004 h 3423518"/>
              <a:gd name="connsiteX50" fmla="*/ 2728718 w 6521117"/>
              <a:gd name="connsiteY50" fmla="*/ 2781546 h 3423518"/>
              <a:gd name="connsiteX51" fmla="*/ 2645125 w 6521117"/>
              <a:gd name="connsiteY51" fmla="*/ 2756618 h 3423518"/>
              <a:gd name="connsiteX52" fmla="*/ 2642082 w 6521117"/>
              <a:gd name="connsiteY52" fmla="*/ 2755604 h 3423518"/>
              <a:gd name="connsiteX53" fmla="*/ 2582542 w 6521117"/>
              <a:gd name="connsiteY53" fmla="*/ 2735896 h 3423518"/>
              <a:gd name="connsiteX54" fmla="*/ 2580219 w 6521117"/>
              <a:gd name="connsiteY54" fmla="*/ 2735315 h 3423518"/>
              <a:gd name="connsiteX55" fmla="*/ 2178919 w 6521117"/>
              <a:gd name="connsiteY55" fmla="*/ 2565911 h 3423518"/>
              <a:gd name="connsiteX56" fmla="*/ 2134583 w 6521117"/>
              <a:gd name="connsiteY56" fmla="*/ 2543880 h 3423518"/>
              <a:gd name="connsiteX57" fmla="*/ 2090540 w 6521117"/>
              <a:gd name="connsiteY57" fmla="*/ 2519387 h 3423518"/>
              <a:gd name="connsiteX58" fmla="*/ 2000140 w 6521117"/>
              <a:gd name="connsiteY58" fmla="*/ 2468525 h 3423518"/>
              <a:gd name="connsiteX59" fmla="*/ 1817743 w 6521117"/>
              <a:gd name="connsiteY59" fmla="*/ 2350276 h 3423518"/>
              <a:gd name="connsiteX60" fmla="*/ 1454832 w 6521117"/>
              <a:gd name="connsiteY60" fmla="*/ 2054935 h 3423518"/>
              <a:gd name="connsiteX61" fmla="*/ 851573 w 6521117"/>
              <a:gd name="connsiteY61" fmla="*/ 1249057 h 3423518"/>
              <a:gd name="connsiteX62" fmla="*/ 556464 w 6521117"/>
              <a:gd name="connsiteY62" fmla="*/ 294644 h 3423518"/>
              <a:gd name="connsiteX63" fmla="*/ 535527 w 6521117"/>
              <a:gd name="connsiteY63" fmla="*/ 59971 h 3423518"/>
              <a:gd name="connsiteX64" fmla="*/ 535162 w 6521117"/>
              <a:gd name="connsiteY64" fmla="*/ 0 h 342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521117" h="3423518">
                <a:moveTo>
                  <a:pt x="0" y="0"/>
                </a:moveTo>
                <a:lnTo>
                  <a:pt x="537" y="83518"/>
                </a:lnTo>
                <a:cubicBezTo>
                  <a:pt x="4920" y="173783"/>
                  <a:pt x="13105" y="265876"/>
                  <a:pt x="25059" y="359128"/>
                </a:cubicBezTo>
                <a:cubicBezTo>
                  <a:pt x="69969" y="732581"/>
                  <a:pt x="189055" y="1122693"/>
                  <a:pt x="372325" y="1481791"/>
                </a:cubicBezTo>
                <a:cubicBezTo>
                  <a:pt x="553854" y="1842196"/>
                  <a:pt x="805648" y="2166229"/>
                  <a:pt x="1080908" y="2428528"/>
                </a:cubicBezTo>
                <a:cubicBezTo>
                  <a:pt x="1218108" y="2560545"/>
                  <a:pt x="1363123" y="2675464"/>
                  <a:pt x="1507130" y="2775312"/>
                </a:cubicBezTo>
                <a:cubicBezTo>
                  <a:pt x="1578122" y="2826615"/>
                  <a:pt x="1651571" y="2870229"/>
                  <a:pt x="1721549" y="2914137"/>
                </a:cubicBezTo>
                <a:cubicBezTo>
                  <a:pt x="1757622" y="2934426"/>
                  <a:pt x="1792969" y="2954427"/>
                  <a:pt x="1827594" y="2973989"/>
                </a:cubicBezTo>
                <a:cubicBezTo>
                  <a:pt x="1844980" y="2983699"/>
                  <a:pt x="1862219" y="2993263"/>
                  <a:pt x="1879458" y="3002686"/>
                </a:cubicBezTo>
                <a:cubicBezTo>
                  <a:pt x="1896991" y="3011382"/>
                  <a:pt x="1914230" y="3020072"/>
                  <a:pt x="1931470" y="3028768"/>
                </a:cubicBezTo>
                <a:cubicBezTo>
                  <a:pt x="2136612" y="3132821"/>
                  <a:pt x="2325529" y="3204406"/>
                  <a:pt x="2480401" y="3253246"/>
                </a:cubicBezTo>
                <a:cubicBezTo>
                  <a:pt x="2506190" y="3262376"/>
                  <a:pt x="2539220" y="3271793"/>
                  <a:pt x="2578337" y="3282518"/>
                </a:cubicBezTo>
                <a:cubicBezTo>
                  <a:pt x="2593981" y="3287009"/>
                  <a:pt x="2609339" y="3291214"/>
                  <a:pt x="2623975" y="3295125"/>
                </a:cubicBezTo>
                <a:cubicBezTo>
                  <a:pt x="2641941" y="3300050"/>
                  <a:pt x="2658746" y="3304689"/>
                  <a:pt x="2675118" y="3309180"/>
                </a:cubicBezTo>
                <a:cubicBezTo>
                  <a:pt x="2675692" y="3309327"/>
                  <a:pt x="2676273" y="3309468"/>
                  <a:pt x="2676853" y="3309614"/>
                </a:cubicBezTo>
                <a:cubicBezTo>
                  <a:pt x="2676853" y="3309614"/>
                  <a:pt x="2677000" y="3309614"/>
                  <a:pt x="2677000" y="3309614"/>
                </a:cubicBezTo>
                <a:cubicBezTo>
                  <a:pt x="2679750" y="3310341"/>
                  <a:pt x="2682793" y="3311209"/>
                  <a:pt x="2685403" y="3311936"/>
                </a:cubicBezTo>
                <a:cubicBezTo>
                  <a:pt x="2696989" y="3314833"/>
                  <a:pt x="2708148" y="3317443"/>
                  <a:pt x="2718867" y="3319759"/>
                </a:cubicBezTo>
                <a:cubicBezTo>
                  <a:pt x="2751029" y="3327440"/>
                  <a:pt x="2785508" y="3335268"/>
                  <a:pt x="2822162" y="3342944"/>
                </a:cubicBezTo>
                <a:cubicBezTo>
                  <a:pt x="2823610" y="3343237"/>
                  <a:pt x="2825205" y="3343671"/>
                  <a:pt x="2826654" y="3343958"/>
                </a:cubicBezTo>
                <a:cubicBezTo>
                  <a:pt x="2850126" y="3349177"/>
                  <a:pt x="2868087" y="3353382"/>
                  <a:pt x="2880401" y="3355264"/>
                </a:cubicBezTo>
                <a:cubicBezTo>
                  <a:pt x="2892720" y="3357439"/>
                  <a:pt x="2898948" y="3358454"/>
                  <a:pt x="2898948" y="3358454"/>
                </a:cubicBezTo>
                <a:cubicBezTo>
                  <a:pt x="2899815" y="3358594"/>
                  <a:pt x="2900830" y="3358594"/>
                  <a:pt x="2901698" y="3358741"/>
                </a:cubicBezTo>
                <a:cubicBezTo>
                  <a:pt x="3046138" y="3385984"/>
                  <a:pt x="3218250" y="3409750"/>
                  <a:pt x="3412240" y="3419173"/>
                </a:cubicBezTo>
                <a:cubicBezTo>
                  <a:pt x="3450776" y="3420188"/>
                  <a:pt x="3490039" y="3421055"/>
                  <a:pt x="3530024" y="3422217"/>
                </a:cubicBezTo>
                <a:cubicBezTo>
                  <a:pt x="3550013" y="3422650"/>
                  <a:pt x="3570296" y="3423084"/>
                  <a:pt x="3590725" y="3423518"/>
                </a:cubicBezTo>
                <a:cubicBezTo>
                  <a:pt x="3611155" y="3423084"/>
                  <a:pt x="3631724" y="3422504"/>
                  <a:pt x="3652441" y="3422070"/>
                </a:cubicBezTo>
                <a:cubicBezTo>
                  <a:pt x="3694020" y="3420909"/>
                  <a:pt x="3736181" y="3419754"/>
                  <a:pt x="3779062" y="3418593"/>
                </a:cubicBezTo>
                <a:cubicBezTo>
                  <a:pt x="3821803" y="3415403"/>
                  <a:pt x="3865264" y="3412219"/>
                  <a:pt x="3909307" y="3409029"/>
                </a:cubicBezTo>
                <a:cubicBezTo>
                  <a:pt x="4085042" y="3392505"/>
                  <a:pt x="4270189" y="3366569"/>
                  <a:pt x="4457078" y="3319905"/>
                </a:cubicBezTo>
                <a:cubicBezTo>
                  <a:pt x="4831000" y="3228466"/>
                  <a:pt x="5216224" y="3071955"/>
                  <a:pt x="5558852" y="2849360"/>
                </a:cubicBezTo>
                <a:cubicBezTo>
                  <a:pt x="5902208" y="2628659"/>
                  <a:pt x="6206300" y="2350997"/>
                  <a:pt x="6439260" y="2051457"/>
                </a:cubicBezTo>
                <a:cubicBezTo>
                  <a:pt x="6467364" y="2015518"/>
                  <a:pt x="6494748" y="1979292"/>
                  <a:pt x="6521117" y="1942919"/>
                </a:cubicBezTo>
                <a:lnTo>
                  <a:pt x="6521117" y="764169"/>
                </a:lnTo>
                <a:cubicBezTo>
                  <a:pt x="6501262" y="830394"/>
                  <a:pt x="6477508" y="900244"/>
                  <a:pt x="6449110" y="972849"/>
                </a:cubicBezTo>
                <a:cubicBezTo>
                  <a:pt x="6403766" y="1093274"/>
                  <a:pt x="6343786" y="1219058"/>
                  <a:pt x="6273228" y="1348472"/>
                </a:cubicBezTo>
                <a:cubicBezTo>
                  <a:pt x="6200647" y="1476865"/>
                  <a:pt x="6114304" y="1607000"/>
                  <a:pt x="6014774" y="1734239"/>
                </a:cubicBezTo>
                <a:cubicBezTo>
                  <a:pt x="5816586" y="1989436"/>
                  <a:pt x="5557116" y="2225788"/>
                  <a:pt x="5265050" y="2413605"/>
                </a:cubicBezTo>
                <a:cubicBezTo>
                  <a:pt x="4973560" y="2603298"/>
                  <a:pt x="4645994" y="2735896"/>
                  <a:pt x="4328428" y="2813714"/>
                </a:cubicBezTo>
                <a:cubicBezTo>
                  <a:pt x="4169503" y="2853711"/>
                  <a:pt x="4012021" y="2875301"/>
                  <a:pt x="3862368" y="2889503"/>
                </a:cubicBezTo>
                <a:cubicBezTo>
                  <a:pt x="3824840" y="2892260"/>
                  <a:pt x="3787905" y="2895010"/>
                  <a:pt x="3751391" y="2897766"/>
                </a:cubicBezTo>
                <a:cubicBezTo>
                  <a:pt x="3714884" y="2898780"/>
                  <a:pt x="3678810" y="2899648"/>
                  <a:pt x="3643458" y="2900662"/>
                </a:cubicBezTo>
                <a:cubicBezTo>
                  <a:pt x="3625784" y="2901096"/>
                  <a:pt x="3608252" y="2901530"/>
                  <a:pt x="3590725" y="2901970"/>
                </a:cubicBezTo>
                <a:cubicBezTo>
                  <a:pt x="3573339" y="2901530"/>
                  <a:pt x="3556100" y="2901096"/>
                  <a:pt x="3539007" y="2900662"/>
                </a:cubicBezTo>
                <a:cubicBezTo>
                  <a:pt x="3504816" y="2899794"/>
                  <a:pt x="3471346" y="2899067"/>
                  <a:pt x="3438462" y="2898199"/>
                </a:cubicBezTo>
                <a:cubicBezTo>
                  <a:pt x="3241430" y="2888489"/>
                  <a:pt x="3071206" y="2861539"/>
                  <a:pt x="2935889" y="2833135"/>
                </a:cubicBezTo>
                <a:cubicBezTo>
                  <a:pt x="2916621" y="2828784"/>
                  <a:pt x="2893442" y="2823565"/>
                  <a:pt x="2866492" y="2817485"/>
                </a:cubicBezTo>
                <a:cubicBezTo>
                  <a:pt x="2860265" y="2816036"/>
                  <a:pt x="2853597" y="2814582"/>
                  <a:pt x="2846936" y="2813134"/>
                </a:cubicBezTo>
                <a:cubicBezTo>
                  <a:pt x="2835203" y="2810384"/>
                  <a:pt x="2823757" y="2807627"/>
                  <a:pt x="2812745" y="2804878"/>
                </a:cubicBezTo>
                <a:cubicBezTo>
                  <a:pt x="2811731" y="2804584"/>
                  <a:pt x="2810863" y="2804297"/>
                  <a:pt x="2809848" y="2804004"/>
                </a:cubicBezTo>
                <a:cubicBezTo>
                  <a:pt x="2780149" y="2795601"/>
                  <a:pt x="2753058" y="2788207"/>
                  <a:pt x="2728718" y="2781546"/>
                </a:cubicBezTo>
                <a:cubicBezTo>
                  <a:pt x="2702349" y="2774151"/>
                  <a:pt x="2674537" y="2765889"/>
                  <a:pt x="2645125" y="2756618"/>
                </a:cubicBezTo>
                <a:cubicBezTo>
                  <a:pt x="2644110" y="2756325"/>
                  <a:pt x="2643096" y="2755891"/>
                  <a:pt x="2642082" y="2755604"/>
                </a:cubicBezTo>
                <a:cubicBezTo>
                  <a:pt x="2603258" y="2742850"/>
                  <a:pt x="2582542" y="2735896"/>
                  <a:pt x="2582542" y="2735896"/>
                </a:cubicBezTo>
                <a:cubicBezTo>
                  <a:pt x="2581814" y="2735603"/>
                  <a:pt x="2580947" y="2735462"/>
                  <a:pt x="2580219" y="2735315"/>
                </a:cubicBezTo>
                <a:cubicBezTo>
                  <a:pt x="2462294" y="2695025"/>
                  <a:pt x="2325529" y="2640252"/>
                  <a:pt x="2178919" y="2565911"/>
                </a:cubicBezTo>
                <a:cubicBezTo>
                  <a:pt x="2164283" y="2558663"/>
                  <a:pt x="2149506" y="2551275"/>
                  <a:pt x="2134583" y="2543880"/>
                </a:cubicBezTo>
                <a:cubicBezTo>
                  <a:pt x="2120100" y="2535765"/>
                  <a:pt x="2105464" y="2527649"/>
                  <a:pt x="2090540" y="2519387"/>
                </a:cubicBezTo>
                <a:cubicBezTo>
                  <a:pt x="2060987" y="2502728"/>
                  <a:pt x="2030854" y="2485770"/>
                  <a:pt x="2000140" y="2468525"/>
                </a:cubicBezTo>
                <a:cubicBezTo>
                  <a:pt x="1940887" y="2430844"/>
                  <a:pt x="1878157" y="2394037"/>
                  <a:pt x="1817743" y="2350276"/>
                </a:cubicBezTo>
                <a:cubicBezTo>
                  <a:pt x="1695326" y="2265351"/>
                  <a:pt x="1571602" y="2167678"/>
                  <a:pt x="1454832" y="2054935"/>
                </a:cubicBezTo>
                <a:cubicBezTo>
                  <a:pt x="1220424" y="1831331"/>
                  <a:pt x="1005718" y="1555557"/>
                  <a:pt x="851573" y="1249057"/>
                </a:cubicBezTo>
                <a:cubicBezTo>
                  <a:pt x="695979" y="943718"/>
                  <a:pt x="594420" y="612444"/>
                  <a:pt x="556464" y="294644"/>
                </a:cubicBezTo>
                <a:cubicBezTo>
                  <a:pt x="546323" y="215375"/>
                  <a:pt x="539295" y="136939"/>
                  <a:pt x="535527" y="59971"/>
                </a:cubicBezTo>
                <a:lnTo>
                  <a:pt x="535162" y="0"/>
                </a:lnTo>
                <a:close/>
              </a:path>
            </a:pathLst>
          </a:custGeom>
          <a:solidFill>
            <a:srgbClr val="F1F2F2">
              <a:alpha val="41973"/>
            </a:srgbClr>
          </a:solidFill>
          <a:ln w="2370" cap="flat">
            <a:noFill/>
            <a:prstDash val="solid"/>
            <a:miter/>
          </a:ln>
        </p:spPr>
        <p:txBody>
          <a:bodyPr wrap="square" rtlCol="0" anchor="ctr">
            <a:noAutofit/>
          </a:bodyPr>
          <a:lstStyle/>
          <a:p>
            <a:endParaRPr lang="en-US"/>
          </a:p>
        </p:txBody>
      </p:sp>
      <p:sp>
        <p:nvSpPr>
          <p:cNvPr id="47" name="Rectangle 46">
            <a:extLst>
              <a:ext uri="{FF2B5EF4-FFF2-40B4-BE49-F238E27FC236}">
                <a16:creationId xmlns:a16="http://schemas.microsoft.com/office/drawing/2014/main" id="{2A0F7A4E-7159-914A-AB33-5CBB6EAF155D}"/>
              </a:ext>
            </a:extLst>
          </p:cNvPr>
          <p:cNvSpPr/>
          <p:nvPr userDrawn="1"/>
        </p:nvSpPr>
        <p:spPr>
          <a:xfrm>
            <a:off x="461552" y="5745083"/>
            <a:ext cx="7098123" cy="4402172"/>
          </a:xfrm>
          <a:prstGeom prst="rect">
            <a:avLst/>
          </a:prstGeom>
          <a:solidFill>
            <a:srgbClr val="297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CDAD1A00-A9E8-8E46-974B-A24F69D53633}"/>
              </a:ext>
            </a:extLst>
          </p:cNvPr>
          <p:cNvCxnSpPr>
            <a:cxnSpLocks/>
          </p:cNvCxnSpPr>
          <p:nvPr userDrawn="1"/>
        </p:nvCxnSpPr>
        <p:spPr>
          <a:xfrm>
            <a:off x="-9843" y="6585706"/>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ADCAFEC-17EE-4E4F-8FF1-F37C463DFFA5}"/>
              </a:ext>
            </a:extLst>
          </p:cNvPr>
          <p:cNvCxnSpPr>
            <a:cxnSpLocks/>
          </p:cNvCxnSpPr>
          <p:nvPr userDrawn="1"/>
        </p:nvCxnSpPr>
        <p:spPr>
          <a:xfrm>
            <a:off x="-19051" y="7397574"/>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B77B3D4-8A18-F246-8560-AEB02D51599A}"/>
              </a:ext>
            </a:extLst>
          </p:cNvPr>
          <p:cNvCxnSpPr>
            <a:cxnSpLocks/>
          </p:cNvCxnSpPr>
          <p:nvPr userDrawn="1"/>
        </p:nvCxnSpPr>
        <p:spPr>
          <a:xfrm>
            <a:off x="-20003" y="8383228"/>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8F564907-A020-6143-B105-E5A2459FE756}"/>
              </a:ext>
            </a:extLst>
          </p:cNvPr>
          <p:cNvCxnSpPr>
            <a:cxnSpLocks/>
          </p:cNvCxnSpPr>
          <p:nvPr userDrawn="1"/>
        </p:nvCxnSpPr>
        <p:spPr>
          <a:xfrm>
            <a:off x="-1" y="9173682"/>
            <a:ext cx="7559675" cy="0"/>
          </a:xfrm>
          <a:prstGeom prst="line">
            <a:avLst/>
          </a:prstGeom>
          <a:ln w="158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Slide Number Placeholder 5">
            <a:extLst>
              <a:ext uri="{FF2B5EF4-FFF2-40B4-BE49-F238E27FC236}">
                <a16:creationId xmlns:a16="http://schemas.microsoft.com/office/drawing/2014/main" id="{6138FCC1-E62D-9B4F-B72A-BD2BAE714264}"/>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rgbClr val="297239"/>
                </a:solidFill>
                <a:latin typeface="Avenir" panose="02000503020000020003" pitchFamily="2" charset="0"/>
              </a:defRPr>
            </a:lvl1pPr>
          </a:lstStyle>
          <a:p>
            <a:fld id="{CB2079F2-58AF-ED44-82D7-E04B2F6FD686}" type="slidenum">
              <a:rPr lang="en-US" smtClean="0"/>
              <a:pPr/>
              <a:t>‹#›</a:t>
            </a:fld>
            <a:endParaRPr lang="en-US" dirty="0"/>
          </a:p>
        </p:txBody>
      </p:sp>
      <p:sp>
        <p:nvSpPr>
          <p:cNvPr id="45" name="Text Box 5">
            <a:extLst>
              <a:ext uri="{FF2B5EF4-FFF2-40B4-BE49-F238E27FC236}">
                <a16:creationId xmlns:a16="http://schemas.microsoft.com/office/drawing/2014/main" id="{B3B02DB9-F520-E74D-BAF6-C888391E8446}"/>
              </a:ext>
            </a:extLst>
          </p:cNvPr>
          <p:cNvSpPr txBox="1"/>
          <p:nvPr userDrawn="1"/>
        </p:nvSpPr>
        <p:spPr>
          <a:xfrm>
            <a:off x="3925305" y="10203275"/>
            <a:ext cx="2966985" cy="37438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500" b="1" i="0" spc="170" baseline="0" dirty="0">
                <a:solidFill>
                  <a:srgbClr val="297239"/>
                </a:solidFill>
                <a:effectLst/>
                <a:latin typeface="Avenir Black" panose="02000503020000020003" pitchFamily="2" charset="0"/>
                <a:ea typeface="Times New Roman" panose="02020603050405020304" pitchFamily="18" charset="0"/>
                <a:cs typeface="Times New Roman" panose="02020603050405020304" pitchFamily="18" charset="0"/>
              </a:rPr>
              <a:t>SUSTAINABLE</a:t>
            </a:r>
            <a:r>
              <a:rPr lang="en-IE" sz="500" spc="170" baseline="0" dirty="0">
                <a:solidFill>
                  <a:srgbClr val="297239"/>
                </a:solidFill>
                <a:effectLst/>
                <a:latin typeface="Avenir Book" panose="02000503020000020003" pitchFamily="2" charset="0"/>
                <a:ea typeface="Times New Roman" panose="02020603050405020304" pitchFamily="18" charset="0"/>
                <a:cs typeface="Times New Roman" panose="02020603050405020304" pitchFamily="18" charset="0"/>
              </a:rPr>
              <a:t> FUTURES FOR ENTERPRISE CENTRES</a:t>
            </a:r>
            <a:endParaRPr lang="en-IE" sz="500" spc="170" baseline="0" dirty="0">
              <a:solidFill>
                <a:srgbClr val="297239"/>
              </a:solidFill>
              <a:effectLst/>
              <a:latin typeface="Avenir Book" panose="02000503020000020003" pitchFamily="2"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270225B4-0CA7-5A4B-A2EC-0994E33599F8}"/>
              </a:ext>
            </a:extLst>
          </p:cNvPr>
          <p:cNvCxnSpPr>
            <a:cxnSpLocks/>
          </p:cNvCxnSpPr>
          <p:nvPr userDrawn="1"/>
        </p:nvCxnSpPr>
        <p:spPr>
          <a:xfrm>
            <a:off x="0" y="10391558"/>
            <a:ext cx="394498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
        <p:nvSpPr>
          <p:cNvPr id="37" name="Text Placeholder 32">
            <a:extLst>
              <a:ext uri="{FF2B5EF4-FFF2-40B4-BE49-F238E27FC236}">
                <a16:creationId xmlns:a16="http://schemas.microsoft.com/office/drawing/2014/main" id="{64D70BA0-0C10-0E47-9431-6014F05F6C71}"/>
              </a:ext>
            </a:extLst>
          </p:cNvPr>
          <p:cNvSpPr>
            <a:spLocks noGrp="1"/>
          </p:cNvSpPr>
          <p:nvPr>
            <p:ph type="body" sz="quarter" idx="50" hasCustomPrompt="1"/>
          </p:nvPr>
        </p:nvSpPr>
        <p:spPr>
          <a:xfrm>
            <a:off x="1125529"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9" name="Text Placeholder 32">
            <a:extLst>
              <a:ext uri="{FF2B5EF4-FFF2-40B4-BE49-F238E27FC236}">
                <a16:creationId xmlns:a16="http://schemas.microsoft.com/office/drawing/2014/main" id="{FD419BF1-910F-FD49-A200-BA4C3D0FDFA2}"/>
              </a:ext>
            </a:extLst>
          </p:cNvPr>
          <p:cNvSpPr>
            <a:spLocks noGrp="1"/>
          </p:cNvSpPr>
          <p:nvPr>
            <p:ph type="body" sz="quarter" idx="53" hasCustomPrompt="1"/>
          </p:nvPr>
        </p:nvSpPr>
        <p:spPr>
          <a:xfrm>
            <a:off x="4340052" y="2362862"/>
            <a:ext cx="2859381" cy="2288154"/>
          </a:xfrm>
          <a:prstGeom prst="rect">
            <a:avLst/>
          </a:prstGeom>
        </p:spPr>
        <p:txBody>
          <a:bodyPr numCol="1" spcCol="288000" anchor="t">
            <a:noAutofit/>
          </a:bodyPr>
          <a:lstStyle>
            <a:lvl1pPr marL="0" indent="0" algn="just">
              <a:lnSpc>
                <a:spcPct val="100000"/>
              </a:lnSpc>
              <a:spcBef>
                <a:spcPts val="0"/>
              </a:spcBef>
              <a:buNone/>
              <a:defRPr sz="1050" b="0" i="0">
                <a:solidFill>
                  <a:srgbClr val="000000"/>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cxnSp>
        <p:nvCxnSpPr>
          <p:cNvPr id="41" name="Straight Connector 40">
            <a:extLst>
              <a:ext uri="{FF2B5EF4-FFF2-40B4-BE49-F238E27FC236}">
                <a16:creationId xmlns:a16="http://schemas.microsoft.com/office/drawing/2014/main" id="{5753B5EF-A77D-1846-9F93-9F43430D0E33}"/>
              </a:ext>
            </a:extLst>
          </p:cNvPr>
          <p:cNvCxnSpPr>
            <a:cxnSpLocks/>
          </p:cNvCxnSpPr>
          <p:nvPr userDrawn="1"/>
        </p:nvCxnSpPr>
        <p:spPr>
          <a:xfrm>
            <a:off x="285487" y="887275"/>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C7FA0927-090B-8F4A-A145-1D6ECCC41D56}"/>
              </a:ext>
            </a:extLst>
          </p:cNvPr>
          <p:cNvSpPr>
            <a:spLocks noGrp="1"/>
          </p:cNvSpPr>
          <p:nvPr>
            <p:ph type="body" sz="quarter" idx="54" hasCustomPrompt="1"/>
          </p:nvPr>
        </p:nvSpPr>
        <p:spPr>
          <a:xfrm>
            <a:off x="360240" y="331778"/>
            <a:ext cx="6839193" cy="794479"/>
          </a:xfrm>
          <a:prstGeom prst="rect">
            <a:avLst/>
          </a:prstGeom>
        </p:spPr>
        <p:txBody>
          <a:bodyPr>
            <a:noAutofit/>
          </a:bodyPr>
          <a:lstStyle>
            <a:lvl1pPr marL="0" indent="0" algn="l">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RECOMMENDATIONS</a:t>
            </a:r>
            <a:endParaRPr lang="en-US" dirty="0"/>
          </a:p>
        </p:txBody>
      </p:sp>
      <p:sp>
        <p:nvSpPr>
          <p:cNvPr id="52" name="Text Placeholder 32">
            <a:extLst>
              <a:ext uri="{FF2B5EF4-FFF2-40B4-BE49-F238E27FC236}">
                <a16:creationId xmlns:a16="http://schemas.microsoft.com/office/drawing/2014/main" id="{ECDF5A44-89E6-4346-BF6B-D1EEAF39C78F}"/>
              </a:ext>
            </a:extLst>
          </p:cNvPr>
          <p:cNvSpPr>
            <a:spLocks noGrp="1"/>
          </p:cNvSpPr>
          <p:nvPr>
            <p:ph type="body" sz="quarter" idx="55" hasCustomPrompt="1"/>
          </p:nvPr>
        </p:nvSpPr>
        <p:spPr>
          <a:xfrm>
            <a:off x="4136157" y="5919549"/>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3" name="Text Placeholder 32">
            <a:extLst>
              <a:ext uri="{FF2B5EF4-FFF2-40B4-BE49-F238E27FC236}">
                <a16:creationId xmlns:a16="http://schemas.microsoft.com/office/drawing/2014/main" id="{850D9E66-C97A-9C41-935E-0993735C6537}"/>
              </a:ext>
            </a:extLst>
          </p:cNvPr>
          <p:cNvSpPr>
            <a:spLocks noGrp="1"/>
          </p:cNvSpPr>
          <p:nvPr>
            <p:ph type="body" sz="quarter" idx="56" hasCustomPrompt="1"/>
          </p:nvPr>
        </p:nvSpPr>
        <p:spPr>
          <a:xfrm>
            <a:off x="168117" y="5894698"/>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Sustainable Infrastructure/Buildings – SDG11 Sustainable cities and Communities and SDG13 Climate action: </a:t>
            </a:r>
          </a:p>
        </p:txBody>
      </p:sp>
      <p:sp>
        <p:nvSpPr>
          <p:cNvPr id="54" name="Text Placeholder 32">
            <a:extLst>
              <a:ext uri="{FF2B5EF4-FFF2-40B4-BE49-F238E27FC236}">
                <a16:creationId xmlns:a16="http://schemas.microsoft.com/office/drawing/2014/main" id="{46FF0BEA-3EE3-8845-97CA-3445F82D42A0}"/>
              </a:ext>
            </a:extLst>
          </p:cNvPr>
          <p:cNvSpPr>
            <a:spLocks noGrp="1"/>
          </p:cNvSpPr>
          <p:nvPr>
            <p:ph type="body" sz="quarter" idx="57" hasCustomPrompt="1"/>
          </p:nvPr>
        </p:nvSpPr>
        <p:spPr>
          <a:xfrm>
            <a:off x="4136157" y="6719896"/>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6733045B-6EF5-CE45-B7C7-7E156565BBB7}"/>
              </a:ext>
            </a:extLst>
          </p:cNvPr>
          <p:cNvSpPr>
            <a:spLocks noGrp="1"/>
          </p:cNvSpPr>
          <p:nvPr>
            <p:ph type="body" sz="quarter" idx="58" hasCustomPrompt="1"/>
          </p:nvPr>
        </p:nvSpPr>
        <p:spPr>
          <a:xfrm>
            <a:off x="168117" y="6695045"/>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Energy and Resource Efficiency – SDG 7 Affordable and clean energy and SDG12 Responsible consumption and production: </a:t>
            </a:r>
          </a:p>
        </p:txBody>
      </p:sp>
      <p:sp>
        <p:nvSpPr>
          <p:cNvPr id="56" name="Text Placeholder 32">
            <a:extLst>
              <a:ext uri="{FF2B5EF4-FFF2-40B4-BE49-F238E27FC236}">
                <a16:creationId xmlns:a16="http://schemas.microsoft.com/office/drawing/2014/main" id="{4B6B0BF7-86B5-D441-818D-7D70CD252E10}"/>
              </a:ext>
            </a:extLst>
          </p:cNvPr>
          <p:cNvSpPr>
            <a:spLocks noGrp="1"/>
          </p:cNvSpPr>
          <p:nvPr>
            <p:ph type="body" sz="quarter" idx="59" hasCustomPrompt="1"/>
          </p:nvPr>
        </p:nvSpPr>
        <p:spPr>
          <a:xfrm>
            <a:off x="4136157" y="8527735"/>
            <a:ext cx="3063276" cy="61013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7" name="Text Placeholder 32">
            <a:extLst>
              <a:ext uri="{FF2B5EF4-FFF2-40B4-BE49-F238E27FC236}">
                <a16:creationId xmlns:a16="http://schemas.microsoft.com/office/drawing/2014/main" id="{DA1518F6-D305-F149-90EC-880AB24C0FBB}"/>
              </a:ext>
            </a:extLst>
          </p:cNvPr>
          <p:cNvSpPr>
            <a:spLocks noGrp="1"/>
          </p:cNvSpPr>
          <p:nvPr>
            <p:ph type="body" sz="quarter" idx="60" hasCustomPrompt="1"/>
          </p:nvPr>
        </p:nvSpPr>
        <p:spPr>
          <a:xfrm>
            <a:off x="168117" y="8502884"/>
            <a:ext cx="3816794" cy="571836"/>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Digital Technology for Sustainable Enterprise Centres – </a:t>
            </a:r>
            <a:r>
              <a:rPr lang="en-GB" sz="1050" b="0" dirty="0">
                <a:solidFill>
                  <a:schemeClr val="bg1"/>
                </a:solidFill>
                <a:highlight>
                  <a:srgbClr val="84BA41"/>
                </a:highlight>
              </a:rPr>
              <a:t>SDG8 Decent work and Economic Growth and SDG13 Climate action: </a:t>
            </a:r>
            <a:endParaRPr lang="en-IE" sz="1050" b="0" dirty="0">
              <a:solidFill>
                <a:schemeClr val="bg1"/>
              </a:solidFill>
              <a:highlight>
                <a:srgbClr val="84BA41"/>
              </a:highlight>
            </a:endParaRPr>
          </a:p>
        </p:txBody>
      </p:sp>
      <p:sp>
        <p:nvSpPr>
          <p:cNvPr id="58" name="Text Placeholder 32">
            <a:extLst>
              <a:ext uri="{FF2B5EF4-FFF2-40B4-BE49-F238E27FC236}">
                <a16:creationId xmlns:a16="http://schemas.microsoft.com/office/drawing/2014/main" id="{CE9718AF-FDA7-3248-93AE-BE76FE090013}"/>
              </a:ext>
            </a:extLst>
          </p:cNvPr>
          <p:cNvSpPr>
            <a:spLocks noGrp="1"/>
          </p:cNvSpPr>
          <p:nvPr>
            <p:ph type="body" sz="quarter" idx="61" hasCustomPrompt="1"/>
          </p:nvPr>
        </p:nvSpPr>
        <p:spPr>
          <a:xfrm>
            <a:off x="4136157" y="7549242"/>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DE4A258B-5ED4-DA44-A1C6-11CCF5E0C3FB}"/>
              </a:ext>
            </a:extLst>
          </p:cNvPr>
          <p:cNvSpPr>
            <a:spLocks noGrp="1"/>
          </p:cNvSpPr>
          <p:nvPr>
            <p:ph type="body" sz="quarter" idx="62" hasCustomPrompt="1"/>
          </p:nvPr>
        </p:nvSpPr>
        <p:spPr>
          <a:xfrm>
            <a:off x="168117" y="7524390"/>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Eco-systems and Collective Action – </a:t>
            </a:r>
            <a:r>
              <a:rPr lang="en-GB" sz="1050" b="0" dirty="0">
                <a:solidFill>
                  <a:schemeClr val="bg1"/>
                </a:solidFill>
                <a:highlight>
                  <a:srgbClr val="84BA41"/>
                </a:highlight>
              </a:rPr>
              <a:t>SDG4 Quality Education, SDG12 Responsible consumption and production and SDG17 Partnership for the Goals: </a:t>
            </a:r>
            <a:endParaRPr lang="en-IE" sz="1050" b="0" dirty="0">
              <a:solidFill>
                <a:schemeClr val="bg1"/>
              </a:solidFill>
              <a:highlight>
                <a:srgbClr val="84BA41"/>
              </a:highlight>
            </a:endParaRPr>
          </a:p>
        </p:txBody>
      </p:sp>
      <p:sp>
        <p:nvSpPr>
          <p:cNvPr id="61" name="Text Placeholder 32">
            <a:extLst>
              <a:ext uri="{FF2B5EF4-FFF2-40B4-BE49-F238E27FC236}">
                <a16:creationId xmlns:a16="http://schemas.microsoft.com/office/drawing/2014/main" id="{CF343B7F-AD56-B841-A8DD-D7D5EB7CFBA8}"/>
              </a:ext>
            </a:extLst>
          </p:cNvPr>
          <p:cNvSpPr>
            <a:spLocks noGrp="1"/>
          </p:cNvSpPr>
          <p:nvPr>
            <p:ph type="body" sz="quarter" idx="63" hasCustomPrompt="1"/>
          </p:nvPr>
        </p:nvSpPr>
        <p:spPr>
          <a:xfrm>
            <a:off x="4136157" y="9317170"/>
            <a:ext cx="3063276" cy="833227"/>
          </a:xfrm>
          <a:prstGeom prst="rect">
            <a:avLst/>
          </a:prstGeom>
        </p:spPr>
        <p:txBody>
          <a:bodyPr numCol="1" spcCol="288000" anchor="t">
            <a:noAutofit/>
          </a:bodyPr>
          <a:lstStyle>
            <a:lvl1pPr marL="0" indent="0" algn="just">
              <a:lnSpc>
                <a:spcPct val="100000"/>
              </a:lnSpc>
              <a:spcBef>
                <a:spcPts val="0"/>
              </a:spcBef>
              <a:buNone/>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2" name="Text Placeholder 32">
            <a:extLst>
              <a:ext uri="{FF2B5EF4-FFF2-40B4-BE49-F238E27FC236}">
                <a16:creationId xmlns:a16="http://schemas.microsoft.com/office/drawing/2014/main" id="{BAAFF820-A7B3-DE4E-B9F8-A8CD307BC1BC}"/>
              </a:ext>
            </a:extLst>
          </p:cNvPr>
          <p:cNvSpPr>
            <a:spLocks noGrp="1"/>
          </p:cNvSpPr>
          <p:nvPr>
            <p:ph type="body" sz="quarter" idx="64" hasCustomPrompt="1"/>
          </p:nvPr>
        </p:nvSpPr>
        <p:spPr>
          <a:xfrm>
            <a:off x="168117" y="9292318"/>
            <a:ext cx="3816794" cy="735597"/>
          </a:xfrm>
          <a:prstGeom prst="rect">
            <a:avLst/>
          </a:prstGeom>
          <a:solidFill>
            <a:srgbClr val="84BA41"/>
          </a:solidFill>
        </p:spPr>
        <p:txBody>
          <a:bodyPr numCol="1" spcCol="288000" anchor="t">
            <a:noAutofit/>
          </a:bodyPr>
          <a:lstStyle>
            <a:lvl1pPr marL="496888" indent="0" algn="just">
              <a:lnSpc>
                <a:spcPct val="100000"/>
              </a:lnSpc>
              <a:spcBef>
                <a:spcPts val="0"/>
              </a:spcBef>
              <a:buNone/>
              <a:tabLst/>
              <a:defRPr sz="1050" b="0"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444500"/>
            <a:r>
              <a:rPr lang="en-GB" dirty="0">
                <a:solidFill>
                  <a:schemeClr val="bg1"/>
                </a:solidFill>
                <a:highlight>
                  <a:srgbClr val="84BA41"/>
                </a:highlight>
              </a:rPr>
              <a:t>Sustainable Futures for Enterprise Centres – </a:t>
            </a:r>
            <a:r>
              <a:rPr lang="en-GB" sz="1050" b="0" dirty="0">
                <a:solidFill>
                  <a:schemeClr val="bg1"/>
                </a:solidFill>
                <a:highlight>
                  <a:srgbClr val="84BA41"/>
                </a:highlight>
              </a:rPr>
              <a:t>SDG 9 -Industrial innovation &amp; infrastructure and SDG17 Partnership for the Goals: </a:t>
            </a:r>
            <a:endParaRPr lang="en-IE" sz="1050" b="0" dirty="0">
              <a:solidFill>
                <a:schemeClr val="bg1"/>
              </a:solidFill>
              <a:highlight>
                <a:srgbClr val="84BA41"/>
              </a:highlight>
            </a:endParaRPr>
          </a:p>
        </p:txBody>
      </p:sp>
      <p:sp>
        <p:nvSpPr>
          <p:cNvPr id="72" name="Text Placeholder 32">
            <a:extLst>
              <a:ext uri="{FF2B5EF4-FFF2-40B4-BE49-F238E27FC236}">
                <a16:creationId xmlns:a16="http://schemas.microsoft.com/office/drawing/2014/main" id="{ADF76FD0-BA99-844B-822B-54E5DF807879}"/>
              </a:ext>
            </a:extLst>
          </p:cNvPr>
          <p:cNvSpPr>
            <a:spLocks noGrp="1"/>
          </p:cNvSpPr>
          <p:nvPr>
            <p:ph type="body" sz="quarter" idx="65" hasCustomPrompt="1"/>
          </p:nvPr>
        </p:nvSpPr>
        <p:spPr>
          <a:xfrm>
            <a:off x="340237" y="4938972"/>
            <a:ext cx="6839193" cy="794479"/>
          </a:xfrm>
          <a:prstGeom prst="rect">
            <a:avLst/>
          </a:prstGeom>
        </p:spPr>
        <p:txBody>
          <a:bodyPr>
            <a:noAutofit/>
          </a:bodyPr>
          <a:lstStyle>
            <a:lvl1pPr marL="184150" indent="0" algn="l">
              <a:lnSpc>
                <a:spcPts val="2580"/>
              </a:lnSpc>
              <a:buNone/>
              <a:defRPr sz="2400" b="1" i="0">
                <a:solidFill>
                  <a:srgbClr val="297239"/>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184150" algn="l"/>
            <a:r>
              <a:rPr lang="en-GB" sz="2400" dirty="0">
                <a:solidFill>
                  <a:srgbClr val="297239"/>
                </a:solidFill>
              </a:rPr>
              <a:t>WHAT SUSTAINABLE GOALS WOULD YOU LIKE TO IMPLEMENT IN THE FUTURE? </a:t>
            </a:r>
          </a:p>
        </p:txBody>
      </p:sp>
      <p:sp>
        <p:nvSpPr>
          <p:cNvPr id="73" name="Text Placeholder 32">
            <a:extLst>
              <a:ext uri="{FF2B5EF4-FFF2-40B4-BE49-F238E27FC236}">
                <a16:creationId xmlns:a16="http://schemas.microsoft.com/office/drawing/2014/main" id="{6CEF4F2E-926E-E241-8B45-5EC0EDF5CD04}"/>
              </a:ext>
            </a:extLst>
          </p:cNvPr>
          <p:cNvSpPr>
            <a:spLocks noGrp="1"/>
          </p:cNvSpPr>
          <p:nvPr>
            <p:ph type="body" sz="quarter" idx="66" hasCustomPrompt="1"/>
          </p:nvPr>
        </p:nvSpPr>
        <p:spPr>
          <a:xfrm>
            <a:off x="168117" y="5881428"/>
            <a:ext cx="661223" cy="60531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4" name="Text Placeholder 32">
            <a:extLst>
              <a:ext uri="{FF2B5EF4-FFF2-40B4-BE49-F238E27FC236}">
                <a16:creationId xmlns:a16="http://schemas.microsoft.com/office/drawing/2014/main" id="{B4D1AB55-EFFE-414B-A443-6C8E59488426}"/>
              </a:ext>
            </a:extLst>
          </p:cNvPr>
          <p:cNvSpPr>
            <a:spLocks noGrp="1"/>
          </p:cNvSpPr>
          <p:nvPr>
            <p:ph type="body" sz="quarter" idx="67" hasCustomPrompt="1"/>
          </p:nvPr>
        </p:nvSpPr>
        <p:spPr>
          <a:xfrm>
            <a:off x="168117" y="6695045"/>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75" name="Text Placeholder 32">
            <a:extLst>
              <a:ext uri="{FF2B5EF4-FFF2-40B4-BE49-F238E27FC236}">
                <a16:creationId xmlns:a16="http://schemas.microsoft.com/office/drawing/2014/main" id="{63C49A50-FC78-9543-BE8A-3335670BAF99}"/>
              </a:ext>
            </a:extLst>
          </p:cNvPr>
          <p:cNvSpPr>
            <a:spLocks noGrp="1"/>
          </p:cNvSpPr>
          <p:nvPr>
            <p:ph type="body" sz="quarter" idx="68" hasCustomPrompt="1"/>
          </p:nvPr>
        </p:nvSpPr>
        <p:spPr>
          <a:xfrm>
            <a:off x="168117" y="7524390"/>
            <a:ext cx="661223" cy="759876"/>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76" name="Text Placeholder 32">
            <a:extLst>
              <a:ext uri="{FF2B5EF4-FFF2-40B4-BE49-F238E27FC236}">
                <a16:creationId xmlns:a16="http://schemas.microsoft.com/office/drawing/2014/main" id="{78CD2495-04A3-9842-B249-5DE874E4319B}"/>
              </a:ext>
            </a:extLst>
          </p:cNvPr>
          <p:cNvSpPr>
            <a:spLocks noGrp="1"/>
          </p:cNvSpPr>
          <p:nvPr>
            <p:ph type="body" sz="quarter" idx="69" hasCustomPrompt="1"/>
          </p:nvPr>
        </p:nvSpPr>
        <p:spPr>
          <a:xfrm>
            <a:off x="168117" y="8508228"/>
            <a:ext cx="661223" cy="57928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7" name="Text Placeholder 32">
            <a:extLst>
              <a:ext uri="{FF2B5EF4-FFF2-40B4-BE49-F238E27FC236}">
                <a16:creationId xmlns:a16="http://schemas.microsoft.com/office/drawing/2014/main" id="{5D2147B1-5A74-4842-8F85-C433B2E52BC3}"/>
              </a:ext>
            </a:extLst>
          </p:cNvPr>
          <p:cNvSpPr>
            <a:spLocks noGrp="1"/>
          </p:cNvSpPr>
          <p:nvPr>
            <p:ph type="body" sz="quarter" idx="70" hasCustomPrompt="1"/>
          </p:nvPr>
        </p:nvSpPr>
        <p:spPr>
          <a:xfrm>
            <a:off x="168117" y="9289817"/>
            <a:ext cx="661223" cy="738098"/>
          </a:xfrm>
          <a:prstGeom prst="rect">
            <a:avLst/>
          </a:prstGeom>
        </p:spPr>
        <p:txBody>
          <a:bodyPr numCol="1" spcCol="288000" anchor="ctr">
            <a:noAutofit/>
          </a:bodyPr>
          <a:lstStyle>
            <a:lvl1pPr marL="0" indent="0" algn="l">
              <a:lnSpc>
                <a:spcPct val="100000"/>
              </a:lnSpc>
              <a:spcBef>
                <a:spcPts val="0"/>
              </a:spcBef>
              <a:buNone/>
              <a:defRPr sz="2400" b="1" i="0">
                <a:solidFill>
                  <a:schemeClr val="bg1"/>
                </a:solidFill>
                <a:latin typeface="Poppins" pitchFamily="2" charset="77"/>
                <a:cs typeface="Poppins" pitchFamily="2" charset="77"/>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81" name="Text Placeholder 32">
            <a:extLst>
              <a:ext uri="{FF2B5EF4-FFF2-40B4-BE49-F238E27FC236}">
                <a16:creationId xmlns:a16="http://schemas.microsoft.com/office/drawing/2014/main" id="{5BE3D4B5-F933-5D4C-B39C-35CF338F7D16}"/>
              </a:ext>
            </a:extLst>
          </p:cNvPr>
          <p:cNvSpPr>
            <a:spLocks noGrp="1"/>
          </p:cNvSpPr>
          <p:nvPr>
            <p:ph type="body" sz="quarter" idx="51" hasCustomPrompt="1"/>
          </p:nvPr>
        </p:nvSpPr>
        <p:spPr>
          <a:xfrm>
            <a:off x="1125529" y="1181519"/>
            <a:ext cx="2654308" cy="923632"/>
          </a:xfrm>
          <a:prstGeom prst="rect">
            <a:avLst/>
          </a:prstGeom>
        </p:spPr>
        <p:txBody>
          <a:bodyPr numCol="1" spcCol="288000" anchor="t">
            <a:noAutofit/>
          </a:bodyPr>
          <a:lstStyle>
            <a:lvl1pPr marL="0" marR="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2072941" rtl="0" eaLnBrk="1" fontAlgn="auto" latinLnBrk="0" hangingPunct="1">
              <a:lnSpc>
                <a:spcPts val="1740"/>
              </a:lnSpc>
              <a:spcBef>
                <a:spcPts val="2267"/>
              </a:spcBef>
              <a:spcAft>
                <a:spcPts val="0"/>
              </a:spcAft>
              <a:buClrTx/>
              <a:buSzTx/>
              <a:buFont typeface="Arial" panose="020B0604020202020204" pitchFamily="34" charset="0"/>
              <a:buNone/>
              <a:tabLst/>
              <a:defRPr/>
            </a:pPr>
            <a:r>
              <a:rPr lang="en-US" sz="1200" b="1" dirty="0">
                <a:solidFill>
                  <a:srgbClr val="297239"/>
                </a:solidFill>
              </a:rPr>
              <a:t>WHAT KIND OF HELP AND TOOLS DO YOU NEED TO REALISE YOUR FUTURE GOALS?</a:t>
            </a:r>
          </a:p>
        </p:txBody>
      </p:sp>
      <p:sp>
        <p:nvSpPr>
          <p:cNvPr id="82" name="Text Placeholder 32">
            <a:extLst>
              <a:ext uri="{FF2B5EF4-FFF2-40B4-BE49-F238E27FC236}">
                <a16:creationId xmlns:a16="http://schemas.microsoft.com/office/drawing/2014/main" id="{EE8A5D66-A310-EB4C-A0E9-0F97500DEBCB}"/>
              </a:ext>
            </a:extLst>
          </p:cNvPr>
          <p:cNvSpPr>
            <a:spLocks noGrp="1"/>
          </p:cNvSpPr>
          <p:nvPr>
            <p:ph type="body" sz="quarter" idx="71" hasCustomPrompt="1"/>
          </p:nvPr>
        </p:nvSpPr>
        <p:spPr>
          <a:xfrm>
            <a:off x="4340052" y="1155401"/>
            <a:ext cx="2859381" cy="1073272"/>
          </a:xfrm>
          <a:prstGeom prst="rect">
            <a:avLst/>
          </a:prstGeom>
        </p:spPr>
        <p:txBody>
          <a:bodyPr numCol="1" spcCol="288000" anchor="t">
            <a:noAutofit/>
          </a:bodyPr>
          <a:lstStyle>
            <a:lvl1pPr marL="0" indent="0" algn="l">
              <a:lnSpc>
                <a:spcPts val="1740"/>
              </a:lnSpc>
              <a:spcBef>
                <a:spcPts val="0"/>
              </a:spcBef>
              <a:buNone/>
              <a:defRPr lang="en-IE" sz="1200" b="1">
                <a:solidFill>
                  <a:srgbClr val="297239"/>
                </a:solidFill>
                <a:effectLst/>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a:lnSpc>
                <a:spcPts val="1740"/>
              </a:lnSpc>
            </a:pPr>
            <a:r>
              <a:rPr lang="en-US" sz="1200" b="1" dirty="0">
                <a:solidFill>
                  <a:srgbClr val="297239"/>
                </a:solidFill>
              </a:rPr>
              <a:t>WHAT ARE YOUR MOST IMPORTANT TIPS &amp; ADVICE TO GIVE TO OTHER ORGANISATIONS TO IMPLEMENT SDG WITHIN THEIR BUSINESS? `</a:t>
            </a:r>
          </a:p>
        </p:txBody>
      </p:sp>
    </p:spTree>
    <p:extLst>
      <p:ext uri="{BB962C8B-B14F-4D97-AF65-F5344CB8AC3E}">
        <p14:creationId xmlns:p14="http://schemas.microsoft.com/office/powerpoint/2010/main" val="145349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231620" y="10122572"/>
            <a:ext cx="1047264" cy="465822"/>
          </a:xfrm>
          <a:prstGeom prst="rect">
            <a:avLst/>
          </a:prstGeom>
        </p:spPr>
        <p:txBody>
          <a:bodyPr vert="horz" lIns="91440" tIns="45720" rIns="91440" bIns="45720" rtlCol="0" anchor="ctr"/>
          <a:lstStyle>
            <a:lvl1pPr algn="r">
              <a:defRPr sz="1200" b="0" i="0">
                <a:solidFill>
                  <a:srgbClr val="011E3B"/>
                </a:solidFill>
                <a:latin typeface="Avenir" panose="02000503020000020003" pitchFamily="2"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61" r:id="rId1"/>
    <p:sldLayoutId id="2147483692" r:id="rId2"/>
    <p:sldLayoutId id="2147483693" r:id="rId3"/>
    <p:sldLayoutId id="2147483696" r:id="rId4"/>
    <p:sldLayoutId id="2147483697" r:id="rId5"/>
    <p:sldLayoutId id="2147483698" r:id="rId6"/>
    <p:sldLayoutId id="2147483695" r:id="rId7"/>
  </p:sldLayoutIdLst>
  <p:hf hdr="0"/>
  <p:txStyles>
    <p:titleStyle>
      <a:lvl1pPr algn="l" defTabSz="2072941" rtl="0" eaLnBrk="1" latinLnBrk="0" hangingPunct="1">
        <a:lnSpc>
          <a:spcPct val="90000"/>
        </a:lnSpc>
        <a:spcBef>
          <a:spcPct val="0"/>
        </a:spcBef>
        <a:buNone/>
        <a:defRPr sz="1200" kern="1200">
          <a:solidFill>
            <a:schemeClr val="tx1"/>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enta.org.uk/"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56"/>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2" name="Text Placeholder 1">
            <a:extLst>
              <a:ext uri="{FF2B5EF4-FFF2-40B4-BE49-F238E27FC236}">
                <a16:creationId xmlns:a16="http://schemas.microsoft.com/office/drawing/2014/main" id="{3A4B22D4-A049-904C-A7EF-568AA48FB80C}"/>
              </a:ext>
            </a:extLst>
          </p:cNvPr>
          <p:cNvSpPr>
            <a:spLocks noGrp="1"/>
          </p:cNvSpPr>
          <p:nvPr>
            <p:ph type="body" sz="quarter" idx="11"/>
          </p:nvPr>
        </p:nvSpPr>
        <p:spPr>
          <a:xfrm>
            <a:off x="923122" y="2485271"/>
            <a:ext cx="6272696" cy="650735"/>
          </a:xfrm>
        </p:spPr>
        <p:txBody>
          <a:bodyPr/>
          <a:lstStyle/>
          <a:p>
            <a:r>
              <a:rPr lang="en-US" dirty="0"/>
              <a:t>MENTA</a:t>
            </a:r>
          </a:p>
        </p:txBody>
      </p:sp>
      <p:sp>
        <p:nvSpPr>
          <p:cNvPr id="5" name="Text Placeholder 4">
            <a:extLst>
              <a:ext uri="{FF2B5EF4-FFF2-40B4-BE49-F238E27FC236}">
                <a16:creationId xmlns:a16="http://schemas.microsoft.com/office/drawing/2014/main" id="{CFD9CEDB-3219-7C48-8A68-14AAB5FA6856}"/>
              </a:ext>
            </a:extLst>
          </p:cNvPr>
          <p:cNvSpPr>
            <a:spLocks noGrp="1"/>
          </p:cNvSpPr>
          <p:nvPr>
            <p:ph type="body" sz="quarter" idx="32"/>
          </p:nvPr>
        </p:nvSpPr>
        <p:spPr>
          <a:xfrm>
            <a:off x="883751" y="6600455"/>
            <a:ext cx="6351439" cy="2372095"/>
          </a:xfrm>
        </p:spPr>
        <p:txBody>
          <a:bodyPr/>
          <a:lstStyle/>
          <a:p>
            <a:r>
              <a:rPr lang="en-GB" dirty="0"/>
              <a:t>MENTA work with SMEs across Norfolk and Rated as one of the top three business training providers in the UK, we are proud to super-serve Norfolk and Suffolk and have one-stop-shop business hubs in Bury St. Edmunds, Brandon, Haverhill and North Norfolk. MENTA also offers business unit space, co-working and meeting spaces in some of these locations Suffolk, with help, support, advice and training having helped more than 50,000 entrepreneurs launch, run, and grow thriving and profitable businesses across East Anglia. </a:t>
            </a:r>
          </a:p>
          <a:p>
            <a:endParaRPr lang="en-GB" dirty="0"/>
          </a:p>
          <a:p>
            <a:endParaRPr lang="en-GB" dirty="0"/>
          </a:p>
          <a:p>
            <a:r>
              <a:rPr lang="en-GB" dirty="0"/>
              <a:t>The business adapts to what clients say they want from business support, when lockdown hit, we moved quickly and positioned our training and advice online, delivering hundreds of sessions and support within a few weeks. MENTA also offer space for business from freelancer to business team there are many workspace options with sites in Haverhill, Brandon as well as Bury St Edmunds. </a:t>
            </a:r>
            <a:endParaRPr lang="en-US" dirty="0"/>
          </a:p>
        </p:txBody>
      </p:sp>
      <p:sp>
        <p:nvSpPr>
          <p:cNvPr id="6" name="Text Placeholder 5">
            <a:extLst>
              <a:ext uri="{FF2B5EF4-FFF2-40B4-BE49-F238E27FC236}">
                <a16:creationId xmlns:a16="http://schemas.microsoft.com/office/drawing/2014/main" id="{5D019181-C0EA-1348-BBF8-3D91586DDB14}"/>
              </a:ext>
            </a:extLst>
          </p:cNvPr>
          <p:cNvSpPr>
            <a:spLocks noGrp="1"/>
          </p:cNvSpPr>
          <p:nvPr>
            <p:ph type="body" sz="quarter" idx="58"/>
          </p:nvPr>
        </p:nvSpPr>
        <p:spPr/>
        <p:txBody>
          <a:bodyPr/>
          <a:lstStyle/>
          <a:p>
            <a:r>
              <a:rPr lang="en-US" dirty="0"/>
              <a:t>Company Name</a:t>
            </a:r>
          </a:p>
        </p:txBody>
      </p:sp>
      <p:sp>
        <p:nvSpPr>
          <p:cNvPr id="7" name="Text Placeholder 6">
            <a:extLst>
              <a:ext uri="{FF2B5EF4-FFF2-40B4-BE49-F238E27FC236}">
                <a16:creationId xmlns:a16="http://schemas.microsoft.com/office/drawing/2014/main" id="{6792BC18-D632-CF45-91D9-675FF8AC4043}"/>
              </a:ext>
            </a:extLst>
          </p:cNvPr>
          <p:cNvSpPr>
            <a:spLocks noGrp="1"/>
          </p:cNvSpPr>
          <p:nvPr>
            <p:ph type="body" sz="quarter" idx="59"/>
          </p:nvPr>
        </p:nvSpPr>
        <p:spPr/>
        <p:txBody>
          <a:bodyPr/>
          <a:lstStyle/>
          <a:p>
            <a:r>
              <a:rPr lang="en-US" dirty="0"/>
              <a:t>MENTA </a:t>
            </a:r>
          </a:p>
        </p:txBody>
      </p:sp>
      <p:sp>
        <p:nvSpPr>
          <p:cNvPr id="8" name="Text Placeholder 7">
            <a:extLst>
              <a:ext uri="{FF2B5EF4-FFF2-40B4-BE49-F238E27FC236}">
                <a16:creationId xmlns:a16="http://schemas.microsoft.com/office/drawing/2014/main" id="{D151A422-F7B3-4948-A998-07CE18DC08E0}"/>
              </a:ext>
            </a:extLst>
          </p:cNvPr>
          <p:cNvSpPr>
            <a:spLocks noGrp="1"/>
          </p:cNvSpPr>
          <p:nvPr>
            <p:ph type="body" sz="quarter" idx="60"/>
          </p:nvPr>
        </p:nvSpPr>
        <p:spPr/>
        <p:txBody>
          <a:bodyPr/>
          <a:lstStyle/>
          <a:p>
            <a:r>
              <a:rPr lang="en-US" dirty="0"/>
              <a:t>Date of Interview</a:t>
            </a:r>
          </a:p>
        </p:txBody>
      </p:sp>
      <p:sp>
        <p:nvSpPr>
          <p:cNvPr id="9" name="Text Placeholder 8">
            <a:extLst>
              <a:ext uri="{FF2B5EF4-FFF2-40B4-BE49-F238E27FC236}">
                <a16:creationId xmlns:a16="http://schemas.microsoft.com/office/drawing/2014/main" id="{2067DCD8-AA2F-3342-8222-65B3AA7988E7}"/>
              </a:ext>
            </a:extLst>
          </p:cNvPr>
          <p:cNvSpPr>
            <a:spLocks noGrp="1"/>
          </p:cNvSpPr>
          <p:nvPr>
            <p:ph type="body" sz="quarter" idx="61"/>
          </p:nvPr>
        </p:nvSpPr>
        <p:spPr>
          <a:xfrm>
            <a:off x="883751" y="4423748"/>
            <a:ext cx="3445132" cy="348400"/>
          </a:xfrm>
        </p:spPr>
        <p:txBody>
          <a:bodyPr/>
          <a:lstStyle/>
          <a:p>
            <a:r>
              <a:rPr lang="en-US" dirty="0"/>
              <a:t>30/06/2021 via Zoom </a:t>
            </a:r>
          </a:p>
        </p:txBody>
      </p:sp>
      <p:sp>
        <p:nvSpPr>
          <p:cNvPr id="10" name="Text Placeholder 9">
            <a:extLst>
              <a:ext uri="{FF2B5EF4-FFF2-40B4-BE49-F238E27FC236}">
                <a16:creationId xmlns:a16="http://schemas.microsoft.com/office/drawing/2014/main" id="{BED55557-4453-554B-BC16-84CC4DFF9BA8}"/>
              </a:ext>
            </a:extLst>
          </p:cNvPr>
          <p:cNvSpPr>
            <a:spLocks noGrp="1"/>
          </p:cNvSpPr>
          <p:nvPr>
            <p:ph type="body" sz="quarter" idx="62"/>
          </p:nvPr>
        </p:nvSpPr>
        <p:spPr/>
        <p:txBody>
          <a:bodyPr/>
          <a:lstStyle/>
          <a:p>
            <a:r>
              <a:rPr lang="en-US" dirty="0"/>
              <a:t>Contact Person</a:t>
            </a:r>
          </a:p>
        </p:txBody>
      </p:sp>
      <p:sp>
        <p:nvSpPr>
          <p:cNvPr id="11" name="Text Placeholder 10">
            <a:extLst>
              <a:ext uri="{FF2B5EF4-FFF2-40B4-BE49-F238E27FC236}">
                <a16:creationId xmlns:a16="http://schemas.microsoft.com/office/drawing/2014/main" id="{7554453E-0A67-914D-A5CF-71D49FE27116}"/>
              </a:ext>
            </a:extLst>
          </p:cNvPr>
          <p:cNvSpPr>
            <a:spLocks noGrp="1"/>
          </p:cNvSpPr>
          <p:nvPr>
            <p:ph type="body" sz="quarter" idx="63"/>
          </p:nvPr>
        </p:nvSpPr>
        <p:spPr/>
        <p:txBody>
          <a:bodyPr/>
          <a:lstStyle/>
          <a:p>
            <a:r>
              <a:rPr lang="en-US" dirty="0"/>
              <a:t>Alex Till Chief Executive</a:t>
            </a:r>
          </a:p>
        </p:txBody>
      </p:sp>
      <p:sp>
        <p:nvSpPr>
          <p:cNvPr id="12" name="Text Placeholder 11">
            <a:extLst>
              <a:ext uri="{FF2B5EF4-FFF2-40B4-BE49-F238E27FC236}">
                <a16:creationId xmlns:a16="http://schemas.microsoft.com/office/drawing/2014/main" id="{D69CB52E-E012-574C-A4A0-2989742468F1}"/>
              </a:ext>
            </a:extLst>
          </p:cNvPr>
          <p:cNvSpPr>
            <a:spLocks noGrp="1"/>
          </p:cNvSpPr>
          <p:nvPr>
            <p:ph type="body" sz="quarter" idx="64"/>
          </p:nvPr>
        </p:nvSpPr>
        <p:spPr/>
        <p:txBody>
          <a:bodyPr/>
          <a:lstStyle/>
          <a:p>
            <a:r>
              <a:rPr lang="en-US" dirty="0"/>
              <a:t>Email</a:t>
            </a:r>
          </a:p>
        </p:txBody>
      </p:sp>
      <p:sp>
        <p:nvSpPr>
          <p:cNvPr id="13" name="Text Placeholder 12">
            <a:extLst>
              <a:ext uri="{FF2B5EF4-FFF2-40B4-BE49-F238E27FC236}">
                <a16:creationId xmlns:a16="http://schemas.microsoft.com/office/drawing/2014/main" id="{2BA7C2B1-880E-E147-B900-32C50D543CBA}"/>
              </a:ext>
            </a:extLst>
          </p:cNvPr>
          <p:cNvSpPr>
            <a:spLocks noGrp="1"/>
          </p:cNvSpPr>
          <p:nvPr>
            <p:ph type="body" sz="quarter" idx="65"/>
          </p:nvPr>
        </p:nvSpPr>
        <p:spPr/>
        <p:txBody>
          <a:bodyPr/>
          <a:lstStyle/>
          <a:p>
            <a:r>
              <a:rPr lang="en-US" dirty="0"/>
              <a:t> heretohelp@menta.org.uk</a:t>
            </a:r>
          </a:p>
        </p:txBody>
      </p:sp>
      <p:sp>
        <p:nvSpPr>
          <p:cNvPr id="14" name="Slide Number Placeholder 13">
            <a:extLst>
              <a:ext uri="{FF2B5EF4-FFF2-40B4-BE49-F238E27FC236}">
                <a16:creationId xmlns:a16="http://schemas.microsoft.com/office/drawing/2014/main" id="{8A4363A8-49FE-5A4F-B178-91CD35B95F98}"/>
              </a:ext>
            </a:extLst>
          </p:cNvPr>
          <p:cNvSpPr>
            <a:spLocks noGrp="1"/>
          </p:cNvSpPr>
          <p:nvPr>
            <p:ph type="sldNum" sz="quarter" idx="4"/>
          </p:nvPr>
        </p:nvSpPr>
        <p:spPr/>
        <p:txBody>
          <a:bodyPr/>
          <a:lstStyle/>
          <a:p>
            <a:fld id="{CB2079F2-58AF-ED44-82D7-E04B2F6FD686}" type="slidenum">
              <a:rPr lang="en-US" smtClean="0"/>
              <a:pPr/>
              <a:t>1</a:t>
            </a:fld>
            <a:endParaRPr lang="en-US" dirty="0"/>
          </a:p>
        </p:txBody>
      </p:sp>
      <p:grpSp>
        <p:nvGrpSpPr>
          <p:cNvPr id="25" name="Group 24">
            <a:extLst>
              <a:ext uri="{FF2B5EF4-FFF2-40B4-BE49-F238E27FC236}">
                <a16:creationId xmlns:a16="http://schemas.microsoft.com/office/drawing/2014/main" id="{889BEEFD-5BCD-C34C-A092-C910F3F5EF2E}"/>
              </a:ext>
            </a:extLst>
          </p:cNvPr>
          <p:cNvGrpSpPr/>
          <p:nvPr/>
        </p:nvGrpSpPr>
        <p:grpSpPr>
          <a:xfrm>
            <a:off x="4232497" y="5147391"/>
            <a:ext cx="925831" cy="832733"/>
            <a:chOff x="3939462" y="3269513"/>
            <a:chExt cx="925831" cy="832733"/>
          </a:xfrm>
        </p:grpSpPr>
        <p:sp>
          <p:nvSpPr>
            <p:cNvPr id="26" name="Freeform 25">
              <a:extLst>
                <a:ext uri="{FF2B5EF4-FFF2-40B4-BE49-F238E27FC236}">
                  <a16:creationId xmlns:a16="http://schemas.microsoft.com/office/drawing/2014/main" id="{EDF0E9A0-22D4-824F-B679-1C6F4C2BF11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84BA41"/>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a:p>
          </p:txBody>
        </p:sp>
        <p:sp>
          <p:nvSpPr>
            <p:cNvPr id="27" name="Rectangle 26">
              <a:extLst>
                <a:ext uri="{FF2B5EF4-FFF2-40B4-BE49-F238E27FC236}">
                  <a16:creationId xmlns:a16="http://schemas.microsoft.com/office/drawing/2014/main" id="{759E49E9-2490-1C4D-8027-279AE8DF8BC4}"/>
                </a:ext>
              </a:extLst>
            </p:cNvPr>
            <p:cNvSpPr/>
            <p:nvPr/>
          </p:nvSpPr>
          <p:spPr>
            <a:xfrm rot="585404">
              <a:off x="3939462" y="3479589"/>
              <a:ext cx="925831" cy="473528"/>
            </a:xfrm>
            <a:prstGeom prst="rect">
              <a:avLst/>
            </a:prstGeom>
          </p:spPr>
          <p:txBody>
            <a:bodyPr wrap="none">
              <a:spAutoFit/>
            </a:bodyPr>
            <a:lstStyle/>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CLICK</a:t>
              </a:r>
            </a:p>
            <a:p>
              <a:pPr marL="12700" algn="ctr">
                <a:lnSpc>
                  <a:spcPts val="1420"/>
                </a:lnSpc>
                <a:spcBef>
                  <a:spcPts val="100"/>
                </a:spcBef>
              </a:pPr>
              <a:r>
                <a:rPr lang="en-IE" sz="1600" dirty="0">
                  <a:solidFill>
                    <a:schemeClr val="bg1"/>
                  </a:solidFill>
                  <a:latin typeface="Calibri" panose="020F0502020204030204" pitchFamily="34" charset="0"/>
                  <a:cs typeface="Calibri" panose="020F0502020204030204" pitchFamily="34" charset="0"/>
                  <a:hlinkClick r:id="rId3"/>
                </a:rPr>
                <a:t>TO VIEW</a:t>
              </a:r>
              <a:endParaRPr lang="en-IE" sz="1600" dirty="0">
                <a:solidFill>
                  <a:schemeClr val="bg1"/>
                </a:solidFill>
                <a:latin typeface="Calibri" panose="020F0502020204030204" pitchFamily="34" charset="0"/>
                <a:cs typeface="Calibri" panose="020F0502020204030204" pitchFamily="34" charset="0"/>
              </a:endParaRPr>
            </a:p>
          </p:txBody>
        </p:sp>
      </p:grpSp>
      <p:pic>
        <p:nvPicPr>
          <p:cNvPr id="19" name="Picture 18" descr="https://menta-content.ghost.io/content/images/2020/08/MentaLogo2020.png"/>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24666" y="3493025"/>
            <a:ext cx="1643380" cy="647700"/>
          </a:xfrm>
          <a:prstGeom prst="rect">
            <a:avLst/>
          </a:prstGeom>
          <a:noFill/>
          <a:ln>
            <a:noFill/>
          </a:ln>
        </p:spPr>
      </p:pic>
      <p:pic>
        <p:nvPicPr>
          <p:cNvPr id="23" name="Picture Placeholder 22"/>
          <p:cNvPicPr>
            <a:picLocks noGrp="1" noChangeAspect="1"/>
          </p:cNvPicPr>
          <p:nvPr>
            <p:ph type="pic" sz="quarter" idx="17"/>
          </p:nvPr>
        </p:nvPicPr>
        <p:blipFill>
          <a:blip r:embed="rId5"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47894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87961-8A82-264F-B7EE-1D4A01A5D1E4}"/>
              </a:ext>
            </a:extLst>
          </p:cNvPr>
          <p:cNvSpPr>
            <a:spLocks noGrp="1"/>
          </p:cNvSpPr>
          <p:nvPr>
            <p:ph type="sldNum" sz="quarter" idx="4"/>
          </p:nvPr>
        </p:nvSpPr>
        <p:spPr>
          <a:xfrm>
            <a:off x="6246356" y="10043045"/>
            <a:ext cx="988834" cy="465822"/>
          </a:xfrm>
        </p:spPr>
        <p:txBody>
          <a:bodyPr/>
          <a:lstStyle/>
          <a:p>
            <a:fld id="{CB2079F2-58AF-ED44-82D7-E04B2F6FD686}" type="slidenum">
              <a:rPr lang="en-US" smtClean="0"/>
              <a:pPr/>
              <a:t>2</a:t>
            </a:fld>
            <a:endParaRPr lang="en-US" dirty="0"/>
          </a:p>
        </p:txBody>
      </p:sp>
      <p:sp>
        <p:nvSpPr>
          <p:cNvPr id="3" name="Text Placeholder 2">
            <a:extLst>
              <a:ext uri="{FF2B5EF4-FFF2-40B4-BE49-F238E27FC236}">
                <a16:creationId xmlns:a16="http://schemas.microsoft.com/office/drawing/2014/main" id="{6CEFDCE5-542B-EB40-8D0D-A1DE30A87960}"/>
              </a:ext>
            </a:extLst>
          </p:cNvPr>
          <p:cNvSpPr>
            <a:spLocks noGrp="1"/>
          </p:cNvSpPr>
          <p:nvPr>
            <p:ph type="body" sz="quarter" idx="42"/>
          </p:nvPr>
        </p:nvSpPr>
        <p:spPr>
          <a:xfrm>
            <a:off x="463814" y="1126257"/>
            <a:ext cx="2869590" cy="969101"/>
          </a:xfrm>
        </p:spPr>
        <p:txBody>
          <a:bodyPr/>
          <a:lstStyle/>
          <a:p>
            <a:r>
              <a:rPr lang="en-US" dirty="0"/>
              <a:t>HOW </a:t>
            </a:r>
            <a:r>
              <a:rPr lang="en-US" dirty="0">
                <a:solidFill>
                  <a:schemeClr val="bg1"/>
                </a:solidFill>
                <a:highlight>
                  <a:srgbClr val="84BA41"/>
                </a:highlight>
              </a:rPr>
              <a:t>MANY STAFF </a:t>
            </a:r>
            <a:r>
              <a:rPr lang="en-US" dirty="0"/>
              <a:t>IS DIRECTLY EMPLOYED BY THE ORGANISATION?</a:t>
            </a:r>
          </a:p>
        </p:txBody>
      </p:sp>
      <p:sp>
        <p:nvSpPr>
          <p:cNvPr id="4" name="Text Placeholder 3">
            <a:extLst>
              <a:ext uri="{FF2B5EF4-FFF2-40B4-BE49-F238E27FC236}">
                <a16:creationId xmlns:a16="http://schemas.microsoft.com/office/drawing/2014/main" id="{86D92E6C-9587-BF4F-82E3-F4AE13484BE7}"/>
              </a:ext>
            </a:extLst>
          </p:cNvPr>
          <p:cNvSpPr>
            <a:spLocks noGrp="1"/>
          </p:cNvSpPr>
          <p:nvPr>
            <p:ph type="body" sz="quarter" idx="44"/>
          </p:nvPr>
        </p:nvSpPr>
        <p:spPr>
          <a:xfrm>
            <a:off x="3611476" y="1126257"/>
            <a:ext cx="3280814" cy="1703334"/>
          </a:xfrm>
        </p:spPr>
        <p:txBody>
          <a:bodyPr/>
          <a:lstStyle/>
          <a:p>
            <a:r>
              <a:rPr lang="en-US" dirty="0"/>
              <a:t>IN ADDITION TO STAFF  PRE COVID, HOW MANY </a:t>
            </a:r>
            <a:r>
              <a:rPr lang="en-US" dirty="0">
                <a:solidFill>
                  <a:schemeClr val="bg1"/>
                </a:solidFill>
                <a:highlight>
                  <a:srgbClr val="84BA41"/>
                </a:highlight>
              </a:rPr>
              <a:t>PEOPLE ACCESS THE BUILDING</a:t>
            </a:r>
            <a:r>
              <a:rPr lang="en-US" dirty="0"/>
              <a:t>  ?</a:t>
            </a:r>
            <a:r>
              <a:rPr lang="en-US" dirty="0">
                <a:solidFill>
                  <a:schemeClr val="bg1"/>
                </a:solidFill>
              </a:rPr>
              <a:t> </a:t>
            </a:r>
            <a:r>
              <a:rPr lang="en-US" sz="900" b="0" dirty="0">
                <a:solidFill>
                  <a:schemeClr val="tx1"/>
                </a:solidFill>
              </a:rPr>
              <a:t>(</a:t>
            </a:r>
            <a:r>
              <a:rPr lang="en-US" sz="900" b="0" dirty="0" err="1">
                <a:solidFill>
                  <a:schemeClr val="tx1"/>
                </a:solidFill>
              </a:rPr>
              <a:t>eg</a:t>
            </a:r>
            <a:r>
              <a:rPr lang="en-US" sz="900" b="0" dirty="0">
                <a:solidFill>
                  <a:schemeClr val="tx1"/>
                </a:solidFill>
              </a:rPr>
              <a:t> tenants, students, members of the public </a:t>
            </a:r>
            <a:r>
              <a:rPr lang="en-US" sz="900" b="0" dirty="0" err="1">
                <a:solidFill>
                  <a:schemeClr val="tx1"/>
                </a:solidFill>
              </a:rPr>
              <a:t>etc</a:t>
            </a:r>
            <a:r>
              <a:rPr lang="en-US" sz="900" b="0" dirty="0">
                <a:solidFill>
                  <a:schemeClr val="tx1"/>
                </a:solidFill>
              </a:rPr>
              <a:t>) </a:t>
            </a:r>
          </a:p>
          <a:p>
            <a:endParaRPr lang="en-US" dirty="0"/>
          </a:p>
        </p:txBody>
      </p:sp>
      <p:sp>
        <p:nvSpPr>
          <p:cNvPr id="6" name="Text Placeholder 5">
            <a:extLst>
              <a:ext uri="{FF2B5EF4-FFF2-40B4-BE49-F238E27FC236}">
                <a16:creationId xmlns:a16="http://schemas.microsoft.com/office/drawing/2014/main" id="{43564586-A1E1-6B4E-8DC1-4A51811B1E25}"/>
              </a:ext>
            </a:extLst>
          </p:cNvPr>
          <p:cNvSpPr>
            <a:spLocks noGrp="1"/>
          </p:cNvSpPr>
          <p:nvPr>
            <p:ph type="body" sz="quarter" idx="46"/>
          </p:nvPr>
        </p:nvSpPr>
        <p:spPr>
          <a:xfrm>
            <a:off x="369093" y="3462367"/>
            <a:ext cx="3528311" cy="969099"/>
          </a:xfrm>
        </p:spPr>
        <p:txBody>
          <a:bodyPr/>
          <a:lstStyle/>
          <a:p>
            <a:r>
              <a:rPr lang="en-GB" dirty="0"/>
              <a:t>HOW LONG HAS THE ORGANISATION BEEN </a:t>
            </a:r>
            <a:r>
              <a:rPr lang="en-GB" dirty="0">
                <a:solidFill>
                  <a:schemeClr val="bg1"/>
                </a:solidFill>
                <a:highlight>
                  <a:srgbClr val="84BA41"/>
                </a:highlight>
              </a:rPr>
              <a:t>DRIVING A GREEN REVOLUTION/ INTRODUCED SDG POLICY’S </a:t>
            </a:r>
            <a:r>
              <a:rPr lang="en-GB" dirty="0">
                <a:solidFill>
                  <a:schemeClr val="bg1"/>
                </a:solidFill>
              </a:rPr>
              <a:t>  </a:t>
            </a:r>
            <a:r>
              <a:rPr lang="en-GB" dirty="0"/>
              <a:t>OR ACTIONS? </a:t>
            </a:r>
          </a:p>
          <a:p>
            <a:endParaRPr lang="en-US" dirty="0"/>
          </a:p>
        </p:txBody>
      </p:sp>
      <p:sp>
        <p:nvSpPr>
          <p:cNvPr id="7" name="Text Placeholder 6">
            <a:extLst>
              <a:ext uri="{FF2B5EF4-FFF2-40B4-BE49-F238E27FC236}">
                <a16:creationId xmlns:a16="http://schemas.microsoft.com/office/drawing/2014/main" id="{075781C2-8583-C745-B542-DD9FFE879722}"/>
              </a:ext>
            </a:extLst>
          </p:cNvPr>
          <p:cNvSpPr>
            <a:spLocks noGrp="1"/>
          </p:cNvSpPr>
          <p:nvPr>
            <p:ph type="body" sz="quarter" idx="47"/>
          </p:nvPr>
        </p:nvSpPr>
        <p:spPr>
          <a:xfrm>
            <a:off x="4033877" y="3822115"/>
            <a:ext cx="3143631" cy="403361"/>
          </a:xfrm>
        </p:spPr>
        <p:txBody>
          <a:bodyPr/>
          <a:lstStyle/>
          <a:p>
            <a:r>
              <a:rPr lang="en-GB" sz="1500" b="1" dirty="0">
                <a:solidFill>
                  <a:srgbClr val="297239"/>
                </a:solidFill>
              </a:rPr>
              <a:t>WITHIN  LAST </a:t>
            </a:r>
            <a:r>
              <a:rPr lang="en-GB" sz="2400" b="1" dirty="0">
                <a:solidFill>
                  <a:srgbClr val="84BA41"/>
                </a:solidFill>
              </a:rPr>
              <a:t>10</a:t>
            </a:r>
            <a:r>
              <a:rPr lang="en-GB" sz="1500" b="1" dirty="0">
                <a:solidFill>
                  <a:srgbClr val="297239"/>
                </a:solidFill>
              </a:rPr>
              <a:t> YEARS </a:t>
            </a:r>
            <a:endParaRPr lang="en-IE" sz="1500" b="1" dirty="0">
              <a:solidFill>
                <a:srgbClr val="297239"/>
              </a:solidFill>
            </a:endParaRPr>
          </a:p>
          <a:p>
            <a:endParaRPr lang="en-US" dirty="0"/>
          </a:p>
          <a:p>
            <a:endParaRPr lang="en-US" dirty="0"/>
          </a:p>
        </p:txBody>
      </p:sp>
      <p:sp>
        <p:nvSpPr>
          <p:cNvPr id="8" name="Text Placeholder 7">
            <a:extLst>
              <a:ext uri="{FF2B5EF4-FFF2-40B4-BE49-F238E27FC236}">
                <a16:creationId xmlns:a16="http://schemas.microsoft.com/office/drawing/2014/main" id="{BCF811A8-4E7B-F047-AE00-5532C532724A}"/>
              </a:ext>
            </a:extLst>
          </p:cNvPr>
          <p:cNvSpPr>
            <a:spLocks noGrp="1"/>
          </p:cNvSpPr>
          <p:nvPr>
            <p:ph type="body" sz="quarter" idx="48"/>
          </p:nvPr>
        </p:nvSpPr>
        <p:spPr>
          <a:xfrm>
            <a:off x="396066" y="4513572"/>
            <a:ext cx="2959706" cy="600446"/>
          </a:xfrm>
        </p:spPr>
        <p:txBody>
          <a:bodyPr/>
          <a:lstStyle/>
          <a:p>
            <a:r>
              <a:rPr lang="en-GB" dirty="0"/>
              <a:t>WHAT </a:t>
            </a:r>
            <a:r>
              <a:rPr lang="en-GB" dirty="0">
                <a:solidFill>
                  <a:schemeClr val="bg1"/>
                </a:solidFill>
                <a:highlight>
                  <a:srgbClr val="84BA41"/>
                </a:highlight>
              </a:rPr>
              <a:t>SECTOR/S</a:t>
            </a:r>
            <a:r>
              <a:rPr lang="en-GB" dirty="0"/>
              <a:t> IS THE ORGANISATION ACTIVE IN? </a:t>
            </a:r>
            <a:endParaRPr lang="en-IE" dirty="0"/>
          </a:p>
          <a:p>
            <a:endParaRPr lang="en-US" dirty="0"/>
          </a:p>
        </p:txBody>
      </p:sp>
      <p:sp>
        <p:nvSpPr>
          <p:cNvPr id="9" name="Text Placeholder 8">
            <a:extLst>
              <a:ext uri="{FF2B5EF4-FFF2-40B4-BE49-F238E27FC236}">
                <a16:creationId xmlns:a16="http://schemas.microsoft.com/office/drawing/2014/main" id="{3AC096AC-2DFD-EB48-A3EB-D6435D9A8178}"/>
              </a:ext>
            </a:extLst>
          </p:cNvPr>
          <p:cNvSpPr>
            <a:spLocks noGrp="1"/>
          </p:cNvSpPr>
          <p:nvPr>
            <p:ph type="body" sz="quarter" idx="49"/>
          </p:nvPr>
        </p:nvSpPr>
        <p:spPr>
          <a:xfrm>
            <a:off x="423388" y="5113043"/>
            <a:ext cx="2932383" cy="1200896"/>
          </a:xfrm>
        </p:spPr>
        <p:txBody>
          <a:bodyPr/>
          <a:lstStyle/>
          <a:p>
            <a:pPr algn="l"/>
            <a:r>
              <a:rPr lang="en-GB" dirty="0"/>
              <a:t>Local Enterprise</a:t>
            </a:r>
          </a:p>
          <a:p>
            <a:pPr marL="0" indent="0">
              <a:buNone/>
            </a:pPr>
            <a:endParaRPr lang="en-US" dirty="0"/>
          </a:p>
        </p:txBody>
      </p:sp>
      <p:sp>
        <p:nvSpPr>
          <p:cNvPr id="10" name="Text Placeholder 9">
            <a:extLst>
              <a:ext uri="{FF2B5EF4-FFF2-40B4-BE49-F238E27FC236}">
                <a16:creationId xmlns:a16="http://schemas.microsoft.com/office/drawing/2014/main" id="{B9E3C92C-D77F-7C46-BB2F-8B67F84BE524}"/>
              </a:ext>
            </a:extLst>
          </p:cNvPr>
          <p:cNvSpPr>
            <a:spLocks noGrp="1"/>
          </p:cNvSpPr>
          <p:nvPr>
            <p:ph type="body" sz="quarter" idx="50"/>
          </p:nvPr>
        </p:nvSpPr>
        <p:spPr>
          <a:xfrm>
            <a:off x="3857558" y="4513572"/>
            <a:ext cx="3280814" cy="600446"/>
          </a:xfrm>
        </p:spPr>
        <p:txBody>
          <a:bodyPr/>
          <a:lstStyle/>
          <a:p>
            <a:r>
              <a:rPr lang="en-GB" dirty="0"/>
              <a:t>HOW WOULD YOU DESCRIBE YOUR MAIN </a:t>
            </a:r>
            <a:r>
              <a:rPr lang="en-GB" dirty="0">
                <a:solidFill>
                  <a:schemeClr val="bg1"/>
                </a:solidFill>
                <a:highlight>
                  <a:srgbClr val="84BA41"/>
                </a:highlight>
              </a:rPr>
              <a:t>STAKEHOLDERS OR OCCUPANTS</a:t>
            </a:r>
            <a:r>
              <a:rPr lang="en-GB" dirty="0"/>
              <a:t>? </a:t>
            </a:r>
            <a:endParaRPr lang="en-US" dirty="0"/>
          </a:p>
          <a:p>
            <a:endParaRPr lang="en-US" dirty="0"/>
          </a:p>
        </p:txBody>
      </p:sp>
      <p:sp>
        <p:nvSpPr>
          <p:cNvPr id="11" name="Text Placeholder 10">
            <a:extLst>
              <a:ext uri="{FF2B5EF4-FFF2-40B4-BE49-F238E27FC236}">
                <a16:creationId xmlns:a16="http://schemas.microsoft.com/office/drawing/2014/main" id="{3DACFD08-ED1C-AF47-AE27-769A6707F7ED}"/>
              </a:ext>
            </a:extLst>
          </p:cNvPr>
          <p:cNvSpPr>
            <a:spLocks noGrp="1"/>
          </p:cNvSpPr>
          <p:nvPr>
            <p:ph type="body" sz="quarter" idx="30"/>
          </p:nvPr>
        </p:nvSpPr>
        <p:spPr/>
        <p:txBody>
          <a:bodyPr/>
          <a:lstStyle/>
          <a:p>
            <a:r>
              <a:rPr lang="en-GB" dirty="0"/>
              <a:t>ORGANISATION PROFILE</a:t>
            </a:r>
            <a:endParaRPr lang="en-US" dirty="0"/>
          </a:p>
          <a:p>
            <a:endParaRPr lang="en-US" dirty="0"/>
          </a:p>
        </p:txBody>
      </p:sp>
      <p:sp>
        <p:nvSpPr>
          <p:cNvPr id="12" name="Text Placeholder 11">
            <a:extLst>
              <a:ext uri="{FF2B5EF4-FFF2-40B4-BE49-F238E27FC236}">
                <a16:creationId xmlns:a16="http://schemas.microsoft.com/office/drawing/2014/main" id="{4465E930-6012-C444-91A3-3CA727FC1F08}"/>
              </a:ext>
            </a:extLst>
          </p:cNvPr>
          <p:cNvSpPr>
            <a:spLocks noGrp="1"/>
          </p:cNvSpPr>
          <p:nvPr>
            <p:ph type="body" sz="quarter" idx="52"/>
          </p:nvPr>
        </p:nvSpPr>
        <p:spPr>
          <a:xfrm>
            <a:off x="3857557" y="5113043"/>
            <a:ext cx="3309885" cy="1200896"/>
          </a:xfrm>
        </p:spPr>
        <p:txBody>
          <a:bodyPr/>
          <a:lstStyle/>
          <a:p>
            <a:r>
              <a:rPr lang="en-US" dirty="0"/>
              <a:t>Public Body/ /SMEs</a:t>
            </a:r>
          </a:p>
        </p:txBody>
      </p:sp>
      <p:sp>
        <p:nvSpPr>
          <p:cNvPr id="13" name="Text Placeholder 12">
            <a:extLst>
              <a:ext uri="{FF2B5EF4-FFF2-40B4-BE49-F238E27FC236}">
                <a16:creationId xmlns:a16="http://schemas.microsoft.com/office/drawing/2014/main" id="{070469D3-2106-A849-9B7E-742E18B32ABC}"/>
              </a:ext>
            </a:extLst>
          </p:cNvPr>
          <p:cNvSpPr>
            <a:spLocks noGrp="1"/>
          </p:cNvSpPr>
          <p:nvPr>
            <p:ph type="body" sz="quarter" idx="53"/>
          </p:nvPr>
        </p:nvSpPr>
        <p:spPr>
          <a:xfrm>
            <a:off x="349817" y="2919168"/>
            <a:ext cx="2869590" cy="969101"/>
          </a:xfrm>
        </p:spPr>
        <p:txBody>
          <a:bodyPr/>
          <a:lstStyle/>
          <a:p>
            <a:pPr>
              <a:tabLst>
                <a:tab pos="484188" algn="l"/>
              </a:tabLst>
            </a:pPr>
            <a:r>
              <a:rPr lang="en-US" sz="4000" dirty="0">
                <a:solidFill>
                  <a:srgbClr val="84BA41"/>
                </a:solidFill>
              </a:rPr>
              <a:t>4</a:t>
            </a:r>
            <a:r>
              <a:rPr lang="en-US" sz="3200" dirty="0">
                <a:solidFill>
                  <a:srgbClr val="84BA41"/>
                </a:solidFill>
              </a:rPr>
              <a:t> </a:t>
            </a:r>
            <a:r>
              <a:rPr lang="en-US" sz="1500" dirty="0"/>
              <a:t>EMPLOYEES</a:t>
            </a:r>
          </a:p>
          <a:p>
            <a:pPr>
              <a:tabLst>
                <a:tab pos="484188" algn="l"/>
              </a:tabLst>
            </a:pPr>
            <a:endParaRPr lang="en-US" dirty="0"/>
          </a:p>
        </p:txBody>
      </p:sp>
      <p:sp>
        <p:nvSpPr>
          <p:cNvPr id="14" name="Text Placeholder 13">
            <a:extLst>
              <a:ext uri="{FF2B5EF4-FFF2-40B4-BE49-F238E27FC236}">
                <a16:creationId xmlns:a16="http://schemas.microsoft.com/office/drawing/2014/main" id="{70C875D7-1818-624C-85A3-0968CE51FB9A}"/>
              </a:ext>
            </a:extLst>
          </p:cNvPr>
          <p:cNvSpPr>
            <a:spLocks noGrp="1"/>
          </p:cNvSpPr>
          <p:nvPr>
            <p:ph type="body" sz="quarter" idx="54"/>
          </p:nvPr>
        </p:nvSpPr>
        <p:spPr>
          <a:xfrm>
            <a:off x="3582235" y="2868162"/>
            <a:ext cx="4141429" cy="1325705"/>
          </a:xfrm>
        </p:spPr>
        <p:txBody>
          <a:bodyPr/>
          <a:lstStyle/>
          <a:p>
            <a:pPr>
              <a:tabLst>
                <a:tab pos="969963" algn="l"/>
              </a:tabLst>
            </a:pPr>
            <a:r>
              <a:rPr lang="en-GB" sz="1500" dirty="0"/>
              <a:t>MORE THAN                       PEOPLE DAILY</a:t>
            </a:r>
            <a:endParaRPr lang="en-US" sz="1500" dirty="0"/>
          </a:p>
        </p:txBody>
      </p:sp>
      <p:cxnSp>
        <p:nvCxnSpPr>
          <p:cNvPr id="17" name="Straight Connector 16">
            <a:extLst>
              <a:ext uri="{FF2B5EF4-FFF2-40B4-BE49-F238E27FC236}">
                <a16:creationId xmlns:a16="http://schemas.microsoft.com/office/drawing/2014/main" id="{8F25B796-9640-B64B-969E-DA7D09C16272}"/>
              </a:ext>
            </a:extLst>
          </p:cNvPr>
          <p:cNvCxnSpPr>
            <a:cxnSpLocks/>
          </p:cNvCxnSpPr>
          <p:nvPr/>
        </p:nvCxnSpPr>
        <p:spPr>
          <a:xfrm>
            <a:off x="4585" y="4340275"/>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61FD65-79B0-574E-8AF2-67D4D19CFFEF}"/>
              </a:ext>
            </a:extLst>
          </p:cNvPr>
          <p:cNvCxnSpPr>
            <a:cxnSpLocks/>
          </p:cNvCxnSpPr>
          <p:nvPr/>
        </p:nvCxnSpPr>
        <p:spPr>
          <a:xfrm flipV="1">
            <a:off x="3460147" y="4340276"/>
            <a:ext cx="0" cy="1192572"/>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58805D-90C1-1A42-A06F-042E38C99E10}"/>
              </a:ext>
            </a:extLst>
          </p:cNvPr>
          <p:cNvCxnSpPr>
            <a:cxnSpLocks/>
          </p:cNvCxnSpPr>
          <p:nvPr/>
        </p:nvCxnSpPr>
        <p:spPr>
          <a:xfrm>
            <a:off x="4585" y="3351490"/>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AEDE493-2314-6245-9539-6A91ACEA5656}"/>
              </a:ext>
            </a:extLst>
          </p:cNvPr>
          <p:cNvCxnSpPr>
            <a:cxnSpLocks/>
          </p:cNvCxnSpPr>
          <p:nvPr/>
        </p:nvCxnSpPr>
        <p:spPr>
          <a:xfrm flipV="1">
            <a:off x="3456329" y="1017981"/>
            <a:ext cx="0" cy="2333509"/>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40DC7D37-372B-9942-AA9C-48D963F8558A}"/>
              </a:ext>
            </a:extLst>
          </p:cNvPr>
          <p:cNvGrpSpPr/>
          <p:nvPr/>
        </p:nvGrpSpPr>
        <p:grpSpPr>
          <a:xfrm>
            <a:off x="555443" y="1749671"/>
            <a:ext cx="975283" cy="853560"/>
            <a:chOff x="508257" y="1787847"/>
            <a:chExt cx="3681974" cy="3222433"/>
          </a:xfrm>
        </p:grpSpPr>
        <p:sp>
          <p:nvSpPr>
            <p:cNvPr id="22" name="Freeform 21">
              <a:extLst>
                <a:ext uri="{FF2B5EF4-FFF2-40B4-BE49-F238E27FC236}">
                  <a16:creationId xmlns:a16="http://schemas.microsoft.com/office/drawing/2014/main" id="{0566D236-4FE3-8144-B77D-F0B0563E04CF}"/>
                </a:ext>
              </a:extLst>
            </p:cNvPr>
            <p:cNvSpPr/>
            <p:nvPr/>
          </p:nvSpPr>
          <p:spPr>
            <a:xfrm>
              <a:off x="508257" y="1796176"/>
              <a:ext cx="1920747"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4DD6E25-2BB3-C744-A012-F0493B8CB2DB}"/>
                </a:ext>
              </a:extLst>
            </p:cNvPr>
            <p:cNvSpPr/>
            <p:nvPr/>
          </p:nvSpPr>
          <p:spPr>
            <a:xfrm>
              <a:off x="2097226" y="1787847"/>
              <a:ext cx="2093005" cy="3217496"/>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5BF85BF-8BB0-1247-8047-E940D87B5C8E}"/>
                </a:ext>
              </a:extLst>
            </p:cNvPr>
            <p:cNvSpPr/>
            <p:nvPr/>
          </p:nvSpPr>
          <p:spPr>
            <a:xfrm>
              <a:off x="2518484" y="4157627"/>
              <a:ext cx="307085" cy="108611"/>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239BC5D-144B-2A41-8117-CBD2EAACE8A3}"/>
                </a:ext>
              </a:extLst>
            </p:cNvPr>
            <p:cNvSpPr/>
            <p:nvPr/>
          </p:nvSpPr>
          <p:spPr>
            <a:xfrm>
              <a:off x="1065806" y="4395331"/>
              <a:ext cx="256008" cy="107539"/>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EF8C7E7-B8A2-2447-8493-7AB4602F38AF}"/>
                </a:ext>
              </a:extLst>
            </p:cNvPr>
            <p:cNvSpPr/>
            <p:nvPr/>
          </p:nvSpPr>
          <p:spPr>
            <a:xfrm>
              <a:off x="1087353" y="3739543"/>
              <a:ext cx="299873" cy="335863"/>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7B7FA904-74EC-BE46-8045-52727EB961FA}"/>
                </a:ext>
              </a:extLst>
            </p:cNvPr>
            <p:cNvSpPr/>
            <p:nvPr/>
          </p:nvSpPr>
          <p:spPr>
            <a:xfrm>
              <a:off x="1556017" y="3732359"/>
              <a:ext cx="292160" cy="343048"/>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2535AEDE-88AF-C844-A2E2-10A8B9B90F75}"/>
                </a:ext>
              </a:extLst>
            </p:cNvPr>
            <p:cNvSpPr/>
            <p:nvPr/>
          </p:nvSpPr>
          <p:spPr>
            <a:xfrm>
              <a:off x="3151450" y="3442294"/>
              <a:ext cx="407611" cy="418966"/>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41F605D-043C-8C4F-B415-1D21203B3868}"/>
                </a:ext>
              </a:extLst>
            </p:cNvPr>
            <p:cNvSpPr/>
            <p:nvPr/>
          </p:nvSpPr>
          <p:spPr>
            <a:xfrm>
              <a:off x="2591208" y="3444090"/>
              <a:ext cx="405816" cy="417047"/>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CAA5AC3C-CB32-164D-AC28-52EFA05518BB}"/>
                </a:ext>
              </a:extLst>
            </p:cNvPr>
            <p:cNvSpPr/>
            <p:nvPr/>
          </p:nvSpPr>
          <p:spPr>
            <a:xfrm>
              <a:off x="3023990" y="3800609"/>
              <a:ext cx="101830" cy="114947"/>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AB37007-EFD4-8949-8AD5-8A595DB280CA}"/>
                </a:ext>
              </a:extLst>
            </p:cNvPr>
            <p:cNvSpPr/>
            <p:nvPr/>
          </p:nvSpPr>
          <p:spPr>
            <a:xfrm>
              <a:off x="2973681" y="4027811"/>
              <a:ext cx="229842" cy="953709"/>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2" name="Group 31">
            <a:extLst>
              <a:ext uri="{FF2B5EF4-FFF2-40B4-BE49-F238E27FC236}">
                <a16:creationId xmlns:a16="http://schemas.microsoft.com/office/drawing/2014/main" id="{AC79E722-EA41-7D4E-97D0-947C263742A0}"/>
              </a:ext>
            </a:extLst>
          </p:cNvPr>
          <p:cNvGrpSpPr/>
          <p:nvPr/>
        </p:nvGrpSpPr>
        <p:grpSpPr>
          <a:xfrm>
            <a:off x="3725217" y="1937452"/>
            <a:ext cx="2197373" cy="764883"/>
            <a:chOff x="3727443" y="2284108"/>
            <a:chExt cx="2515667" cy="875678"/>
          </a:xfrm>
        </p:grpSpPr>
        <p:sp>
          <p:nvSpPr>
            <p:cNvPr id="33" name="Freeform 32">
              <a:extLst>
                <a:ext uri="{FF2B5EF4-FFF2-40B4-BE49-F238E27FC236}">
                  <a16:creationId xmlns:a16="http://schemas.microsoft.com/office/drawing/2014/main" id="{A2C9026E-BB06-C344-9283-E3AC192D879E}"/>
                </a:ext>
              </a:extLst>
            </p:cNvPr>
            <p:cNvSpPr/>
            <p:nvPr/>
          </p:nvSpPr>
          <p:spPr>
            <a:xfrm>
              <a:off x="5826128" y="2568697"/>
              <a:ext cx="416982" cy="341430"/>
            </a:xfrm>
            <a:custGeom>
              <a:avLst/>
              <a:gdLst>
                <a:gd name="connsiteX0" fmla="*/ 1330602 w 1578514"/>
                <a:gd name="connsiteY0" fmla="*/ 718729 h 1292506"/>
                <a:gd name="connsiteX1" fmla="*/ 1281222 w 1578514"/>
                <a:gd name="connsiteY1" fmla="*/ 718729 h 1292506"/>
                <a:gd name="connsiteX2" fmla="*/ 102379 w 1578514"/>
                <a:gd name="connsiteY2" fmla="*/ 718729 h 1292506"/>
                <a:gd name="connsiteX3" fmla="*/ 52101 w 1578514"/>
                <a:gd name="connsiteY3" fmla="*/ 714239 h 1292506"/>
                <a:gd name="connsiteX4" fmla="*/ 27 w 1578514"/>
                <a:gd name="connsiteY4" fmla="*/ 647785 h 1292506"/>
                <a:gd name="connsiteX5" fmla="*/ 52999 w 1578514"/>
                <a:gd name="connsiteY5" fmla="*/ 578636 h 1292506"/>
                <a:gd name="connsiteX6" fmla="*/ 103277 w 1578514"/>
                <a:gd name="connsiteY6" fmla="*/ 574146 h 1292506"/>
                <a:gd name="connsiteX7" fmla="*/ 1282119 w 1578514"/>
                <a:gd name="connsiteY7" fmla="*/ 574146 h 1292506"/>
                <a:gd name="connsiteX8" fmla="*/ 1330602 w 1578514"/>
                <a:gd name="connsiteY8" fmla="*/ 574146 h 1292506"/>
                <a:gd name="connsiteX9" fmla="*/ 1300973 w 1578514"/>
                <a:gd name="connsiteY9" fmla="*/ 543613 h 1292506"/>
                <a:gd name="connsiteX10" fmla="*/ 893362 w 1578514"/>
                <a:gd name="connsiteY10" fmla="*/ 134111 h 1292506"/>
                <a:gd name="connsiteX11" fmla="*/ 862836 w 1578514"/>
                <a:gd name="connsiteY11" fmla="*/ 71248 h 1292506"/>
                <a:gd name="connsiteX12" fmla="*/ 898749 w 1578514"/>
                <a:gd name="connsiteY12" fmla="*/ 11978 h 1292506"/>
                <a:gd name="connsiteX13" fmla="*/ 970574 w 1578514"/>
                <a:gd name="connsiteY13" fmla="*/ 13774 h 1292506"/>
                <a:gd name="connsiteX14" fmla="*/ 1000203 w 1578514"/>
                <a:gd name="connsiteY14" fmla="*/ 40715 h 1292506"/>
                <a:gd name="connsiteX15" fmla="*/ 1549671 w 1578514"/>
                <a:gd name="connsiteY15" fmla="*/ 589413 h 1292506"/>
                <a:gd name="connsiteX16" fmla="*/ 1548773 w 1578514"/>
                <a:gd name="connsiteY16" fmla="*/ 706157 h 1292506"/>
                <a:gd name="connsiteX17" fmla="*/ 999305 w 1578514"/>
                <a:gd name="connsiteY17" fmla="*/ 1254854 h 1292506"/>
                <a:gd name="connsiteX18" fmla="*/ 968779 w 1578514"/>
                <a:gd name="connsiteY18" fmla="*/ 1280897 h 1292506"/>
                <a:gd name="connsiteX19" fmla="*/ 877201 w 1578514"/>
                <a:gd name="connsiteY19" fmla="*/ 1268325 h 1292506"/>
                <a:gd name="connsiteX20" fmla="*/ 874507 w 1578514"/>
                <a:gd name="connsiteY20" fmla="*/ 1178521 h 1292506"/>
                <a:gd name="connsiteX21" fmla="*/ 899646 w 1578514"/>
                <a:gd name="connsiteY21" fmla="*/ 1151580 h 1292506"/>
                <a:gd name="connsiteX22" fmla="*/ 1298280 w 1578514"/>
                <a:gd name="connsiteY22" fmla="*/ 751956 h 1292506"/>
                <a:gd name="connsiteX23" fmla="*/ 1330602 w 1578514"/>
                <a:gd name="connsiteY23" fmla="*/ 718729 h 1292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78514" h="1292506">
                  <a:moveTo>
                    <a:pt x="1330602" y="718729"/>
                  </a:moveTo>
                  <a:cubicBezTo>
                    <a:pt x="1308156" y="718729"/>
                    <a:pt x="1294689" y="718729"/>
                    <a:pt x="1281222" y="718729"/>
                  </a:cubicBezTo>
                  <a:cubicBezTo>
                    <a:pt x="887975" y="718729"/>
                    <a:pt x="494728" y="718729"/>
                    <a:pt x="102379" y="718729"/>
                  </a:cubicBezTo>
                  <a:cubicBezTo>
                    <a:pt x="85320" y="718729"/>
                    <a:pt x="68262" y="717831"/>
                    <a:pt x="52101" y="714239"/>
                  </a:cubicBezTo>
                  <a:cubicBezTo>
                    <a:pt x="21575" y="707055"/>
                    <a:pt x="925" y="678318"/>
                    <a:pt x="27" y="647785"/>
                  </a:cubicBezTo>
                  <a:cubicBezTo>
                    <a:pt x="-871" y="616353"/>
                    <a:pt x="20677" y="585820"/>
                    <a:pt x="52999" y="578636"/>
                  </a:cubicBezTo>
                  <a:cubicBezTo>
                    <a:pt x="69160" y="575044"/>
                    <a:pt x="86218" y="574146"/>
                    <a:pt x="103277" y="574146"/>
                  </a:cubicBezTo>
                  <a:cubicBezTo>
                    <a:pt x="496524" y="574146"/>
                    <a:pt x="889770" y="574146"/>
                    <a:pt x="1282119" y="574146"/>
                  </a:cubicBezTo>
                  <a:cubicBezTo>
                    <a:pt x="1295587" y="574146"/>
                    <a:pt x="1308156" y="574146"/>
                    <a:pt x="1330602" y="574146"/>
                  </a:cubicBezTo>
                  <a:cubicBezTo>
                    <a:pt x="1317134" y="559778"/>
                    <a:pt x="1309054" y="551695"/>
                    <a:pt x="1300973" y="543613"/>
                  </a:cubicBezTo>
                  <a:cubicBezTo>
                    <a:pt x="1164504" y="407112"/>
                    <a:pt x="1028035" y="271509"/>
                    <a:pt x="893362" y="134111"/>
                  </a:cubicBezTo>
                  <a:cubicBezTo>
                    <a:pt x="877201" y="117946"/>
                    <a:pt x="861938" y="91903"/>
                    <a:pt x="862836" y="71248"/>
                  </a:cubicBezTo>
                  <a:cubicBezTo>
                    <a:pt x="863734" y="50594"/>
                    <a:pt x="881690" y="26347"/>
                    <a:pt x="898749" y="11978"/>
                  </a:cubicBezTo>
                  <a:cubicBezTo>
                    <a:pt x="919398" y="-5982"/>
                    <a:pt x="947231" y="-2390"/>
                    <a:pt x="970574" y="13774"/>
                  </a:cubicBezTo>
                  <a:cubicBezTo>
                    <a:pt x="981348" y="20958"/>
                    <a:pt x="991224" y="30837"/>
                    <a:pt x="1000203" y="40715"/>
                  </a:cubicBezTo>
                  <a:cubicBezTo>
                    <a:pt x="1183359" y="223016"/>
                    <a:pt x="1366515" y="406214"/>
                    <a:pt x="1549671" y="589413"/>
                  </a:cubicBezTo>
                  <a:cubicBezTo>
                    <a:pt x="1588277" y="628028"/>
                    <a:pt x="1588277" y="666643"/>
                    <a:pt x="1548773" y="706157"/>
                  </a:cubicBezTo>
                  <a:cubicBezTo>
                    <a:pt x="1365617" y="889355"/>
                    <a:pt x="1182461" y="1071656"/>
                    <a:pt x="999305" y="1254854"/>
                  </a:cubicBezTo>
                  <a:cubicBezTo>
                    <a:pt x="989429" y="1264733"/>
                    <a:pt x="980451" y="1273713"/>
                    <a:pt x="968779" y="1280897"/>
                  </a:cubicBezTo>
                  <a:cubicBezTo>
                    <a:pt x="938253" y="1300654"/>
                    <a:pt x="900544" y="1294367"/>
                    <a:pt x="877201" y="1268325"/>
                  </a:cubicBezTo>
                  <a:cubicBezTo>
                    <a:pt x="854755" y="1243180"/>
                    <a:pt x="853857" y="1205462"/>
                    <a:pt x="874507" y="1178521"/>
                  </a:cubicBezTo>
                  <a:cubicBezTo>
                    <a:pt x="881690" y="1168643"/>
                    <a:pt x="890668" y="1160561"/>
                    <a:pt x="899646" y="1151580"/>
                  </a:cubicBezTo>
                  <a:cubicBezTo>
                    <a:pt x="1032524" y="1018672"/>
                    <a:pt x="1165402" y="885763"/>
                    <a:pt x="1298280" y="751956"/>
                  </a:cubicBezTo>
                  <a:cubicBezTo>
                    <a:pt x="1308156" y="742976"/>
                    <a:pt x="1316237" y="733996"/>
                    <a:pt x="1330602" y="718729"/>
                  </a:cubicBezTo>
                  <a:close/>
                </a:path>
              </a:pathLst>
            </a:custGeom>
            <a:solidFill>
              <a:srgbClr val="000000"/>
            </a:solidFill>
            <a:ln w="8971"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CA667E36-12C2-0845-9D10-A9554B90B41A}"/>
                </a:ext>
              </a:extLst>
            </p:cNvPr>
            <p:cNvGrpSpPr/>
            <p:nvPr/>
          </p:nvGrpSpPr>
          <p:grpSpPr>
            <a:xfrm>
              <a:off x="3727443" y="2284108"/>
              <a:ext cx="1958555" cy="875678"/>
              <a:chOff x="-660466" y="3699192"/>
              <a:chExt cx="1273576" cy="569421"/>
            </a:xfrm>
          </p:grpSpPr>
          <p:grpSp>
            <p:nvGrpSpPr>
              <p:cNvPr id="35" name="Group 34">
                <a:extLst>
                  <a:ext uri="{FF2B5EF4-FFF2-40B4-BE49-F238E27FC236}">
                    <a16:creationId xmlns:a16="http://schemas.microsoft.com/office/drawing/2014/main" id="{7F061D06-6369-7E4B-BB73-251D99F3FD84}"/>
                  </a:ext>
                </a:extLst>
              </p:cNvPr>
              <p:cNvGrpSpPr/>
              <p:nvPr/>
            </p:nvGrpSpPr>
            <p:grpSpPr>
              <a:xfrm>
                <a:off x="-660466" y="3699192"/>
                <a:ext cx="650624" cy="569421"/>
                <a:chOff x="508256" y="1787847"/>
                <a:chExt cx="3681966" cy="3222434"/>
              </a:xfrm>
            </p:grpSpPr>
            <p:sp>
              <p:nvSpPr>
                <p:cNvPr id="47" name="Freeform 46">
                  <a:extLst>
                    <a:ext uri="{FF2B5EF4-FFF2-40B4-BE49-F238E27FC236}">
                      <a16:creationId xmlns:a16="http://schemas.microsoft.com/office/drawing/2014/main" id="{05B6C4CB-022F-8744-9145-DDD579E5FB82}"/>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4C6439D-F615-6D44-90B0-71051500BC26}"/>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0C1B28-395F-E54E-A04E-E9976247209D}"/>
                    </a:ext>
                  </a:extLst>
                </p:cNvPr>
                <p:cNvSpPr/>
                <p:nvPr/>
              </p:nvSpPr>
              <p:spPr>
                <a:xfrm>
                  <a:off x="2518481"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EAF691F-DB9D-FC45-A352-449B2D749861}"/>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82DB8A3A-39B5-A648-9841-40F15A7C8160}"/>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C88019D-FAF6-F24A-9F15-F38851300067}"/>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AECFCB4-BC1A-F34C-BCA1-DF0A1B5D3A7F}"/>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FA6BBE0-7078-204C-912F-68DADBA98433}"/>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41A23901-8CA3-124E-8184-E7285ADA25E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1A70F48B-7DAC-A241-AC26-FCA6272708EC}"/>
                    </a:ext>
                  </a:extLst>
                </p:cNvPr>
                <p:cNvSpPr/>
                <p:nvPr/>
              </p:nvSpPr>
              <p:spPr>
                <a:xfrm>
                  <a:off x="2973679"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nvGrpSpPr>
              <p:cNvPr id="36" name="Group 35">
                <a:extLst>
                  <a:ext uri="{FF2B5EF4-FFF2-40B4-BE49-F238E27FC236}">
                    <a16:creationId xmlns:a16="http://schemas.microsoft.com/office/drawing/2014/main" id="{D68E87D1-DD54-D346-8AA2-EF30B468919C}"/>
                  </a:ext>
                </a:extLst>
              </p:cNvPr>
              <p:cNvGrpSpPr/>
              <p:nvPr/>
            </p:nvGrpSpPr>
            <p:grpSpPr>
              <a:xfrm flipH="1">
                <a:off x="-37514" y="3699192"/>
                <a:ext cx="650624" cy="569421"/>
                <a:chOff x="508256" y="1787847"/>
                <a:chExt cx="3681966" cy="3222434"/>
              </a:xfrm>
            </p:grpSpPr>
            <p:sp>
              <p:nvSpPr>
                <p:cNvPr id="37" name="Freeform 36">
                  <a:extLst>
                    <a:ext uri="{FF2B5EF4-FFF2-40B4-BE49-F238E27FC236}">
                      <a16:creationId xmlns:a16="http://schemas.microsoft.com/office/drawing/2014/main" id="{D9906022-B42E-724E-AFB6-DB82216706AD}"/>
                    </a:ext>
                  </a:extLst>
                </p:cNvPr>
                <p:cNvSpPr/>
                <p:nvPr/>
              </p:nvSpPr>
              <p:spPr>
                <a:xfrm>
                  <a:off x="508256" y="1796177"/>
                  <a:ext cx="1920743" cy="3214104"/>
                </a:xfrm>
                <a:custGeom>
                  <a:avLst/>
                  <a:gdLst>
                    <a:gd name="connsiteX0" fmla="*/ 1796 w 1920747"/>
                    <a:gd name="connsiteY0" fmla="*/ 2349277 h 3214104"/>
                    <a:gd name="connsiteX1" fmla="*/ 44891 w 1920747"/>
                    <a:gd name="connsiteY1" fmla="*/ 2228941 h 3214104"/>
                    <a:gd name="connsiteX2" fmla="*/ 226252 w 1920747"/>
                    <a:gd name="connsiteY2" fmla="*/ 2062805 h 3214104"/>
                    <a:gd name="connsiteX3" fmla="*/ 301669 w 1920747"/>
                    <a:gd name="connsiteY3" fmla="*/ 2030476 h 3214104"/>
                    <a:gd name="connsiteX4" fmla="*/ 608724 w 1920747"/>
                    <a:gd name="connsiteY4" fmla="*/ 1823929 h 3214104"/>
                    <a:gd name="connsiteX5" fmla="*/ 621294 w 1920747"/>
                    <a:gd name="connsiteY5" fmla="*/ 1811356 h 3214104"/>
                    <a:gd name="connsiteX6" fmla="*/ 655411 w 1920747"/>
                    <a:gd name="connsiteY6" fmla="*/ 1722451 h 3214104"/>
                    <a:gd name="connsiteX7" fmla="*/ 637455 w 1920747"/>
                    <a:gd name="connsiteY7" fmla="*/ 1695510 h 3214104"/>
                    <a:gd name="connsiteX8" fmla="*/ 421079 w 1920747"/>
                    <a:gd name="connsiteY8" fmla="*/ 1371321 h 3214104"/>
                    <a:gd name="connsiteX9" fmla="*/ 390553 w 1920747"/>
                    <a:gd name="connsiteY9" fmla="*/ 1344380 h 3214104"/>
                    <a:gd name="connsiteX10" fmla="*/ 285508 w 1920747"/>
                    <a:gd name="connsiteY10" fmla="*/ 1284212 h 3214104"/>
                    <a:gd name="connsiteX11" fmla="*/ 304362 w 1920747"/>
                    <a:gd name="connsiteY11" fmla="*/ 1029171 h 3214104"/>
                    <a:gd name="connsiteX12" fmla="*/ 315136 w 1920747"/>
                    <a:gd name="connsiteY12" fmla="*/ 982473 h 3214104"/>
                    <a:gd name="connsiteX13" fmla="*/ 372597 w 1920747"/>
                    <a:gd name="connsiteY13" fmla="*/ 586441 h 3214104"/>
                    <a:gd name="connsiteX14" fmla="*/ 573709 w 1920747"/>
                    <a:gd name="connsiteY14" fmla="*/ 357443 h 3214104"/>
                    <a:gd name="connsiteX15" fmla="*/ 607827 w 1920747"/>
                    <a:gd name="connsiteY15" fmla="*/ 303561 h 3214104"/>
                    <a:gd name="connsiteX16" fmla="*/ 895130 w 1920747"/>
                    <a:gd name="connsiteY16" fmla="*/ 4516 h 3214104"/>
                    <a:gd name="connsiteX17" fmla="*/ 1285684 w 1920747"/>
                    <a:gd name="connsiteY17" fmla="*/ 200287 h 3214104"/>
                    <a:gd name="connsiteX18" fmla="*/ 1316210 w 1920747"/>
                    <a:gd name="connsiteY18" fmla="*/ 306255 h 3214104"/>
                    <a:gd name="connsiteX19" fmla="*/ 1340451 w 1920747"/>
                    <a:gd name="connsiteY19" fmla="*/ 349361 h 3214104"/>
                    <a:gd name="connsiteX20" fmla="*/ 1610696 w 1920747"/>
                    <a:gd name="connsiteY20" fmla="*/ 775028 h 3214104"/>
                    <a:gd name="connsiteX21" fmla="*/ 1606206 w 1920747"/>
                    <a:gd name="connsiteY21" fmla="*/ 985167 h 3214104"/>
                    <a:gd name="connsiteX22" fmla="*/ 1621470 w 1920747"/>
                    <a:gd name="connsiteY22" fmla="*/ 1034559 h 3214104"/>
                    <a:gd name="connsiteX23" fmla="*/ 1618776 w 1920747"/>
                    <a:gd name="connsiteY23" fmla="*/ 1304867 h 3214104"/>
                    <a:gd name="connsiteX24" fmla="*/ 1551439 w 1920747"/>
                    <a:gd name="connsiteY24" fmla="*/ 1341686 h 3214104"/>
                    <a:gd name="connsiteX25" fmla="*/ 1495774 w 1920747"/>
                    <a:gd name="connsiteY25" fmla="*/ 1395568 h 3214104"/>
                    <a:gd name="connsiteX26" fmla="*/ 1292866 w 1920747"/>
                    <a:gd name="connsiteY26" fmla="*/ 1691020 h 3214104"/>
                    <a:gd name="connsiteX27" fmla="*/ 1294662 w 1920747"/>
                    <a:gd name="connsiteY27" fmla="*/ 1806866 h 3214104"/>
                    <a:gd name="connsiteX28" fmla="*/ 1423051 w 1920747"/>
                    <a:gd name="connsiteY28" fmla="*/ 1931693 h 3214104"/>
                    <a:gd name="connsiteX29" fmla="*/ 1472431 w 1920747"/>
                    <a:gd name="connsiteY29" fmla="*/ 1965818 h 3214104"/>
                    <a:gd name="connsiteX30" fmla="*/ 1721128 w 1920747"/>
                    <a:gd name="connsiteY30" fmla="*/ 2077174 h 3214104"/>
                    <a:gd name="connsiteX31" fmla="*/ 1920445 w 1920747"/>
                    <a:gd name="connsiteY31" fmla="*/ 2418426 h 3214104"/>
                    <a:gd name="connsiteX32" fmla="*/ 1889919 w 1920747"/>
                    <a:gd name="connsiteY32" fmla="*/ 3142240 h 3214104"/>
                    <a:gd name="connsiteX33" fmla="*/ 1889919 w 1920747"/>
                    <a:gd name="connsiteY33" fmla="*/ 3153016 h 3214104"/>
                    <a:gd name="connsiteX34" fmla="*/ 1834254 w 1920747"/>
                    <a:gd name="connsiteY34" fmla="*/ 3211388 h 3214104"/>
                    <a:gd name="connsiteX35" fmla="*/ 1782180 w 1920747"/>
                    <a:gd name="connsiteY35" fmla="*/ 3149424 h 3214104"/>
                    <a:gd name="connsiteX36" fmla="*/ 1791158 w 1920747"/>
                    <a:gd name="connsiteY36" fmla="*/ 2934794 h 3214104"/>
                    <a:gd name="connsiteX37" fmla="*/ 1813604 w 1920747"/>
                    <a:gd name="connsiteY37" fmla="*/ 2408548 h 3214104"/>
                    <a:gd name="connsiteX38" fmla="*/ 1776793 w 1920747"/>
                    <a:gd name="connsiteY38" fmla="*/ 2271149 h 3214104"/>
                    <a:gd name="connsiteX39" fmla="*/ 1611593 w 1920747"/>
                    <a:gd name="connsiteY39" fmla="*/ 2481288 h 3214104"/>
                    <a:gd name="connsiteX40" fmla="*/ 1569396 w 1920747"/>
                    <a:gd name="connsiteY40" fmla="*/ 2656404 h 3214104"/>
                    <a:gd name="connsiteX41" fmla="*/ 1569396 w 1920747"/>
                    <a:gd name="connsiteY41" fmla="*/ 3129667 h 3214104"/>
                    <a:gd name="connsiteX42" fmla="*/ 1516424 w 1920747"/>
                    <a:gd name="connsiteY42" fmla="*/ 3212286 h 3214104"/>
                    <a:gd name="connsiteX43" fmla="*/ 1461657 w 1920747"/>
                    <a:gd name="connsiteY43" fmla="*/ 3128769 h 3214104"/>
                    <a:gd name="connsiteX44" fmla="*/ 1464350 w 1920747"/>
                    <a:gd name="connsiteY44" fmla="*/ 2615993 h 3214104"/>
                    <a:gd name="connsiteX45" fmla="*/ 1567600 w 1920747"/>
                    <a:gd name="connsiteY45" fmla="*/ 2359156 h 3214104"/>
                    <a:gd name="connsiteX46" fmla="*/ 1708558 w 1920747"/>
                    <a:gd name="connsiteY46" fmla="*/ 2190326 h 3214104"/>
                    <a:gd name="connsiteX47" fmla="*/ 1438314 w 1920747"/>
                    <a:gd name="connsiteY47" fmla="*/ 2069989 h 3214104"/>
                    <a:gd name="connsiteX48" fmla="*/ 1416766 w 1920747"/>
                    <a:gd name="connsiteY48" fmla="*/ 2102319 h 3214104"/>
                    <a:gd name="connsiteX49" fmla="*/ 1282990 w 1920747"/>
                    <a:gd name="connsiteY49" fmla="*/ 2318744 h 3214104"/>
                    <a:gd name="connsiteX50" fmla="*/ 1105221 w 1920747"/>
                    <a:gd name="connsiteY50" fmla="*/ 2346583 h 3214104"/>
                    <a:gd name="connsiteX51" fmla="*/ 1014541 w 1920747"/>
                    <a:gd name="connsiteY51" fmla="*/ 2270251 h 3214104"/>
                    <a:gd name="connsiteX52" fmla="*/ 1014541 w 1920747"/>
                    <a:gd name="connsiteY52" fmla="*/ 2316948 h 3214104"/>
                    <a:gd name="connsiteX53" fmla="*/ 1014541 w 1920747"/>
                    <a:gd name="connsiteY53" fmla="*/ 3130565 h 3214104"/>
                    <a:gd name="connsiteX54" fmla="*/ 962467 w 1920747"/>
                    <a:gd name="connsiteY54" fmla="*/ 3213184 h 3214104"/>
                    <a:gd name="connsiteX55" fmla="*/ 906802 w 1920747"/>
                    <a:gd name="connsiteY55" fmla="*/ 3129667 h 3214104"/>
                    <a:gd name="connsiteX56" fmla="*/ 906802 w 1920747"/>
                    <a:gd name="connsiteY56" fmla="*/ 2319643 h 3214104"/>
                    <a:gd name="connsiteX57" fmla="*/ 906802 w 1920747"/>
                    <a:gd name="connsiteY57" fmla="*/ 2272047 h 3214104"/>
                    <a:gd name="connsiteX58" fmla="*/ 820611 w 1920747"/>
                    <a:gd name="connsiteY58" fmla="*/ 2343889 h 3214104"/>
                    <a:gd name="connsiteX59" fmla="*/ 636557 w 1920747"/>
                    <a:gd name="connsiteY59" fmla="*/ 2313356 h 3214104"/>
                    <a:gd name="connsiteX60" fmla="*/ 486620 w 1920747"/>
                    <a:gd name="connsiteY60" fmla="*/ 2069989 h 3214104"/>
                    <a:gd name="connsiteX61" fmla="*/ 214580 w 1920747"/>
                    <a:gd name="connsiteY61" fmla="*/ 2190326 h 3214104"/>
                    <a:gd name="connsiteX62" fmla="*/ 285508 w 1920747"/>
                    <a:gd name="connsiteY62" fmla="*/ 2276537 h 3214104"/>
                    <a:gd name="connsiteX63" fmla="*/ 416590 w 1920747"/>
                    <a:gd name="connsiteY63" fmla="*/ 2458837 h 3214104"/>
                    <a:gd name="connsiteX64" fmla="*/ 458788 w 1920747"/>
                    <a:gd name="connsiteY64" fmla="*/ 2630362 h 3214104"/>
                    <a:gd name="connsiteX65" fmla="*/ 460584 w 1920747"/>
                    <a:gd name="connsiteY65" fmla="*/ 3150322 h 3214104"/>
                    <a:gd name="connsiteX66" fmla="*/ 420182 w 1920747"/>
                    <a:gd name="connsiteY66" fmla="*/ 3209592 h 3214104"/>
                    <a:gd name="connsiteX67" fmla="*/ 365414 w 1920747"/>
                    <a:gd name="connsiteY67" fmla="*/ 3188937 h 3214104"/>
                    <a:gd name="connsiteX68" fmla="*/ 352845 w 1920747"/>
                    <a:gd name="connsiteY68" fmla="*/ 3135055 h 3214104"/>
                    <a:gd name="connsiteX69" fmla="*/ 352845 w 1920747"/>
                    <a:gd name="connsiteY69" fmla="*/ 2665385 h 3214104"/>
                    <a:gd name="connsiteX70" fmla="*/ 262164 w 1920747"/>
                    <a:gd name="connsiteY70" fmla="*/ 2416630 h 3214104"/>
                    <a:gd name="connsiteX71" fmla="*/ 142754 w 1920747"/>
                    <a:gd name="connsiteY71" fmla="*/ 2274741 h 3214104"/>
                    <a:gd name="connsiteX72" fmla="*/ 107739 w 1920747"/>
                    <a:gd name="connsiteY72" fmla="*/ 2418426 h 3214104"/>
                    <a:gd name="connsiteX73" fmla="*/ 131980 w 1920747"/>
                    <a:gd name="connsiteY73" fmla="*/ 2987778 h 3214104"/>
                    <a:gd name="connsiteX74" fmla="*/ 138265 w 1920747"/>
                    <a:gd name="connsiteY74" fmla="*/ 3138647 h 3214104"/>
                    <a:gd name="connsiteX75" fmla="*/ 87089 w 1920747"/>
                    <a:gd name="connsiteY75" fmla="*/ 3214082 h 3214104"/>
                    <a:gd name="connsiteX76" fmla="*/ 30526 w 1920747"/>
                    <a:gd name="connsiteY76" fmla="*/ 3141342 h 3214104"/>
                    <a:gd name="connsiteX77" fmla="*/ 14365 w 1920747"/>
                    <a:gd name="connsiteY77" fmla="*/ 2747106 h 3214104"/>
                    <a:gd name="connsiteX78" fmla="*/ 5387 w 1920747"/>
                    <a:gd name="connsiteY78" fmla="*/ 2525292 h 3214104"/>
                    <a:gd name="connsiteX79" fmla="*/ 0 w 1920747"/>
                    <a:gd name="connsiteY79" fmla="*/ 2490269 h 3214104"/>
                    <a:gd name="connsiteX80" fmla="*/ 1796 w 1920747"/>
                    <a:gd name="connsiteY80" fmla="*/ 2349277 h 3214104"/>
                    <a:gd name="connsiteX81" fmla="*/ 509964 w 1920747"/>
                    <a:gd name="connsiteY81" fmla="*/ 1021088 h 3214104"/>
                    <a:gd name="connsiteX82" fmla="*/ 552162 w 1920747"/>
                    <a:gd name="connsiteY82" fmla="*/ 978881 h 3214104"/>
                    <a:gd name="connsiteX83" fmla="*/ 628477 w 1920747"/>
                    <a:gd name="connsiteY83" fmla="*/ 975289 h 3214104"/>
                    <a:gd name="connsiteX84" fmla="*/ 631170 w 1920747"/>
                    <a:gd name="connsiteY84" fmla="*/ 1048928 h 3214104"/>
                    <a:gd name="connsiteX85" fmla="*/ 562935 w 1920747"/>
                    <a:gd name="connsiteY85" fmla="*/ 1117178 h 3214104"/>
                    <a:gd name="connsiteX86" fmla="*/ 445321 w 1920747"/>
                    <a:gd name="connsiteY86" fmla="*/ 1116280 h 3214104"/>
                    <a:gd name="connsiteX87" fmla="*/ 391451 w 1920747"/>
                    <a:gd name="connsiteY87" fmla="*/ 1101911 h 3214104"/>
                    <a:gd name="connsiteX88" fmla="*/ 361823 w 1920747"/>
                    <a:gd name="connsiteY88" fmla="*/ 1189020 h 3214104"/>
                    <a:gd name="connsiteX89" fmla="*/ 407612 w 1920747"/>
                    <a:gd name="connsiteY89" fmla="*/ 1239310 h 3214104"/>
                    <a:gd name="connsiteX90" fmla="*/ 525227 w 1920747"/>
                    <a:gd name="connsiteY90" fmla="*/ 1347074 h 3214104"/>
                    <a:gd name="connsiteX91" fmla="*/ 678755 w 1920747"/>
                    <a:gd name="connsiteY91" fmla="*/ 1591339 h 3214104"/>
                    <a:gd name="connsiteX92" fmla="*/ 1401503 w 1920747"/>
                    <a:gd name="connsiteY92" fmla="*/ 1337196 h 3214104"/>
                    <a:gd name="connsiteX93" fmla="*/ 1511935 w 1920747"/>
                    <a:gd name="connsiteY93" fmla="*/ 1239310 h 3214104"/>
                    <a:gd name="connsiteX94" fmla="*/ 1562213 w 1920747"/>
                    <a:gd name="connsiteY94" fmla="*/ 1143221 h 3214104"/>
                    <a:gd name="connsiteX95" fmla="*/ 1492183 w 1920747"/>
                    <a:gd name="connsiteY95" fmla="*/ 1100115 h 3214104"/>
                    <a:gd name="connsiteX96" fmla="*/ 1376364 w 1920747"/>
                    <a:gd name="connsiteY96" fmla="*/ 1070480 h 3214104"/>
                    <a:gd name="connsiteX97" fmla="*/ 1308129 w 1920747"/>
                    <a:gd name="connsiteY97" fmla="*/ 1048029 h 3214104"/>
                    <a:gd name="connsiteX98" fmla="*/ 831385 w 1920747"/>
                    <a:gd name="connsiteY98" fmla="*/ 964512 h 3214104"/>
                    <a:gd name="connsiteX99" fmla="*/ 576403 w 1920747"/>
                    <a:gd name="connsiteY99" fmla="*/ 784008 h 3214104"/>
                    <a:gd name="connsiteX100" fmla="*/ 592564 w 1920747"/>
                    <a:gd name="connsiteY100" fmla="*/ 692409 h 3214104"/>
                    <a:gd name="connsiteX101" fmla="*/ 655411 w 1920747"/>
                    <a:gd name="connsiteY101" fmla="*/ 712166 h 3214104"/>
                    <a:gd name="connsiteX102" fmla="*/ 804450 w 1920747"/>
                    <a:gd name="connsiteY102" fmla="*/ 828012 h 3214104"/>
                    <a:gd name="connsiteX103" fmla="*/ 1299151 w 1920747"/>
                    <a:gd name="connsiteY103" fmla="*/ 938470 h 3214104"/>
                    <a:gd name="connsiteX104" fmla="*/ 1444598 w 1920747"/>
                    <a:gd name="connsiteY104" fmla="*/ 983371 h 3214104"/>
                    <a:gd name="connsiteX105" fmla="*/ 1503855 w 1920747"/>
                    <a:gd name="connsiteY105" fmla="*/ 960022 h 3214104"/>
                    <a:gd name="connsiteX106" fmla="*/ 1463453 w 1920747"/>
                    <a:gd name="connsiteY106" fmla="*/ 645711 h 3214104"/>
                    <a:gd name="connsiteX107" fmla="*/ 569220 w 1920747"/>
                    <a:gd name="connsiteY107" fmla="*/ 498434 h 3214104"/>
                    <a:gd name="connsiteX108" fmla="*/ 423773 w 1920747"/>
                    <a:gd name="connsiteY108" fmla="*/ 962716 h 3214104"/>
                    <a:gd name="connsiteX109" fmla="*/ 444423 w 1920747"/>
                    <a:gd name="connsiteY109" fmla="*/ 990555 h 3214104"/>
                    <a:gd name="connsiteX110" fmla="*/ 509964 w 1920747"/>
                    <a:gd name="connsiteY110" fmla="*/ 1021088 h 3214104"/>
                    <a:gd name="connsiteX111" fmla="*/ 764048 w 1920747"/>
                    <a:gd name="connsiteY111" fmla="*/ 1764659 h 3214104"/>
                    <a:gd name="connsiteX112" fmla="*/ 764048 w 1920747"/>
                    <a:gd name="connsiteY112" fmla="*/ 1836501 h 3214104"/>
                    <a:gd name="connsiteX113" fmla="*/ 773924 w 1920747"/>
                    <a:gd name="connsiteY113" fmla="*/ 1883199 h 3214104"/>
                    <a:gd name="connsiteX114" fmla="*/ 962467 w 1920747"/>
                    <a:gd name="connsiteY114" fmla="*/ 2072684 h 3214104"/>
                    <a:gd name="connsiteX115" fmla="*/ 1114199 w 1920747"/>
                    <a:gd name="connsiteY115" fmla="*/ 1923610 h 3214104"/>
                    <a:gd name="connsiteX116" fmla="*/ 1156397 w 1920747"/>
                    <a:gd name="connsiteY116" fmla="*/ 1766455 h 3214104"/>
                    <a:gd name="connsiteX117" fmla="*/ 764048 w 1920747"/>
                    <a:gd name="connsiteY117" fmla="*/ 1764659 h 3214104"/>
                    <a:gd name="connsiteX118" fmla="*/ 738909 w 1920747"/>
                    <a:gd name="connsiteY118" fmla="*/ 2268455 h 3214104"/>
                    <a:gd name="connsiteX119" fmla="*/ 878969 w 1920747"/>
                    <a:gd name="connsiteY119" fmla="*/ 2149915 h 3214104"/>
                    <a:gd name="connsiteX120" fmla="*/ 660798 w 1920747"/>
                    <a:gd name="connsiteY120" fmla="*/ 1932591 h 3214104"/>
                    <a:gd name="connsiteX121" fmla="*/ 579096 w 1920747"/>
                    <a:gd name="connsiteY121" fmla="*/ 2008923 h 3214104"/>
                    <a:gd name="connsiteX122" fmla="*/ 738909 w 1920747"/>
                    <a:gd name="connsiteY122" fmla="*/ 2268455 h 3214104"/>
                    <a:gd name="connsiteX123" fmla="*/ 1186025 w 1920747"/>
                    <a:gd name="connsiteY123" fmla="*/ 2268455 h 3214104"/>
                    <a:gd name="connsiteX124" fmla="*/ 1339553 w 1920747"/>
                    <a:gd name="connsiteY124" fmla="*/ 2018802 h 3214104"/>
                    <a:gd name="connsiteX125" fmla="*/ 1335962 w 1920747"/>
                    <a:gd name="connsiteY125" fmla="*/ 1994555 h 3214104"/>
                    <a:gd name="connsiteX126" fmla="*/ 1274012 w 1920747"/>
                    <a:gd name="connsiteY126" fmla="*/ 1925407 h 3214104"/>
                    <a:gd name="connsiteX127" fmla="*/ 1048658 w 1920747"/>
                    <a:gd name="connsiteY127" fmla="*/ 2150812 h 3214104"/>
                    <a:gd name="connsiteX128" fmla="*/ 1186025 w 1920747"/>
                    <a:gd name="connsiteY128" fmla="*/ 2268455 h 3214104"/>
                    <a:gd name="connsiteX129" fmla="*/ 1197697 w 1920747"/>
                    <a:gd name="connsiteY129" fmla="*/ 274824 h 3214104"/>
                    <a:gd name="connsiteX130" fmla="*/ 953489 w 1920747"/>
                    <a:gd name="connsiteY130" fmla="*/ 105096 h 3214104"/>
                    <a:gd name="connsiteX131" fmla="*/ 729931 w 1920747"/>
                    <a:gd name="connsiteY131" fmla="*/ 273926 h 3214104"/>
                    <a:gd name="connsiteX132" fmla="*/ 1197697 w 1920747"/>
                    <a:gd name="connsiteY132" fmla="*/ 274824 h 321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920747" h="3214104">
                      <a:moveTo>
                        <a:pt x="1796" y="2349277"/>
                      </a:moveTo>
                      <a:cubicBezTo>
                        <a:pt x="16161" y="2308866"/>
                        <a:pt x="26935" y="2266659"/>
                        <a:pt x="44891" y="2228941"/>
                      </a:cubicBezTo>
                      <a:cubicBezTo>
                        <a:pt x="82600" y="2149915"/>
                        <a:pt x="147243" y="2097829"/>
                        <a:pt x="226252" y="2062805"/>
                      </a:cubicBezTo>
                      <a:cubicBezTo>
                        <a:pt x="251391" y="2052029"/>
                        <a:pt x="275632" y="2038558"/>
                        <a:pt x="301669" y="2030476"/>
                      </a:cubicBezTo>
                      <a:cubicBezTo>
                        <a:pt x="422875" y="1989167"/>
                        <a:pt x="527920" y="1924508"/>
                        <a:pt x="608724" y="1823929"/>
                      </a:cubicBezTo>
                      <a:cubicBezTo>
                        <a:pt x="612316" y="1819439"/>
                        <a:pt x="616805" y="1813153"/>
                        <a:pt x="621294" y="1811356"/>
                      </a:cubicBezTo>
                      <a:cubicBezTo>
                        <a:pt x="667981" y="1795192"/>
                        <a:pt x="656309" y="1756576"/>
                        <a:pt x="655411" y="1722451"/>
                      </a:cubicBezTo>
                      <a:cubicBezTo>
                        <a:pt x="655411" y="1712573"/>
                        <a:pt x="645535" y="1701796"/>
                        <a:pt x="637455" y="1695510"/>
                      </a:cubicBezTo>
                      <a:cubicBezTo>
                        <a:pt x="526125" y="1613789"/>
                        <a:pt x="453401" y="1506026"/>
                        <a:pt x="421079" y="1371321"/>
                      </a:cubicBezTo>
                      <a:cubicBezTo>
                        <a:pt x="416590" y="1353360"/>
                        <a:pt x="410305" y="1345278"/>
                        <a:pt x="390553" y="1344380"/>
                      </a:cubicBezTo>
                      <a:cubicBezTo>
                        <a:pt x="345662" y="1342584"/>
                        <a:pt x="311545" y="1319235"/>
                        <a:pt x="285508" y="1284212"/>
                      </a:cubicBezTo>
                      <a:cubicBezTo>
                        <a:pt x="233434" y="1213267"/>
                        <a:pt x="243310" y="1092931"/>
                        <a:pt x="304362" y="1029171"/>
                      </a:cubicBezTo>
                      <a:cubicBezTo>
                        <a:pt x="314238" y="1019292"/>
                        <a:pt x="317830" y="996842"/>
                        <a:pt x="315136" y="982473"/>
                      </a:cubicBezTo>
                      <a:cubicBezTo>
                        <a:pt x="289099" y="843278"/>
                        <a:pt x="308851" y="712166"/>
                        <a:pt x="372597" y="586441"/>
                      </a:cubicBezTo>
                      <a:cubicBezTo>
                        <a:pt x="420182" y="493046"/>
                        <a:pt x="487518" y="416713"/>
                        <a:pt x="573709" y="357443"/>
                      </a:cubicBezTo>
                      <a:cubicBezTo>
                        <a:pt x="593462" y="343973"/>
                        <a:pt x="604235" y="329604"/>
                        <a:pt x="607827" y="303561"/>
                      </a:cubicBezTo>
                      <a:cubicBezTo>
                        <a:pt x="627579" y="149998"/>
                        <a:pt x="748785" y="25171"/>
                        <a:pt x="895130" y="4516"/>
                      </a:cubicBezTo>
                      <a:cubicBezTo>
                        <a:pt x="1065717" y="-19730"/>
                        <a:pt x="1217449" y="54806"/>
                        <a:pt x="1285684" y="200287"/>
                      </a:cubicBezTo>
                      <a:cubicBezTo>
                        <a:pt x="1300946" y="233515"/>
                        <a:pt x="1304538" y="271232"/>
                        <a:pt x="1316210" y="306255"/>
                      </a:cubicBezTo>
                      <a:cubicBezTo>
                        <a:pt x="1321597" y="321522"/>
                        <a:pt x="1327881" y="340380"/>
                        <a:pt x="1340451" y="349361"/>
                      </a:cubicBezTo>
                      <a:cubicBezTo>
                        <a:pt x="1489489" y="454430"/>
                        <a:pt x="1585557" y="593625"/>
                        <a:pt x="1610696" y="775028"/>
                      </a:cubicBezTo>
                      <a:cubicBezTo>
                        <a:pt x="1620572" y="843278"/>
                        <a:pt x="1611593" y="915121"/>
                        <a:pt x="1606206" y="985167"/>
                      </a:cubicBezTo>
                      <a:cubicBezTo>
                        <a:pt x="1604411" y="1005822"/>
                        <a:pt x="1606206" y="1019292"/>
                        <a:pt x="1621470" y="1034559"/>
                      </a:cubicBezTo>
                      <a:cubicBezTo>
                        <a:pt x="1689704" y="1100115"/>
                        <a:pt x="1688806" y="1241106"/>
                        <a:pt x="1618776" y="1304867"/>
                      </a:cubicBezTo>
                      <a:cubicBezTo>
                        <a:pt x="1599922" y="1321929"/>
                        <a:pt x="1574783" y="1339890"/>
                        <a:pt x="1551439" y="1341686"/>
                      </a:cubicBezTo>
                      <a:cubicBezTo>
                        <a:pt x="1512833" y="1344380"/>
                        <a:pt x="1503855" y="1363239"/>
                        <a:pt x="1495774" y="1395568"/>
                      </a:cubicBezTo>
                      <a:cubicBezTo>
                        <a:pt x="1463453" y="1517700"/>
                        <a:pt x="1394320" y="1615586"/>
                        <a:pt x="1292866" y="1691020"/>
                      </a:cubicBezTo>
                      <a:cubicBezTo>
                        <a:pt x="1253362" y="1720655"/>
                        <a:pt x="1256953" y="1775435"/>
                        <a:pt x="1294662" y="1806866"/>
                      </a:cubicBezTo>
                      <a:cubicBezTo>
                        <a:pt x="1340451" y="1845482"/>
                        <a:pt x="1379955" y="1890383"/>
                        <a:pt x="1423051" y="1931693"/>
                      </a:cubicBezTo>
                      <a:cubicBezTo>
                        <a:pt x="1437416" y="1945163"/>
                        <a:pt x="1454474" y="1956838"/>
                        <a:pt x="1472431" y="1965818"/>
                      </a:cubicBezTo>
                      <a:cubicBezTo>
                        <a:pt x="1555031" y="2003535"/>
                        <a:pt x="1640324" y="2035864"/>
                        <a:pt x="1721128" y="2077174"/>
                      </a:cubicBezTo>
                      <a:cubicBezTo>
                        <a:pt x="1859393" y="2147220"/>
                        <a:pt x="1925832" y="2264863"/>
                        <a:pt x="1920445" y="2418426"/>
                      </a:cubicBezTo>
                      <a:cubicBezTo>
                        <a:pt x="1912364" y="2659997"/>
                        <a:pt x="1899795" y="2900669"/>
                        <a:pt x="1889919" y="3142240"/>
                      </a:cubicBezTo>
                      <a:cubicBezTo>
                        <a:pt x="1889919" y="3145832"/>
                        <a:pt x="1889919" y="3149424"/>
                        <a:pt x="1889919" y="3153016"/>
                      </a:cubicBezTo>
                      <a:cubicBezTo>
                        <a:pt x="1887225" y="3188937"/>
                        <a:pt x="1864780" y="3212286"/>
                        <a:pt x="1834254" y="3211388"/>
                      </a:cubicBezTo>
                      <a:cubicBezTo>
                        <a:pt x="1803728" y="3210490"/>
                        <a:pt x="1781282" y="3185345"/>
                        <a:pt x="1782180" y="3149424"/>
                      </a:cubicBezTo>
                      <a:cubicBezTo>
                        <a:pt x="1783976" y="3077581"/>
                        <a:pt x="1787567" y="3005739"/>
                        <a:pt x="1791158" y="2934794"/>
                      </a:cubicBezTo>
                      <a:cubicBezTo>
                        <a:pt x="1798341" y="2759678"/>
                        <a:pt x="1806421" y="2583664"/>
                        <a:pt x="1813604" y="2408548"/>
                      </a:cubicBezTo>
                      <a:cubicBezTo>
                        <a:pt x="1815400" y="2361850"/>
                        <a:pt x="1807319" y="2316050"/>
                        <a:pt x="1776793" y="2271149"/>
                      </a:cubicBezTo>
                      <a:cubicBezTo>
                        <a:pt x="1720230" y="2342093"/>
                        <a:pt x="1662770" y="2409446"/>
                        <a:pt x="1611593" y="2481288"/>
                      </a:cubicBezTo>
                      <a:cubicBezTo>
                        <a:pt x="1574783" y="2532476"/>
                        <a:pt x="1569396" y="2594440"/>
                        <a:pt x="1569396" y="2656404"/>
                      </a:cubicBezTo>
                      <a:cubicBezTo>
                        <a:pt x="1569396" y="2814458"/>
                        <a:pt x="1569396" y="2971614"/>
                        <a:pt x="1569396" y="3129667"/>
                      </a:cubicBezTo>
                      <a:cubicBezTo>
                        <a:pt x="1569396" y="3184447"/>
                        <a:pt x="1552337" y="3211388"/>
                        <a:pt x="1516424" y="3212286"/>
                      </a:cubicBezTo>
                      <a:cubicBezTo>
                        <a:pt x="1479613" y="3213184"/>
                        <a:pt x="1461657" y="3186243"/>
                        <a:pt x="1461657" y="3128769"/>
                      </a:cubicBezTo>
                      <a:cubicBezTo>
                        <a:pt x="1462555" y="2958143"/>
                        <a:pt x="1462555" y="2786619"/>
                        <a:pt x="1464350" y="2615993"/>
                      </a:cubicBezTo>
                      <a:cubicBezTo>
                        <a:pt x="1465248" y="2517210"/>
                        <a:pt x="1505650" y="2433692"/>
                        <a:pt x="1567600" y="2359156"/>
                      </a:cubicBezTo>
                      <a:cubicBezTo>
                        <a:pt x="1612491" y="2305274"/>
                        <a:pt x="1657383" y="2251392"/>
                        <a:pt x="1708558" y="2190326"/>
                      </a:cubicBezTo>
                      <a:cubicBezTo>
                        <a:pt x="1616980" y="2149915"/>
                        <a:pt x="1529891" y="2110401"/>
                        <a:pt x="1438314" y="2069989"/>
                      </a:cubicBezTo>
                      <a:cubicBezTo>
                        <a:pt x="1430233" y="2081664"/>
                        <a:pt x="1423051" y="2091542"/>
                        <a:pt x="1416766" y="2102319"/>
                      </a:cubicBezTo>
                      <a:cubicBezTo>
                        <a:pt x="1371874" y="2174161"/>
                        <a:pt x="1327881" y="2246902"/>
                        <a:pt x="1282990" y="2318744"/>
                      </a:cubicBezTo>
                      <a:cubicBezTo>
                        <a:pt x="1237201" y="2391485"/>
                        <a:pt x="1172558" y="2401363"/>
                        <a:pt x="1105221" y="2346583"/>
                      </a:cubicBezTo>
                      <a:cubicBezTo>
                        <a:pt x="1077388" y="2323235"/>
                        <a:pt x="1049556" y="2299886"/>
                        <a:pt x="1014541" y="2270251"/>
                      </a:cubicBezTo>
                      <a:cubicBezTo>
                        <a:pt x="1014541" y="2291803"/>
                        <a:pt x="1014541" y="2304376"/>
                        <a:pt x="1014541" y="2316948"/>
                      </a:cubicBezTo>
                      <a:cubicBezTo>
                        <a:pt x="1014541" y="2588154"/>
                        <a:pt x="1014541" y="2859360"/>
                        <a:pt x="1014541" y="3130565"/>
                      </a:cubicBezTo>
                      <a:cubicBezTo>
                        <a:pt x="1014541" y="3186243"/>
                        <a:pt x="998380" y="3212286"/>
                        <a:pt x="962467" y="3213184"/>
                      </a:cubicBezTo>
                      <a:cubicBezTo>
                        <a:pt x="925656" y="3214082"/>
                        <a:pt x="906802" y="3186243"/>
                        <a:pt x="906802" y="3129667"/>
                      </a:cubicBezTo>
                      <a:cubicBezTo>
                        <a:pt x="906802" y="2859360"/>
                        <a:pt x="906802" y="2589052"/>
                        <a:pt x="906802" y="2319643"/>
                      </a:cubicBezTo>
                      <a:cubicBezTo>
                        <a:pt x="906802" y="2307070"/>
                        <a:pt x="906802" y="2293600"/>
                        <a:pt x="906802" y="2272047"/>
                      </a:cubicBezTo>
                      <a:cubicBezTo>
                        <a:pt x="874480" y="2298988"/>
                        <a:pt x="847545" y="2321438"/>
                        <a:pt x="820611" y="2343889"/>
                      </a:cubicBezTo>
                      <a:cubicBezTo>
                        <a:pt x="748785" y="2404057"/>
                        <a:pt x="685937" y="2393281"/>
                        <a:pt x="636557" y="2313356"/>
                      </a:cubicBezTo>
                      <a:cubicBezTo>
                        <a:pt x="587177" y="2233431"/>
                        <a:pt x="537796" y="2153507"/>
                        <a:pt x="486620" y="2069989"/>
                      </a:cubicBezTo>
                      <a:cubicBezTo>
                        <a:pt x="396838" y="2109503"/>
                        <a:pt x="308851" y="2148118"/>
                        <a:pt x="214580" y="2190326"/>
                      </a:cubicBezTo>
                      <a:cubicBezTo>
                        <a:pt x="240617" y="2221757"/>
                        <a:pt x="264858" y="2248698"/>
                        <a:pt x="285508" y="2276537"/>
                      </a:cubicBezTo>
                      <a:cubicBezTo>
                        <a:pt x="330399" y="2336705"/>
                        <a:pt x="382473" y="2393281"/>
                        <a:pt x="416590" y="2458837"/>
                      </a:cubicBezTo>
                      <a:cubicBezTo>
                        <a:pt x="442627" y="2510025"/>
                        <a:pt x="456992" y="2571990"/>
                        <a:pt x="458788" y="2630362"/>
                      </a:cubicBezTo>
                      <a:cubicBezTo>
                        <a:pt x="464175" y="2803682"/>
                        <a:pt x="460584" y="2977002"/>
                        <a:pt x="460584" y="3150322"/>
                      </a:cubicBezTo>
                      <a:cubicBezTo>
                        <a:pt x="460584" y="3179957"/>
                        <a:pt x="450707" y="3206000"/>
                        <a:pt x="420182" y="3209592"/>
                      </a:cubicBezTo>
                      <a:cubicBezTo>
                        <a:pt x="402225" y="3211388"/>
                        <a:pt x="377086" y="3202408"/>
                        <a:pt x="365414" y="3188937"/>
                      </a:cubicBezTo>
                      <a:cubicBezTo>
                        <a:pt x="354640" y="3177263"/>
                        <a:pt x="352845" y="3153914"/>
                        <a:pt x="352845" y="3135055"/>
                      </a:cubicBezTo>
                      <a:cubicBezTo>
                        <a:pt x="351947" y="2978798"/>
                        <a:pt x="350151" y="2821642"/>
                        <a:pt x="352845" y="2665385"/>
                      </a:cubicBezTo>
                      <a:cubicBezTo>
                        <a:pt x="354640" y="2569295"/>
                        <a:pt x="325910" y="2487574"/>
                        <a:pt x="262164" y="2416630"/>
                      </a:cubicBezTo>
                      <a:cubicBezTo>
                        <a:pt x="221762" y="2371728"/>
                        <a:pt x="184054" y="2324133"/>
                        <a:pt x="142754" y="2274741"/>
                      </a:cubicBezTo>
                      <a:cubicBezTo>
                        <a:pt x="114024" y="2321438"/>
                        <a:pt x="105943" y="2369034"/>
                        <a:pt x="107739" y="2418426"/>
                      </a:cubicBezTo>
                      <a:cubicBezTo>
                        <a:pt x="115819" y="2607911"/>
                        <a:pt x="123900" y="2798293"/>
                        <a:pt x="131980" y="2987778"/>
                      </a:cubicBezTo>
                      <a:cubicBezTo>
                        <a:pt x="133776" y="3038068"/>
                        <a:pt x="136469" y="3088358"/>
                        <a:pt x="138265" y="3138647"/>
                      </a:cubicBezTo>
                      <a:cubicBezTo>
                        <a:pt x="140061" y="3186243"/>
                        <a:pt x="122104" y="3213184"/>
                        <a:pt x="87089" y="3214082"/>
                      </a:cubicBezTo>
                      <a:cubicBezTo>
                        <a:pt x="53869" y="3214980"/>
                        <a:pt x="32322" y="3188937"/>
                        <a:pt x="30526" y="3141342"/>
                      </a:cubicBezTo>
                      <a:cubicBezTo>
                        <a:pt x="25139" y="3010229"/>
                        <a:pt x="19752" y="2879116"/>
                        <a:pt x="14365" y="2747106"/>
                      </a:cubicBezTo>
                      <a:cubicBezTo>
                        <a:pt x="11672" y="2673467"/>
                        <a:pt x="8978" y="2598930"/>
                        <a:pt x="5387" y="2525292"/>
                      </a:cubicBezTo>
                      <a:cubicBezTo>
                        <a:pt x="4489" y="2513617"/>
                        <a:pt x="1796" y="2501943"/>
                        <a:pt x="0" y="2490269"/>
                      </a:cubicBezTo>
                      <a:cubicBezTo>
                        <a:pt x="1796" y="2439979"/>
                        <a:pt x="1796" y="2394179"/>
                        <a:pt x="1796" y="2349277"/>
                      </a:cubicBezTo>
                      <a:close/>
                      <a:moveTo>
                        <a:pt x="509964" y="1021088"/>
                      </a:moveTo>
                      <a:cubicBezTo>
                        <a:pt x="523431" y="1007618"/>
                        <a:pt x="537796" y="992351"/>
                        <a:pt x="552162" y="978881"/>
                      </a:cubicBezTo>
                      <a:cubicBezTo>
                        <a:pt x="577301" y="954634"/>
                        <a:pt x="606929" y="953736"/>
                        <a:pt x="628477" y="975289"/>
                      </a:cubicBezTo>
                      <a:cubicBezTo>
                        <a:pt x="650024" y="995944"/>
                        <a:pt x="652718" y="1023783"/>
                        <a:pt x="631170" y="1048928"/>
                      </a:cubicBezTo>
                      <a:cubicBezTo>
                        <a:pt x="610520" y="1073174"/>
                        <a:pt x="587177" y="1096523"/>
                        <a:pt x="562935" y="1117178"/>
                      </a:cubicBezTo>
                      <a:cubicBezTo>
                        <a:pt x="519840" y="1153997"/>
                        <a:pt x="490212" y="1151303"/>
                        <a:pt x="445321" y="1116280"/>
                      </a:cubicBezTo>
                      <a:cubicBezTo>
                        <a:pt x="431853" y="1105503"/>
                        <a:pt x="405816" y="1096523"/>
                        <a:pt x="391451" y="1101911"/>
                      </a:cubicBezTo>
                      <a:cubicBezTo>
                        <a:pt x="351049" y="1117178"/>
                        <a:pt x="360027" y="1155793"/>
                        <a:pt x="361823" y="1189020"/>
                      </a:cubicBezTo>
                      <a:cubicBezTo>
                        <a:pt x="363619" y="1216859"/>
                        <a:pt x="377086" y="1235718"/>
                        <a:pt x="407612" y="1239310"/>
                      </a:cubicBezTo>
                      <a:cubicBezTo>
                        <a:pt x="483927" y="1249188"/>
                        <a:pt x="507270" y="1271639"/>
                        <a:pt x="525227" y="1347074"/>
                      </a:cubicBezTo>
                      <a:cubicBezTo>
                        <a:pt x="548570" y="1445857"/>
                        <a:pt x="599746" y="1528476"/>
                        <a:pt x="678755" y="1591339"/>
                      </a:cubicBezTo>
                      <a:cubicBezTo>
                        <a:pt x="945408" y="1801478"/>
                        <a:pt x="1325188" y="1667671"/>
                        <a:pt x="1401503" y="1337196"/>
                      </a:cubicBezTo>
                      <a:cubicBezTo>
                        <a:pt x="1415868" y="1274333"/>
                        <a:pt x="1447292" y="1246495"/>
                        <a:pt x="1511935" y="1239310"/>
                      </a:cubicBezTo>
                      <a:cubicBezTo>
                        <a:pt x="1555031" y="1234820"/>
                        <a:pt x="1572089" y="1203389"/>
                        <a:pt x="1562213" y="1143221"/>
                      </a:cubicBezTo>
                      <a:cubicBezTo>
                        <a:pt x="1555928" y="1105503"/>
                        <a:pt x="1531687" y="1086645"/>
                        <a:pt x="1492183" y="1100115"/>
                      </a:cubicBezTo>
                      <a:cubicBezTo>
                        <a:pt x="1444598" y="1117178"/>
                        <a:pt x="1408685" y="1104605"/>
                        <a:pt x="1376364" y="1070480"/>
                      </a:cubicBezTo>
                      <a:cubicBezTo>
                        <a:pt x="1357510" y="1049825"/>
                        <a:pt x="1335064" y="1048029"/>
                        <a:pt x="1308129" y="1048029"/>
                      </a:cubicBezTo>
                      <a:cubicBezTo>
                        <a:pt x="1143827" y="1048928"/>
                        <a:pt x="984015" y="1028273"/>
                        <a:pt x="831385" y="964512"/>
                      </a:cubicBezTo>
                      <a:cubicBezTo>
                        <a:pt x="732624" y="923203"/>
                        <a:pt x="646433" y="864831"/>
                        <a:pt x="576403" y="784008"/>
                      </a:cubicBezTo>
                      <a:cubicBezTo>
                        <a:pt x="544979" y="748087"/>
                        <a:pt x="552162" y="700491"/>
                        <a:pt x="592564" y="692409"/>
                      </a:cubicBezTo>
                      <a:cubicBezTo>
                        <a:pt x="611418" y="688817"/>
                        <a:pt x="638353" y="700491"/>
                        <a:pt x="655411" y="712166"/>
                      </a:cubicBezTo>
                      <a:cubicBezTo>
                        <a:pt x="706587" y="748985"/>
                        <a:pt x="750581" y="796581"/>
                        <a:pt x="804450" y="828012"/>
                      </a:cubicBezTo>
                      <a:cubicBezTo>
                        <a:pt x="956182" y="916917"/>
                        <a:pt x="1125871" y="940266"/>
                        <a:pt x="1299151" y="938470"/>
                      </a:cubicBezTo>
                      <a:cubicBezTo>
                        <a:pt x="1354816" y="938470"/>
                        <a:pt x="1402401" y="943858"/>
                        <a:pt x="1444598" y="983371"/>
                      </a:cubicBezTo>
                      <a:cubicBezTo>
                        <a:pt x="1467942" y="1005822"/>
                        <a:pt x="1497570" y="992351"/>
                        <a:pt x="1503855" y="960022"/>
                      </a:cubicBezTo>
                      <a:cubicBezTo>
                        <a:pt x="1524504" y="851360"/>
                        <a:pt x="1512833" y="745393"/>
                        <a:pt x="1463453" y="645711"/>
                      </a:cubicBezTo>
                      <a:cubicBezTo>
                        <a:pt x="1297355" y="308949"/>
                        <a:pt x="835874" y="232617"/>
                        <a:pt x="569220" y="498434"/>
                      </a:cubicBezTo>
                      <a:cubicBezTo>
                        <a:pt x="439934" y="626853"/>
                        <a:pt x="388758" y="782212"/>
                        <a:pt x="423773" y="962716"/>
                      </a:cubicBezTo>
                      <a:cubicBezTo>
                        <a:pt x="425568" y="973493"/>
                        <a:pt x="434547" y="985167"/>
                        <a:pt x="444423" y="990555"/>
                      </a:cubicBezTo>
                      <a:cubicBezTo>
                        <a:pt x="463277" y="1004026"/>
                        <a:pt x="484825" y="1011210"/>
                        <a:pt x="509964" y="1021088"/>
                      </a:cubicBezTo>
                      <a:close/>
                      <a:moveTo>
                        <a:pt x="764048" y="1764659"/>
                      </a:moveTo>
                      <a:cubicBezTo>
                        <a:pt x="764048" y="1791600"/>
                        <a:pt x="763150" y="1814050"/>
                        <a:pt x="764048" y="1836501"/>
                      </a:cubicBezTo>
                      <a:cubicBezTo>
                        <a:pt x="764946" y="1852666"/>
                        <a:pt x="764946" y="1873321"/>
                        <a:pt x="773924" y="1883199"/>
                      </a:cubicBezTo>
                      <a:cubicBezTo>
                        <a:pt x="834976" y="1946959"/>
                        <a:pt x="897824" y="2008923"/>
                        <a:pt x="962467" y="2072684"/>
                      </a:cubicBezTo>
                      <a:cubicBezTo>
                        <a:pt x="1013643" y="2021496"/>
                        <a:pt x="1060330" y="1967614"/>
                        <a:pt x="1114199" y="1923610"/>
                      </a:cubicBezTo>
                      <a:cubicBezTo>
                        <a:pt x="1168967" y="1879607"/>
                        <a:pt x="1161784" y="1826623"/>
                        <a:pt x="1156397" y="1766455"/>
                      </a:cubicBezTo>
                      <a:cubicBezTo>
                        <a:pt x="1026212" y="1810458"/>
                        <a:pt x="896926" y="1810458"/>
                        <a:pt x="764048" y="1764659"/>
                      </a:cubicBezTo>
                      <a:close/>
                      <a:moveTo>
                        <a:pt x="738909" y="2268455"/>
                      </a:moveTo>
                      <a:cubicBezTo>
                        <a:pt x="788289" y="2226247"/>
                        <a:pt x="834976" y="2186734"/>
                        <a:pt x="878969" y="2149915"/>
                      </a:cubicBezTo>
                      <a:cubicBezTo>
                        <a:pt x="803552" y="2075378"/>
                        <a:pt x="730828" y="2001739"/>
                        <a:pt x="660798" y="1932591"/>
                      </a:cubicBezTo>
                      <a:cubicBezTo>
                        <a:pt x="634761" y="1956838"/>
                        <a:pt x="607827" y="1981982"/>
                        <a:pt x="579096" y="2008923"/>
                      </a:cubicBezTo>
                      <a:cubicBezTo>
                        <a:pt x="631170" y="2094236"/>
                        <a:pt x="684142" y="2178651"/>
                        <a:pt x="738909" y="2268455"/>
                      </a:cubicBezTo>
                      <a:close/>
                      <a:moveTo>
                        <a:pt x="1186025" y="2268455"/>
                      </a:moveTo>
                      <a:cubicBezTo>
                        <a:pt x="1238997" y="2183142"/>
                        <a:pt x="1289275" y="2101421"/>
                        <a:pt x="1339553" y="2018802"/>
                      </a:cubicBezTo>
                      <a:cubicBezTo>
                        <a:pt x="1343144" y="2013414"/>
                        <a:pt x="1340451" y="1999943"/>
                        <a:pt x="1335962" y="1994555"/>
                      </a:cubicBezTo>
                      <a:cubicBezTo>
                        <a:pt x="1314414" y="1969410"/>
                        <a:pt x="1291968" y="1945163"/>
                        <a:pt x="1274012" y="1925407"/>
                      </a:cubicBezTo>
                      <a:cubicBezTo>
                        <a:pt x="1195003" y="2004433"/>
                        <a:pt x="1122280" y="2077174"/>
                        <a:pt x="1048658" y="2150812"/>
                      </a:cubicBezTo>
                      <a:cubicBezTo>
                        <a:pt x="1090856" y="2186734"/>
                        <a:pt x="1135747" y="2225349"/>
                        <a:pt x="1186025" y="2268455"/>
                      </a:cubicBezTo>
                      <a:close/>
                      <a:moveTo>
                        <a:pt x="1197697" y="274824"/>
                      </a:moveTo>
                      <a:cubicBezTo>
                        <a:pt x="1174353" y="174244"/>
                        <a:pt x="1065717" y="100606"/>
                        <a:pt x="953489" y="105096"/>
                      </a:cubicBezTo>
                      <a:cubicBezTo>
                        <a:pt x="845750" y="109586"/>
                        <a:pt x="741602" y="186817"/>
                        <a:pt x="729931" y="273926"/>
                      </a:cubicBezTo>
                      <a:cubicBezTo>
                        <a:pt x="886152" y="220044"/>
                        <a:pt x="1041475" y="220044"/>
                        <a:pt x="1197697" y="274824"/>
                      </a:cubicBezTo>
                      <a:close/>
                    </a:path>
                  </a:pathLst>
                </a:custGeom>
                <a:solidFill>
                  <a:srgbClr val="000000"/>
                </a:solidFill>
                <a:ln w="897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B6C20CA6-CB76-984D-B3C2-08F4DFAC2F49}"/>
                    </a:ext>
                  </a:extLst>
                </p:cNvPr>
                <p:cNvSpPr/>
                <p:nvPr/>
              </p:nvSpPr>
              <p:spPr>
                <a:xfrm>
                  <a:off x="2097221" y="1787847"/>
                  <a:ext cx="2093001" cy="3217499"/>
                </a:xfrm>
                <a:custGeom>
                  <a:avLst/>
                  <a:gdLst>
                    <a:gd name="connsiteX0" fmla="*/ 2090312 w 2093005"/>
                    <a:gd name="connsiteY0" fmla="*/ 2221106 h 3217496"/>
                    <a:gd name="connsiteX1" fmla="*/ 2076845 w 2093005"/>
                    <a:gd name="connsiteY1" fmla="*/ 2463575 h 3217496"/>
                    <a:gd name="connsiteX2" fmla="*/ 2048114 w 2093005"/>
                    <a:gd name="connsiteY2" fmla="*/ 3151467 h 3217496"/>
                    <a:gd name="connsiteX3" fmla="*/ 2000530 w 2093005"/>
                    <a:gd name="connsiteY3" fmla="*/ 3217023 h 3217496"/>
                    <a:gd name="connsiteX4" fmla="*/ 1941274 w 2093005"/>
                    <a:gd name="connsiteY4" fmla="*/ 3148773 h 3217496"/>
                    <a:gd name="connsiteX5" fmla="*/ 1957434 w 2093005"/>
                    <a:gd name="connsiteY5" fmla="*/ 2750945 h 3217496"/>
                    <a:gd name="connsiteX6" fmla="*/ 1982573 w 2093005"/>
                    <a:gd name="connsiteY6" fmla="*/ 2145671 h 3217496"/>
                    <a:gd name="connsiteX7" fmla="*/ 1978084 w 2093005"/>
                    <a:gd name="connsiteY7" fmla="*/ 2060358 h 3217496"/>
                    <a:gd name="connsiteX8" fmla="*/ 1950252 w 2093005"/>
                    <a:gd name="connsiteY8" fmla="*/ 2084605 h 3217496"/>
                    <a:gd name="connsiteX9" fmla="*/ 1825454 w 2093005"/>
                    <a:gd name="connsiteY9" fmla="*/ 2208533 h 3217496"/>
                    <a:gd name="connsiteX10" fmla="*/ 1738365 w 2093005"/>
                    <a:gd name="connsiteY10" fmla="*/ 2416877 h 3217496"/>
                    <a:gd name="connsiteX11" fmla="*/ 1739263 w 2093005"/>
                    <a:gd name="connsiteY11" fmla="*/ 3127220 h 3217496"/>
                    <a:gd name="connsiteX12" fmla="*/ 1686291 w 2093005"/>
                    <a:gd name="connsiteY12" fmla="*/ 3217023 h 3217496"/>
                    <a:gd name="connsiteX13" fmla="*/ 1631524 w 2093005"/>
                    <a:gd name="connsiteY13" fmla="*/ 3126322 h 3217496"/>
                    <a:gd name="connsiteX14" fmla="*/ 1630627 w 2093005"/>
                    <a:gd name="connsiteY14" fmla="*/ 2426755 h 3217496"/>
                    <a:gd name="connsiteX15" fmla="*/ 1756322 w 2093005"/>
                    <a:gd name="connsiteY15" fmla="*/ 2125915 h 3217496"/>
                    <a:gd name="connsiteX16" fmla="*/ 1925113 w 2093005"/>
                    <a:gd name="connsiteY16" fmla="*/ 1957983 h 3217496"/>
                    <a:gd name="connsiteX17" fmla="*/ 1827250 w 2093005"/>
                    <a:gd name="connsiteY17" fmla="*/ 1896018 h 3217496"/>
                    <a:gd name="connsiteX18" fmla="*/ 1553414 w 2093005"/>
                    <a:gd name="connsiteY18" fmla="*/ 1789153 h 3217496"/>
                    <a:gd name="connsiteX19" fmla="*/ 1530968 w 2093005"/>
                    <a:gd name="connsiteY19" fmla="*/ 1820584 h 3217496"/>
                    <a:gd name="connsiteX20" fmla="*/ 1365769 w 2093005"/>
                    <a:gd name="connsiteY20" fmla="*/ 2067543 h 3217496"/>
                    <a:gd name="connsiteX21" fmla="*/ 1141313 w 2093005"/>
                    <a:gd name="connsiteY21" fmla="*/ 2153754 h 3217496"/>
                    <a:gd name="connsiteX22" fmla="*/ 1141313 w 2093005"/>
                    <a:gd name="connsiteY22" fmla="*/ 2185185 h 3217496"/>
                    <a:gd name="connsiteX23" fmla="*/ 1183510 w 2093005"/>
                    <a:gd name="connsiteY23" fmla="*/ 3141589 h 3217496"/>
                    <a:gd name="connsiteX24" fmla="*/ 1109889 w 2093005"/>
                    <a:gd name="connsiteY24" fmla="*/ 3211635 h 3217496"/>
                    <a:gd name="connsiteX25" fmla="*/ 1075771 w 2093005"/>
                    <a:gd name="connsiteY25" fmla="*/ 3153263 h 3217496"/>
                    <a:gd name="connsiteX26" fmla="*/ 1056917 w 2093005"/>
                    <a:gd name="connsiteY26" fmla="*/ 2741066 h 3217496"/>
                    <a:gd name="connsiteX27" fmla="*/ 1035369 w 2093005"/>
                    <a:gd name="connsiteY27" fmla="*/ 2243557 h 3217496"/>
                    <a:gd name="connsiteX28" fmla="*/ 1033574 w 2093005"/>
                    <a:gd name="connsiteY28" fmla="*/ 2228290 h 3217496"/>
                    <a:gd name="connsiteX29" fmla="*/ 924039 w 2093005"/>
                    <a:gd name="connsiteY29" fmla="*/ 2228290 h 3217496"/>
                    <a:gd name="connsiteX30" fmla="*/ 915959 w 2093005"/>
                    <a:gd name="connsiteY30" fmla="*/ 2389936 h 3217496"/>
                    <a:gd name="connsiteX31" fmla="*/ 884535 w 2093005"/>
                    <a:gd name="connsiteY31" fmla="*/ 3120934 h 3217496"/>
                    <a:gd name="connsiteX32" fmla="*/ 878250 w 2093005"/>
                    <a:gd name="connsiteY32" fmla="*/ 3177510 h 3217496"/>
                    <a:gd name="connsiteX33" fmla="*/ 824381 w 2093005"/>
                    <a:gd name="connsiteY33" fmla="*/ 3215227 h 3217496"/>
                    <a:gd name="connsiteX34" fmla="*/ 776796 w 2093005"/>
                    <a:gd name="connsiteY34" fmla="*/ 3169427 h 3217496"/>
                    <a:gd name="connsiteX35" fmla="*/ 775898 w 2093005"/>
                    <a:gd name="connsiteY35" fmla="*/ 3133506 h 3217496"/>
                    <a:gd name="connsiteX36" fmla="*/ 818096 w 2093005"/>
                    <a:gd name="connsiteY36" fmla="*/ 2180695 h 3217496"/>
                    <a:gd name="connsiteX37" fmla="*/ 818096 w 2093005"/>
                    <a:gd name="connsiteY37" fmla="*/ 2154652 h 3217496"/>
                    <a:gd name="connsiteX38" fmla="*/ 731007 w 2093005"/>
                    <a:gd name="connsiteY38" fmla="*/ 2166326 h 3217496"/>
                    <a:gd name="connsiteX39" fmla="*/ 605312 w 2093005"/>
                    <a:gd name="connsiteY39" fmla="*/ 2087299 h 3217496"/>
                    <a:gd name="connsiteX40" fmla="*/ 426645 w 2093005"/>
                    <a:gd name="connsiteY40" fmla="*/ 1818788 h 3217496"/>
                    <a:gd name="connsiteX41" fmla="*/ 404199 w 2093005"/>
                    <a:gd name="connsiteY41" fmla="*/ 1786458 h 3217496"/>
                    <a:gd name="connsiteX42" fmla="*/ 108815 w 2093005"/>
                    <a:gd name="connsiteY42" fmla="*/ 1904999 h 3217496"/>
                    <a:gd name="connsiteX43" fmla="*/ 73800 w 2093005"/>
                    <a:gd name="connsiteY43" fmla="*/ 1922959 h 3217496"/>
                    <a:gd name="connsiteX44" fmla="*/ 8259 w 2093005"/>
                    <a:gd name="connsiteY44" fmla="*/ 1899610 h 3217496"/>
                    <a:gd name="connsiteX45" fmla="*/ 20829 w 2093005"/>
                    <a:gd name="connsiteY45" fmla="*/ 1832258 h 3217496"/>
                    <a:gd name="connsiteX46" fmla="*/ 98939 w 2093005"/>
                    <a:gd name="connsiteY46" fmla="*/ 1790051 h 3217496"/>
                    <a:gd name="connsiteX47" fmla="*/ 195904 w 2093005"/>
                    <a:gd name="connsiteY47" fmla="*/ 1753231 h 3217496"/>
                    <a:gd name="connsiteX48" fmla="*/ 527201 w 2093005"/>
                    <a:gd name="connsiteY48" fmla="*/ 1545786 h 3217496"/>
                    <a:gd name="connsiteX49" fmla="*/ 572092 w 2093005"/>
                    <a:gd name="connsiteY49" fmla="*/ 1428144 h 3217496"/>
                    <a:gd name="connsiteX50" fmla="*/ 551442 w 2093005"/>
                    <a:gd name="connsiteY50" fmla="*/ 1370670 h 3217496"/>
                    <a:gd name="connsiteX51" fmla="*/ 440112 w 2093005"/>
                    <a:gd name="connsiteY51" fmla="*/ 1148856 h 3217496"/>
                    <a:gd name="connsiteX52" fmla="*/ 403301 w 2093005"/>
                    <a:gd name="connsiteY52" fmla="*/ 1114731 h 3217496"/>
                    <a:gd name="connsiteX53" fmla="*/ 296460 w 2093005"/>
                    <a:gd name="connsiteY53" fmla="*/ 1045582 h 3217496"/>
                    <a:gd name="connsiteX54" fmla="*/ 341352 w 2093005"/>
                    <a:gd name="connsiteY54" fmla="*/ 787847 h 3217496"/>
                    <a:gd name="connsiteX55" fmla="*/ 351228 w 2093005"/>
                    <a:gd name="connsiteY55" fmla="*/ 740252 h 3217496"/>
                    <a:gd name="connsiteX56" fmla="*/ 325191 w 2093005"/>
                    <a:gd name="connsiteY56" fmla="*/ 426838 h 3217496"/>
                    <a:gd name="connsiteX57" fmla="*/ 546055 w 2093005"/>
                    <a:gd name="connsiteY57" fmla="*/ 161021 h 3217496"/>
                    <a:gd name="connsiteX58" fmla="*/ 581071 w 2093005"/>
                    <a:gd name="connsiteY58" fmla="*/ 143958 h 3217496"/>
                    <a:gd name="connsiteX59" fmla="*/ 1355892 w 2093005"/>
                    <a:gd name="connsiteY59" fmla="*/ 69422 h 3217496"/>
                    <a:gd name="connsiteX60" fmla="*/ 1651276 w 2093005"/>
                    <a:gd name="connsiteY60" fmla="*/ 495089 h 3217496"/>
                    <a:gd name="connsiteX61" fmla="*/ 1645889 w 2093005"/>
                    <a:gd name="connsiteY61" fmla="*/ 777071 h 3217496"/>
                    <a:gd name="connsiteX62" fmla="*/ 1657561 w 2093005"/>
                    <a:gd name="connsiteY62" fmla="*/ 821972 h 3217496"/>
                    <a:gd name="connsiteX63" fmla="*/ 1662948 w 2093005"/>
                    <a:gd name="connsiteY63" fmla="*/ 1043786 h 3217496"/>
                    <a:gd name="connsiteX64" fmla="*/ 1553414 w 2093005"/>
                    <a:gd name="connsiteY64" fmla="*/ 1114731 h 3217496"/>
                    <a:gd name="connsiteX65" fmla="*/ 1520194 w 2093005"/>
                    <a:gd name="connsiteY65" fmla="*/ 1143468 h 3217496"/>
                    <a:gd name="connsiteX66" fmla="*/ 1402579 w 2093005"/>
                    <a:gd name="connsiteY66" fmla="*/ 1377854 h 3217496"/>
                    <a:gd name="connsiteX67" fmla="*/ 1387316 w 2093005"/>
                    <a:gd name="connsiteY67" fmla="*/ 1440716 h 3217496"/>
                    <a:gd name="connsiteX68" fmla="*/ 1426820 w 2093005"/>
                    <a:gd name="connsiteY68" fmla="*/ 1538602 h 3217496"/>
                    <a:gd name="connsiteX69" fmla="*/ 1550720 w 2093005"/>
                    <a:gd name="connsiteY69" fmla="*/ 1658040 h 3217496"/>
                    <a:gd name="connsiteX70" fmla="*/ 1598305 w 2093005"/>
                    <a:gd name="connsiteY70" fmla="*/ 1688573 h 3217496"/>
                    <a:gd name="connsiteX71" fmla="*/ 1852389 w 2093005"/>
                    <a:gd name="connsiteY71" fmla="*/ 1787357 h 3217496"/>
                    <a:gd name="connsiteX72" fmla="*/ 2086721 w 2093005"/>
                    <a:gd name="connsiteY72" fmla="*/ 2063052 h 3217496"/>
                    <a:gd name="connsiteX73" fmla="*/ 2093005 w 2093005"/>
                    <a:gd name="connsiteY73" fmla="*/ 2075625 h 3217496"/>
                    <a:gd name="connsiteX74" fmla="*/ 2090312 w 2093005"/>
                    <a:gd name="connsiteY74" fmla="*/ 2221106 h 3217496"/>
                    <a:gd name="connsiteX75" fmla="*/ 528099 w 2093005"/>
                    <a:gd name="connsiteY75" fmla="*/ 793235 h 3217496"/>
                    <a:gd name="connsiteX76" fmla="*/ 546953 w 2093005"/>
                    <a:gd name="connsiteY76" fmla="*/ 773479 h 3217496"/>
                    <a:gd name="connsiteX77" fmla="*/ 569399 w 2093005"/>
                    <a:gd name="connsiteY77" fmla="*/ 750130 h 3217496"/>
                    <a:gd name="connsiteX78" fmla="*/ 645714 w 2093005"/>
                    <a:gd name="connsiteY78" fmla="*/ 745640 h 3217496"/>
                    <a:gd name="connsiteX79" fmla="*/ 648407 w 2093005"/>
                    <a:gd name="connsiteY79" fmla="*/ 820176 h 3217496"/>
                    <a:gd name="connsiteX80" fmla="*/ 588253 w 2093005"/>
                    <a:gd name="connsiteY80" fmla="*/ 882141 h 3217496"/>
                    <a:gd name="connsiteX81" fmla="*/ 457171 w 2093005"/>
                    <a:gd name="connsiteY81" fmla="*/ 884835 h 3217496"/>
                    <a:gd name="connsiteX82" fmla="*/ 399710 w 2093005"/>
                    <a:gd name="connsiteY82" fmla="*/ 878548 h 3217496"/>
                    <a:gd name="connsiteX83" fmla="*/ 379958 w 2093005"/>
                    <a:gd name="connsiteY83" fmla="*/ 970148 h 3217496"/>
                    <a:gd name="connsiteX84" fmla="*/ 430236 w 2093005"/>
                    <a:gd name="connsiteY84" fmla="*/ 1011457 h 3217496"/>
                    <a:gd name="connsiteX85" fmla="*/ 540669 w 2093005"/>
                    <a:gd name="connsiteY85" fmla="*/ 1110241 h 3217496"/>
                    <a:gd name="connsiteX86" fmla="*/ 594538 w 2093005"/>
                    <a:gd name="connsiteY86" fmla="*/ 1245843 h 3217496"/>
                    <a:gd name="connsiteX87" fmla="*/ 1050632 w 2093005"/>
                    <a:gd name="connsiteY87" fmla="*/ 1458677 h 3217496"/>
                    <a:gd name="connsiteX88" fmla="*/ 1416944 w 2093005"/>
                    <a:gd name="connsiteY88" fmla="*/ 1112935 h 3217496"/>
                    <a:gd name="connsiteX89" fmla="*/ 1530968 w 2093005"/>
                    <a:gd name="connsiteY89" fmla="*/ 1010559 h 3217496"/>
                    <a:gd name="connsiteX90" fmla="*/ 1580348 w 2093005"/>
                    <a:gd name="connsiteY90" fmla="*/ 919858 h 3217496"/>
                    <a:gd name="connsiteX91" fmla="*/ 1516603 w 2093005"/>
                    <a:gd name="connsiteY91" fmla="*/ 869568 h 3217496"/>
                    <a:gd name="connsiteX92" fmla="*/ 1387316 w 2093005"/>
                    <a:gd name="connsiteY92" fmla="*/ 792337 h 3217496"/>
                    <a:gd name="connsiteX93" fmla="*/ 1372951 w 2093005"/>
                    <a:gd name="connsiteY93" fmla="*/ 755518 h 3217496"/>
                    <a:gd name="connsiteX94" fmla="*/ 1328060 w 2093005"/>
                    <a:gd name="connsiteY94" fmla="*/ 729475 h 3217496"/>
                    <a:gd name="connsiteX95" fmla="*/ 981500 w 2093005"/>
                    <a:gd name="connsiteY95" fmla="*/ 742946 h 3217496"/>
                    <a:gd name="connsiteX96" fmla="*/ 595436 w 2093005"/>
                    <a:gd name="connsiteY96" fmla="*/ 559747 h 3217496"/>
                    <a:gd name="connsiteX97" fmla="*/ 588253 w 2093005"/>
                    <a:gd name="connsiteY97" fmla="*/ 474434 h 3217496"/>
                    <a:gd name="connsiteX98" fmla="*/ 673546 w 2093005"/>
                    <a:gd name="connsiteY98" fmla="*/ 485210 h 3217496"/>
                    <a:gd name="connsiteX99" fmla="*/ 775898 w 2093005"/>
                    <a:gd name="connsiteY99" fmla="*/ 567829 h 3217496"/>
                    <a:gd name="connsiteX100" fmla="*/ 1110787 w 2093005"/>
                    <a:gd name="connsiteY100" fmla="*/ 640570 h 3217496"/>
                    <a:gd name="connsiteX101" fmla="*/ 1356790 w 2093005"/>
                    <a:gd name="connsiteY101" fmla="*/ 613629 h 3217496"/>
                    <a:gd name="connsiteX102" fmla="*/ 1450164 w 2093005"/>
                    <a:gd name="connsiteY102" fmla="*/ 664817 h 3217496"/>
                    <a:gd name="connsiteX103" fmla="*/ 1481588 w 2093005"/>
                    <a:gd name="connsiteY103" fmla="*/ 741149 h 3217496"/>
                    <a:gd name="connsiteX104" fmla="*/ 1515705 w 2093005"/>
                    <a:gd name="connsiteY104" fmla="*/ 760906 h 3217496"/>
                    <a:gd name="connsiteX105" fmla="*/ 1539946 w 2093005"/>
                    <a:gd name="connsiteY105" fmla="*/ 733965 h 3217496"/>
                    <a:gd name="connsiteX106" fmla="*/ 1548925 w 2093005"/>
                    <a:gd name="connsiteY106" fmla="*/ 551665 h 3217496"/>
                    <a:gd name="connsiteX107" fmla="*/ 1467223 w 2093005"/>
                    <a:gd name="connsiteY107" fmla="*/ 295726 h 3217496"/>
                    <a:gd name="connsiteX108" fmla="*/ 1161065 w 2093005"/>
                    <a:gd name="connsiteY108" fmla="*/ 122406 h 3217496"/>
                    <a:gd name="connsiteX109" fmla="*/ 624166 w 2093005"/>
                    <a:gd name="connsiteY109" fmla="*/ 245436 h 3217496"/>
                    <a:gd name="connsiteX110" fmla="*/ 575684 w 2093005"/>
                    <a:gd name="connsiteY110" fmla="*/ 265193 h 3217496"/>
                    <a:gd name="connsiteX111" fmla="*/ 431134 w 2093005"/>
                    <a:gd name="connsiteY111" fmla="*/ 428635 h 3217496"/>
                    <a:gd name="connsiteX112" fmla="*/ 449988 w 2093005"/>
                    <a:gd name="connsiteY112" fmla="*/ 695350 h 3217496"/>
                    <a:gd name="connsiteX113" fmla="*/ 528099 w 2093005"/>
                    <a:gd name="connsiteY113" fmla="*/ 793235 h 3217496"/>
                    <a:gd name="connsiteX114" fmla="*/ 977909 w 2093005"/>
                    <a:gd name="connsiteY114" fmla="*/ 1850219 h 3217496"/>
                    <a:gd name="connsiteX115" fmla="*/ 1263417 w 2093005"/>
                    <a:gd name="connsiteY115" fmla="*/ 1599668 h 3217496"/>
                    <a:gd name="connsiteX116" fmla="*/ 1275986 w 2093005"/>
                    <a:gd name="connsiteY116" fmla="*/ 1576319 h 3217496"/>
                    <a:gd name="connsiteX117" fmla="*/ 1276884 w 2093005"/>
                    <a:gd name="connsiteY117" fmla="*/ 1486516 h 3217496"/>
                    <a:gd name="connsiteX118" fmla="*/ 678933 w 2093005"/>
                    <a:gd name="connsiteY118" fmla="*/ 1488312 h 3217496"/>
                    <a:gd name="connsiteX119" fmla="*/ 679831 w 2093005"/>
                    <a:gd name="connsiteY119" fmla="*/ 1564645 h 3217496"/>
                    <a:gd name="connsiteX120" fmla="*/ 692401 w 2093005"/>
                    <a:gd name="connsiteY120" fmla="*/ 1599668 h 3217496"/>
                    <a:gd name="connsiteX121" fmla="*/ 977909 w 2093005"/>
                    <a:gd name="connsiteY121" fmla="*/ 1850219 h 3217496"/>
                    <a:gd name="connsiteX122" fmla="*/ 1377440 w 2093005"/>
                    <a:gd name="connsiteY122" fmla="*/ 1643671 h 3217496"/>
                    <a:gd name="connsiteX123" fmla="*/ 1055122 w 2093005"/>
                    <a:gd name="connsiteY123" fmla="*/ 1925653 h 3217496"/>
                    <a:gd name="connsiteX124" fmla="*/ 1166452 w 2093005"/>
                    <a:gd name="connsiteY124" fmla="*/ 2034315 h 3217496"/>
                    <a:gd name="connsiteX125" fmla="*/ 1264314 w 2093005"/>
                    <a:gd name="connsiteY125" fmla="*/ 2025335 h 3217496"/>
                    <a:gd name="connsiteX126" fmla="*/ 1431310 w 2093005"/>
                    <a:gd name="connsiteY126" fmla="*/ 1774784 h 3217496"/>
                    <a:gd name="connsiteX127" fmla="*/ 1462733 w 2093005"/>
                    <a:gd name="connsiteY127" fmla="*/ 1728086 h 3217496"/>
                    <a:gd name="connsiteX128" fmla="*/ 1377440 w 2093005"/>
                    <a:gd name="connsiteY128" fmla="*/ 1643671 h 3217496"/>
                    <a:gd name="connsiteX129" fmla="*/ 899798 w 2093005"/>
                    <a:gd name="connsiteY129" fmla="*/ 1924756 h 3217496"/>
                    <a:gd name="connsiteX130" fmla="*/ 579275 w 2093005"/>
                    <a:gd name="connsiteY130" fmla="*/ 1645468 h 3217496"/>
                    <a:gd name="connsiteX131" fmla="*/ 493982 w 2093005"/>
                    <a:gd name="connsiteY131" fmla="*/ 1728984 h 3217496"/>
                    <a:gd name="connsiteX132" fmla="*/ 701379 w 2093005"/>
                    <a:gd name="connsiteY132" fmla="*/ 2037907 h 3217496"/>
                    <a:gd name="connsiteX133" fmla="*/ 777694 w 2093005"/>
                    <a:gd name="connsiteY133" fmla="*/ 2045092 h 3217496"/>
                    <a:gd name="connsiteX134" fmla="*/ 899798 w 2093005"/>
                    <a:gd name="connsiteY134" fmla="*/ 1924756 h 3217496"/>
                    <a:gd name="connsiteX135" fmla="*/ 978806 w 2093005"/>
                    <a:gd name="connsiteY135" fmla="*/ 2001986 h 3217496"/>
                    <a:gd name="connsiteX136" fmla="*/ 930324 w 2093005"/>
                    <a:gd name="connsiteY136" fmla="*/ 2116934 h 3217496"/>
                    <a:gd name="connsiteX137" fmla="*/ 1024596 w 2093005"/>
                    <a:gd name="connsiteY137" fmla="*/ 2116934 h 3217496"/>
                    <a:gd name="connsiteX138" fmla="*/ 978806 w 2093005"/>
                    <a:gd name="connsiteY138" fmla="*/ 2001986 h 32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093005" h="3217496">
                      <a:moveTo>
                        <a:pt x="2090312" y="2221106"/>
                      </a:moveTo>
                      <a:cubicBezTo>
                        <a:pt x="2085823" y="2301929"/>
                        <a:pt x="2080436" y="2382752"/>
                        <a:pt x="2076845" y="2463575"/>
                      </a:cubicBezTo>
                      <a:cubicBezTo>
                        <a:pt x="2066969" y="2692573"/>
                        <a:pt x="2057991" y="2922469"/>
                        <a:pt x="2048114" y="3151467"/>
                      </a:cubicBezTo>
                      <a:cubicBezTo>
                        <a:pt x="2046319" y="3190980"/>
                        <a:pt x="2030158" y="3212533"/>
                        <a:pt x="2000530" y="3217023"/>
                      </a:cubicBezTo>
                      <a:cubicBezTo>
                        <a:pt x="1965515" y="3221513"/>
                        <a:pt x="1939478" y="3193674"/>
                        <a:pt x="1941274" y="3148773"/>
                      </a:cubicBezTo>
                      <a:cubicBezTo>
                        <a:pt x="1945763" y="3015864"/>
                        <a:pt x="1952048" y="2883853"/>
                        <a:pt x="1957434" y="2750945"/>
                      </a:cubicBezTo>
                      <a:cubicBezTo>
                        <a:pt x="1965515" y="2548888"/>
                        <a:pt x="1974493" y="2347728"/>
                        <a:pt x="1982573" y="2145671"/>
                      </a:cubicBezTo>
                      <a:cubicBezTo>
                        <a:pt x="1983471" y="2119628"/>
                        <a:pt x="1979880" y="2093585"/>
                        <a:pt x="1978084" y="2060358"/>
                      </a:cubicBezTo>
                      <a:cubicBezTo>
                        <a:pt x="1965515" y="2072033"/>
                        <a:pt x="1957434" y="2078319"/>
                        <a:pt x="1950252" y="2084605"/>
                      </a:cubicBezTo>
                      <a:cubicBezTo>
                        <a:pt x="1908952" y="2125915"/>
                        <a:pt x="1867652" y="2168122"/>
                        <a:pt x="1825454" y="2208533"/>
                      </a:cubicBezTo>
                      <a:cubicBezTo>
                        <a:pt x="1766198" y="2266008"/>
                        <a:pt x="1738365" y="2334258"/>
                        <a:pt x="1738365" y="2416877"/>
                      </a:cubicBezTo>
                      <a:cubicBezTo>
                        <a:pt x="1740161" y="2653957"/>
                        <a:pt x="1739263" y="2890140"/>
                        <a:pt x="1739263" y="3127220"/>
                      </a:cubicBezTo>
                      <a:cubicBezTo>
                        <a:pt x="1739263" y="3189184"/>
                        <a:pt x="1723102" y="3216125"/>
                        <a:pt x="1686291" y="3217023"/>
                      </a:cubicBezTo>
                      <a:cubicBezTo>
                        <a:pt x="1647685" y="3217921"/>
                        <a:pt x="1631524" y="3190980"/>
                        <a:pt x="1631524" y="3126322"/>
                      </a:cubicBezTo>
                      <a:cubicBezTo>
                        <a:pt x="1631524" y="2892834"/>
                        <a:pt x="1633320" y="2660244"/>
                        <a:pt x="1630627" y="2426755"/>
                      </a:cubicBezTo>
                      <a:cubicBezTo>
                        <a:pt x="1629729" y="2307317"/>
                        <a:pt x="1670131" y="2207636"/>
                        <a:pt x="1756322" y="2125915"/>
                      </a:cubicBezTo>
                      <a:cubicBezTo>
                        <a:pt x="1811987" y="2072931"/>
                        <a:pt x="1864959" y="2018151"/>
                        <a:pt x="1925113" y="1957983"/>
                      </a:cubicBezTo>
                      <a:cubicBezTo>
                        <a:pt x="1890097" y="1935532"/>
                        <a:pt x="1860469" y="1910387"/>
                        <a:pt x="1827250" y="1896018"/>
                      </a:cubicBezTo>
                      <a:cubicBezTo>
                        <a:pt x="1738365" y="1858301"/>
                        <a:pt x="1647685" y="1825074"/>
                        <a:pt x="1553414" y="1789153"/>
                      </a:cubicBezTo>
                      <a:cubicBezTo>
                        <a:pt x="1546231" y="1799929"/>
                        <a:pt x="1538151" y="1809807"/>
                        <a:pt x="1530968" y="1820584"/>
                      </a:cubicBezTo>
                      <a:cubicBezTo>
                        <a:pt x="1476201" y="1903203"/>
                        <a:pt x="1420536" y="1985822"/>
                        <a:pt x="1365769" y="2067543"/>
                      </a:cubicBezTo>
                      <a:cubicBezTo>
                        <a:pt x="1301125" y="2164530"/>
                        <a:pt x="1256234" y="2182491"/>
                        <a:pt x="1141313" y="2153754"/>
                      </a:cubicBezTo>
                      <a:cubicBezTo>
                        <a:pt x="1141313" y="2164530"/>
                        <a:pt x="1141313" y="2174408"/>
                        <a:pt x="1141313" y="2185185"/>
                      </a:cubicBezTo>
                      <a:cubicBezTo>
                        <a:pt x="1155678" y="2503986"/>
                        <a:pt x="1169145" y="2822787"/>
                        <a:pt x="1183510" y="3141589"/>
                      </a:cubicBezTo>
                      <a:cubicBezTo>
                        <a:pt x="1186204" y="3196368"/>
                        <a:pt x="1151189" y="3229596"/>
                        <a:pt x="1109889" y="3211635"/>
                      </a:cubicBezTo>
                      <a:cubicBezTo>
                        <a:pt x="1084750" y="3200859"/>
                        <a:pt x="1076669" y="3179306"/>
                        <a:pt x="1075771" y="3153263"/>
                      </a:cubicBezTo>
                      <a:cubicBezTo>
                        <a:pt x="1069487" y="3015864"/>
                        <a:pt x="1063202" y="2878465"/>
                        <a:pt x="1056917" y="2741066"/>
                      </a:cubicBezTo>
                      <a:cubicBezTo>
                        <a:pt x="1049735" y="2574931"/>
                        <a:pt x="1042552" y="2408795"/>
                        <a:pt x="1035369" y="2243557"/>
                      </a:cubicBezTo>
                      <a:cubicBezTo>
                        <a:pt x="1035369" y="2239067"/>
                        <a:pt x="1034472" y="2234577"/>
                        <a:pt x="1033574" y="2228290"/>
                      </a:cubicBezTo>
                      <a:cubicBezTo>
                        <a:pt x="996763" y="2228290"/>
                        <a:pt x="961748" y="2228290"/>
                        <a:pt x="924039" y="2228290"/>
                      </a:cubicBezTo>
                      <a:cubicBezTo>
                        <a:pt x="921346" y="2283070"/>
                        <a:pt x="917755" y="2336952"/>
                        <a:pt x="915959" y="2389936"/>
                      </a:cubicBezTo>
                      <a:cubicBezTo>
                        <a:pt x="905185" y="2633303"/>
                        <a:pt x="895309" y="2876669"/>
                        <a:pt x="884535" y="3120934"/>
                      </a:cubicBezTo>
                      <a:cubicBezTo>
                        <a:pt x="883637" y="3139792"/>
                        <a:pt x="882739" y="3159549"/>
                        <a:pt x="878250" y="3177510"/>
                      </a:cubicBezTo>
                      <a:cubicBezTo>
                        <a:pt x="871966" y="3204451"/>
                        <a:pt x="850418" y="3217023"/>
                        <a:pt x="824381" y="3215227"/>
                      </a:cubicBezTo>
                      <a:cubicBezTo>
                        <a:pt x="798344" y="3213431"/>
                        <a:pt x="780387" y="3197266"/>
                        <a:pt x="776796" y="3169427"/>
                      </a:cubicBezTo>
                      <a:cubicBezTo>
                        <a:pt x="775000" y="3157753"/>
                        <a:pt x="775898" y="3145181"/>
                        <a:pt x="775898" y="3133506"/>
                      </a:cubicBezTo>
                      <a:cubicBezTo>
                        <a:pt x="789366" y="2815603"/>
                        <a:pt x="803731" y="2498598"/>
                        <a:pt x="818096" y="2180695"/>
                      </a:cubicBezTo>
                      <a:cubicBezTo>
                        <a:pt x="818096" y="2172612"/>
                        <a:pt x="818096" y="2164530"/>
                        <a:pt x="818096" y="2154652"/>
                      </a:cubicBezTo>
                      <a:cubicBezTo>
                        <a:pt x="788468" y="2159142"/>
                        <a:pt x="759738" y="2168122"/>
                        <a:pt x="731007" y="2166326"/>
                      </a:cubicBezTo>
                      <a:cubicBezTo>
                        <a:pt x="676240" y="2162734"/>
                        <a:pt x="635838" y="2133099"/>
                        <a:pt x="605312" y="2087299"/>
                      </a:cubicBezTo>
                      <a:cubicBezTo>
                        <a:pt x="546055" y="1997496"/>
                        <a:pt x="485901" y="1908591"/>
                        <a:pt x="426645" y="1818788"/>
                      </a:cubicBezTo>
                      <a:cubicBezTo>
                        <a:pt x="420360" y="1808909"/>
                        <a:pt x="413178" y="1799031"/>
                        <a:pt x="404199" y="1786458"/>
                      </a:cubicBezTo>
                      <a:cubicBezTo>
                        <a:pt x="305439" y="1825972"/>
                        <a:pt x="206678" y="1865485"/>
                        <a:pt x="108815" y="1904999"/>
                      </a:cubicBezTo>
                      <a:cubicBezTo>
                        <a:pt x="96246" y="1909489"/>
                        <a:pt x="85472" y="1918469"/>
                        <a:pt x="73800" y="1922959"/>
                      </a:cubicBezTo>
                      <a:cubicBezTo>
                        <a:pt x="46866" y="1931940"/>
                        <a:pt x="23522" y="1924756"/>
                        <a:pt x="8259" y="1899610"/>
                      </a:cubicBezTo>
                      <a:cubicBezTo>
                        <a:pt x="-6106" y="1874466"/>
                        <a:pt x="-1617" y="1849321"/>
                        <a:pt x="20829" y="1832258"/>
                      </a:cubicBezTo>
                      <a:cubicBezTo>
                        <a:pt x="45070" y="1815196"/>
                        <a:pt x="72005" y="1801725"/>
                        <a:pt x="98939" y="1790051"/>
                      </a:cubicBezTo>
                      <a:cubicBezTo>
                        <a:pt x="130363" y="1775682"/>
                        <a:pt x="162685" y="1762212"/>
                        <a:pt x="195904" y="1753231"/>
                      </a:cubicBezTo>
                      <a:cubicBezTo>
                        <a:pt x="326089" y="1715514"/>
                        <a:pt x="433827" y="1646366"/>
                        <a:pt x="527201" y="1545786"/>
                      </a:cubicBezTo>
                      <a:cubicBezTo>
                        <a:pt x="563114" y="1507171"/>
                        <a:pt x="577479" y="1473943"/>
                        <a:pt x="572092" y="1428144"/>
                      </a:cubicBezTo>
                      <a:cubicBezTo>
                        <a:pt x="569399" y="1408387"/>
                        <a:pt x="563114" y="1385936"/>
                        <a:pt x="551442" y="1370670"/>
                      </a:cubicBezTo>
                      <a:cubicBezTo>
                        <a:pt x="498471" y="1304216"/>
                        <a:pt x="459865" y="1231475"/>
                        <a:pt x="440112" y="1148856"/>
                      </a:cubicBezTo>
                      <a:cubicBezTo>
                        <a:pt x="434725" y="1128201"/>
                        <a:pt x="427543" y="1116527"/>
                        <a:pt x="403301" y="1114731"/>
                      </a:cubicBezTo>
                      <a:cubicBezTo>
                        <a:pt x="355717" y="1111139"/>
                        <a:pt x="320702" y="1085096"/>
                        <a:pt x="296460" y="1045582"/>
                      </a:cubicBezTo>
                      <a:cubicBezTo>
                        <a:pt x="247080" y="966556"/>
                        <a:pt x="266832" y="844423"/>
                        <a:pt x="341352" y="787847"/>
                      </a:cubicBezTo>
                      <a:cubicBezTo>
                        <a:pt x="361104" y="772581"/>
                        <a:pt x="353023" y="757314"/>
                        <a:pt x="351228" y="740252"/>
                      </a:cubicBezTo>
                      <a:cubicBezTo>
                        <a:pt x="341352" y="636080"/>
                        <a:pt x="324293" y="531010"/>
                        <a:pt x="325191" y="426838"/>
                      </a:cubicBezTo>
                      <a:cubicBezTo>
                        <a:pt x="326089" y="284051"/>
                        <a:pt x="407791" y="195146"/>
                        <a:pt x="546055" y="161021"/>
                      </a:cubicBezTo>
                      <a:cubicBezTo>
                        <a:pt x="558625" y="158327"/>
                        <a:pt x="570297" y="151143"/>
                        <a:pt x="581071" y="143958"/>
                      </a:cubicBezTo>
                      <a:cubicBezTo>
                        <a:pt x="826176" y="-22177"/>
                        <a:pt x="1088341" y="-41036"/>
                        <a:pt x="1355892" y="69422"/>
                      </a:cubicBezTo>
                      <a:cubicBezTo>
                        <a:pt x="1539946" y="145754"/>
                        <a:pt x="1632422" y="301114"/>
                        <a:pt x="1651276" y="495089"/>
                      </a:cubicBezTo>
                      <a:cubicBezTo>
                        <a:pt x="1660255" y="587586"/>
                        <a:pt x="1647685" y="682777"/>
                        <a:pt x="1645889" y="777071"/>
                      </a:cubicBezTo>
                      <a:cubicBezTo>
                        <a:pt x="1645889" y="792337"/>
                        <a:pt x="1649481" y="809400"/>
                        <a:pt x="1657561" y="821972"/>
                      </a:cubicBezTo>
                      <a:cubicBezTo>
                        <a:pt x="1700657" y="895611"/>
                        <a:pt x="1702452" y="970148"/>
                        <a:pt x="1662948" y="1043786"/>
                      </a:cubicBezTo>
                      <a:cubicBezTo>
                        <a:pt x="1640503" y="1085994"/>
                        <a:pt x="1601896" y="1112037"/>
                        <a:pt x="1553414" y="1114731"/>
                      </a:cubicBezTo>
                      <a:cubicBezTo>
                        <a:pt x="1532764" y="1116527"/>
                        <a:pt x="1523786" y="1124609"/>
                        <a:pt x="1520194" y="1143468"/>
                      </a:cubicBezTo>
                      <a:cubicBezTo>
                        <a:pt x="1500442" y="1231475"/>
                        <a:pt x="1458244" y="1307808"/>
                        <a:pt x="1402579" y="1377854"/>
                      </a:cubicBezTo>
                      <a:cubicBezTo>
                        <a:pt x="1390010" y="1393121"/>
                        <a:pt x="1390010" y="1419163"/>
                        <a:pt x="1387316" y="1440716"/>
                      </a:cubicBezTo>
                      <a:cubicBezTo>
                        <a:pt x="1383725" y="1479332"/>
                        <a:pt x="1385521" y="1511661"/>
                        <a:pt x="1426820" y="1538602"/>
                      </a:cubicBezTo>
                      <a:cubicBezTo>
                        <a:pt x="1473507" y="1570033"/>
                        <a:pt x="1508522" y="1618527"/>
                        <a:pt x="1550720" y="1658040"/>
                      </a:cubicBezTo>
                      <a:cubicBezTo>
                        <a:pt x="1564188" y="1670612"/>
                        <a:pt x="1580348" y="1681389"/>
                        <a:pt x="1598305" y="1688573"/>
                      </a:cubicBezTo>
                      <a:cubicBezTo>
                        <a:pt x="1682700" y="1722698"/>
                        <a:pt x="1767096" y="1754130"/>
                        <a:pt x="1852389" y="1787357"/>
                      </a:cubicBezTo>
                      <a:cubicBezTo>
                        <a:pt x="1979880" y="1836748"/>
                        <a:pt x="2060684" y="1927450"/>
                        <a:pt x="2086721" y="2063052"/>
                      </a:cubicBezTo>
                      <a:cubicBezTo>
                        <a:pt x="2087619" y="2067543"/>
                        <a:pt x="2091210" y="2071135"/>
                        <a:pt x="2093005" y="2075625"/>
                      </a:cubicBezTo>
                      <a:cubicBezTo>
                        <a:pt x="2090312" y="2125915"/>
                        <a:pt x="2090312" y="2173510"/>
                        <a:pt x="2090312" y="2221106"/>
                      </a:cubicBezTo>
                      <a:close/>
                      <a:moveTo>
                        <a:pt x="528099" y="793235"/>
                      </a:moveTo>
                      <a:cubicBezTo>
                        <a:pt x="533486" y="787847"/>
                        <a:pt x="539771" y="780663"/>
                        <a:pt x="546953" y="773479"/>
                      </a:cubicBezTo>
                      <a:cubicBezTo>
                        <a:pt x="554136" y="765396"/>
                        <a:pt x="561318" y="757314"/>
                        <a:pt x="569399" y="750130"/>
                      </a:cubicBezTo>
                      <a:cubicBezTo>
                        <a:pt x="595436" y="725883"/>
                        <a:pt x="623268" y="724985"/>
                        <a:pt x="645714" y="745640"/>
                      </a:cubicBezTo>
                      <a:cubicBezTo>
                        <a:pt x="666364" y="765396"/>
                        <a:pt x="669057" y="795031"/>
                        <a:pt x="648407" y="820176"/>
                      </a:cubicBezTo>
                      <a:cubicBezTo>
                        <a:pt x="630451" y="842627"/>
                        <a:pt x="610699" y="863282"/>
                        <a:pt x="588253" y="882141"/>
                      </a:cubicBezTo>
                      <a:cubicBezTo>
                        <a:pt x="534384" y="928838"/>
                        <a:pt x="513734" y="926144"/>
                        <a:pt x="457171" y="884835"/>
                      </a:cubicBezTo>
                      <a:cubicBezTo>
                        <a:pt x="442806" y="874956"/>
                        <a:pt x="412280" y="870466"/>
                        <a:pt x="399710" y="878548"/>
                      </a:cubicBezTo>
                      <a:cubicBezTo>
                        <a:pt x="366491" y="900101"/>
                        <a:pt x="374571" y="937819"/>
                        <a:pt x="379958" y="970148"/>
                      </a:cubicBezTo>
                      <a:cubicBezTo>
                        <a:pt x="383549" y="997987"/>
                        <a:pt x="403301" y="1008763"/>
                        <a:pt x="430236" y="1011457"/>
                      </a:cubicBezTo>
                      <a:cubicBezTo>
                        <a:pt x="494880" y="1017743"/>
                        <a:pt x="521814" y="1046480"/>
                        <a:pt x="540669" y="1110241"/>
                      </a:cubicBezTo>
                      <a:cubicBezTo>
                        <a:pt x="554136" y="1156938"/>
                        <a:pt x="570297" y="1204534"/>
                        <a:pt x="594538" y="1245843"/>
                      </a:cubicBezTo>
                      <a:cubicBezTo>
                        <a:pt x="687912" y="1403897"/>
                        <a:pt x="872863" y="1488312"/>
                        <a:pt x="1050632" y="1458677"/>
                      </a:cubicBezTo>
                      <a:cubicBezTo>
                        <a:pt x="1230197" y="1429042"/>
                        <a:pt x="1374747" y="1292541"/>
                        <a:pt x="1416944" y="1112935"/>
                      </a:cubicBezTo>
                      <a:cubicBezTo>
                        <a:pt x="1433105" y="1043786"/>
                        <a:pt x="1460040" y="1019539"/>
                        <a:pt x="1530968" y="1010559"/>
                      </a:cubicBezTo>
                      <a:cubicBezTo>
                        <a:pt x="1571370" y="1005171"/>
                        <a:pt x="1586633" y="977332"/>
                        <a:pt x="1580348" y="919858"/>
                      </a:cubicBezTo>
                      <a:cubicBezTo>
                        <a:pt x="1576757" y="882141"/>
                        <a:pt x="1555209" y="865976"/>
                        <a:pt x="1516603" y="869568"/>
                      </a:cubicBezTo>
                      <a:cubicBezTo>
                        <a:pt x="1440288" y="876752"/>
                        <a:pt x="1416944" y="863282"/>
                        <a:pt x="1387316" y="792337"/>
                      </a:cubicBezTo>
                      <a:cubicBezTo>
                        <a:pt x="1381929" y="780663"/>
                        <a:pt x="1375645" y="768090"/>
                        <a:pt x="1372951" y="755518"/>
                      </a:cubicBezTo>
                      <a:cubicBezTo>
                        <a:pt x="1366666" y="730373"/>
                        <a:pt x="1353199" y="724985"/>
                        <a:pt x="1328060" y="729475"/>
                      </a:cubicBezTo>
                      <a:cubicBezTo>
                        <a:pt x="1213139" y="751926"/>
                        <a:pt x="1097319" y="756416"/>
                        <a:pt x="981500" y="742946"/>
                      </a:cubicBezTo>
                      <a:cubicBezTo>
                        <a:pt x="832461" y="724985"/>
                        <a:pt x="697788" y="675593"/>
                        <a:pt x="595436" y="559747"/>
                      </a:cubicBezTo>
                      <a:cubicBezTo>
                        <a:pt x="567603" y="528316"/>
                        <a:pt x="564910" y="496885"/>
                        <a:pt x="588253" y="474434"/>
                      </a:cubicBezTo>
                      <a:cubicBezTo>
                        <a:pt x="612495" y="451085"/>
                        <a:pt x="641225" y="456473"/>
                        <a:pt x="673546" y="485210"/>
                      </a:cubicBezTo>
                      <a:cubicBezTo>
                        <a:pt x="705868" y="514845"/>
                        <a:pt x="739087" y="546277"/>
                        <a:pt x="775898" y="567829"/>
                      </a:cubicBezTo>
                      <a:cubicBezTo>
                        <a:pt x="879148" y="628896"/>
                        <a:pt x="994070" y="645060"/>
                        <a:pt x="1110787" y="640570"/>
                      </a:cubicBezTo>
                      <a:cubicBezTo>
                        <a:pt x="1192488" y="636978"/>
                        <a:pt x="1275088" y="624405"/>
                        <a:pt x="1356790" y="613629"/>
                      </a:cubicBezTo>
                      <a:cubicBezTo>
                        <a:pt x="1414251" y="605547"/>
                        <a:pt x="1428616" y="611833"/>
                        <a:pt x="1450164" y="664817"/>
                      </a:cubicBezTo>
                      <a:cubicBezTo>
                        <a:pt x="1460938" y="689962"/>
                        <a:pt x="1472610" y="715107"/>
                        <a:pt x="1481588" y="741149"/>
                      </a:cubicBezTo>
                      <a:cubicBezTo>
                        <a:pt x="1487873" y="758212"/>
                        <a:pt x="1498646" y="768989"/>
                        <a:pt x="1515705" y="760906"/>
                      </a:cubicBezTo>
                      <a:cubicBezTo>
                        <a:pt x="1525581" y="756416"/>
                        <a:pt x="1539048" y="743844"/>
                        <a:pt x="1539946" y="733965"/>
                      </a:cubicBezTo>
                      <a:cubicBezTo>
                        <a:pt x="1545333" y="673797"/>
                        <a:pt x="1551618" y="612731"/>
                        <a:pt x="1548925" y="551665"/>
                      </a:cubicBezTo>
                      <a:cubicBezTo>
                        <a:pt x="1545333" y="460066"/>
                        <a:pt x="1521990" y="372058"/>
                        <a:pt x="1467223" y="295726"/>
                      </a:cubicBezTo>
                      <a:cubicBezTo>
                        <a:pt x="1392703" y="190656"/>
                        <a:pt x="1284964" y="141264"/>
                        <a:pt x="1161065" y="122406"/>
                      </a:cubicBezTo>
                      <a:cubicBezTo>
                        <a:pt x="966237" y="93669"/>
                        <a:pt x="784877" y="122406"/>
                        <a:pt x="624166" y="245436"/>
                      </a:cubicBezTo>
                      <a:cubicBezTo>
                        <a:pt x="610699" y="255314"/>
                        <a:pt x="592742" y="261601"/>
                        <a:pt x="575684" y="265193"/>
                      </a:cubicBezTo>
                      <a:cubicBezTo>
                        <a:pt x="484106" y="284051"/>
                        <a:pt x="431134" y="336137"/>
                        <a:pt x="431134" y="428635"/>
                      </a:cubicBezTo>
                      <a:cubicBezTo>
                        <a:pt x="431134" y="517540"/>
                        <a:pt x="443704" y="606445"/>
                        <a:pt x="449988" y="695350"/>
                      </a:cubicBezTo>
                      <a:cubicBezTo>
                        <a:pt x="453580" y="744742"/>
                        <a:pt x="470638" y="781561"/>
                        <a:pt x="528099" y="793235"/>
                      </a:cubicBezTo>
                      <a:close/>
                      <a:moveTo>
                        <a:pt x="977909" y="1850219"/>
                      </a:moveTo>
                      <a:cubicBezTo>
                        <a:pt x="1074874" y="1765804"/>
                        <a:pt x="1169145" y="1683185"/>
                        <a:pt x="1263417" y="1599668"/>
                      </a:cubicBezTo>
                      <a:cubicBezTo>
                        <a:pt x="1269701" y="1594280"/>
                        <a:pt x="1275986" y="1584401"/>
                        <a:pt x="1275986" y="1576319"/>
                      </a:cubicBezTo>
                      <a:cubicBezTo>
                        <a:pt x="1277782" y="1548480"/>
                        <a:pt x="1276884" y="1520641"/>
                        <a:pt x="1276884" y="1486516"/>
                      </a:cubicBezTo>
                      <a:cubicBezTo>
                        <a:pt x="1075771" y="1600566"/>
                        <a:pt x="879148" y="1598770"/>
                        <a:pt x="678933" y="1488312"/>
                      </a:cubicBezTo>
                      <a:cubicBezTo>
                        <a:pt x="678933" y="1517947"/>
                        <a:pt x="678036" y="1541296"/>
                        <a:pt x="679831" y="1564645"/>
                      </a:cubicBezTo>
                      <a:cubicBezTo>
                        <a:pt x="680729" y="1576319"/>
                        <a:pt x="684320" y="1592484"/>
                        <a:pt x="692401" y="1599668"/>
                      </a:cubicBezTo>
                      <a:cubicBezTo>
                        <a:pt x="785774" y="1683185"/>
                        <a:pt x="880046" y="1764906"/>
                        <a:pt x="977909" y="1850219"/>
                      </a:cubicBezTo>
                      <a:close/>
                      <a:moveTo>
                        <a:pt x="1377440" y="1643671"/>
                      </a:moveTo>
                      <a:cubicBezTo>
                        <a:pt x="1269701" y="1737965"/>
                        <a:pt x="1163758" y="1830462"/>
                        <a:pt x="1055122" y="1925653"/>
                      </a:cubicBezTo>
                      <a:cubicBezTo>
                        <a:pt x="1094626" y="1964269"/>
                        <a:pt x="1130539" y="1999292"/>
                        <a:pt x="1166452" y="2034315"/>
                      </a:cubicBezTo>
                      <a:cubicBezTo>
                        <a:pt x="1207752" y="2074727"/>
                        <a:pt x="1231993" y="2072931"/>
                        <a:pt x="1264314" y="2025335"/>
                      </a:cubicBezTo>
                      <a:cubicBezTo>
                        <a:pt x="1319979" y="1941818"/>
                        <a:pt x="1375645" y="1858301"/>
                        <a:pt x="1431310" y="1774784"/>
                      </a:cubicBezTo>
                      <a:cubicBezTo>
                        <a:pt x="1442084" y="1759517"/>
                        <a:pt x="1451960" y="1743353"/>
                        <a:pt x="1462733" y="1728086"/>
                      </a:cubicBezTo>
                      <a:cubicBezTo>
                        <a:pt x="1433105" y="1699350"/>
                        <a:pt x="1407068" y="1673307"/>
                        <a:pt x="1377440" y="1643671"/>
                      </a:cubicBezTo>
                      <a:close/>
                      <a:moveTo>
                        <a:pt x="899798" y="1924756"/>
                      </a:moveTo>
                      <a:cubicBezTo>
                        <a:pt x="790264" y="1828666"/>
                        <a:pt x="684320" y="1737067"/>
                        <a:pt x="579275" y="1645468"/>
                      </a:cubicBezTo>
                      <a:cubicBezTo>
                        <a:pt x="549647" y="1674204"/>
                        <a:pt x="521814" y="1701145"/>
                        <a:pt x="493982" y="1728984"/>
                      </a:cubicBezTo>
                      <a:cubicBezTo>
                        <a:pt x="563114" y="1832258"/>
                        <a:pt x="631349" y="1936430"/>
                        <a:pt x="701379" y="2037907"/>
                      </a:cubicBezTo>
                      <a:cubicBezTo>
                        <a:pt x="722029" y="2068441"/>
                        <a:pt x="750759" y="2070237"/>
                        <a:pt x="777694" y="2045092"/>
                      </a:cubicBezTo>
                      <a:cubicBezTo>
                        <a:pt x="818096" y="2006476"/>
                        <a:pt x="857600" y="1966963"/>
                        <a:pt x="899798" y="1924756"/>
                      </a:cubicBezTo>
                      <a:close/>
                      <a:moveTo>
                        <a:pt x="978806" y="2001986"/>
                      </a:moveTo>
                      <a:cubicBezTo>
                        <a:pt x="930324" y="2028927"/>
                        <a:pt x="920448" y="2069338"/>
                        <a:pt x="930324" y="2116934"/>
                      </a:cubicBezTo>
                      <a:cubicBezTo>
                        <a:pt x="963543" y="2116934"/>
                        <a:pt x="994967" y="2116934"/>
                        <a:pt x="1024596" y="2116934"/>
                      </a:cubicBezTo>
                      <a:cubicBezTo>
                        <a:pt x="1036267" y="2065746"/>
                        <a:pt x="1022800" y="2027131"/>
                        <a:pt x="978806" y="2001986"/>
                      </a:cubicBezTo>
                      <a:close/>
                    </a:path>
                  </a:pathLst>
                </a:custGeom>
                <a:solidFill>
                  <a:srgbClr val="000000"/>
                </a:solidFill>
                <a:ln w="897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DE030C86-FA93-5C46-88A4-57AC489C7047}"/>
                    </a:ext>
                  </a:extLst>
                </p:cNvPr>
                <p:cNvSpPr/>
                <p:nvPr/>
              </p:nvSpPr>
              <p:spPr>
                <a:xfrm>
                  <a:off x="2518476" y="4157629"/>
                  <a:ext cx="307087" cy="108610"/>
                </a:xfrm>
                <a:custGeom>
                  <a:avLst/>
                  <a:gdLst>
                    <a:gd name="connsiteX0" fmla="*/ 153528 w 307085"/>
                    <a:gd name="connsiteY0" fmla="*/ 399 h 108611"/>
                    <a:gd name="connsiteX1" fmla="*/ 250493 w 307085"/>
                    <a:gd name="connsiteY1" fmla="*/ 399 h 108611"/>
                    <a:gd name="connsiteX2" fmla="*/ 307056 w 307085"/>
                    <a:gd name="connsiteY2" fmla="*/ 52485 h 108611"/>
                    <a:gd name="connsiteX3" fmla="*/ 252289 w 307085"/>
                    <a:gd name="connsiteY3" fmla="*/ 107265 h 108611"/>
                    <a:gd name="connsiteX4" fmla="*/ 54767 w 307085"/>
                    <a:gd name="connsiteY4" fmla="*/ 107265 h 108611"/>
                    <a:gd name="connsiteX5" fmla="*/ 0 w 307085"/>
                    <a:gd name="connsiteY5" fmla="*/ 53383 h 108611"/>
                    <a:gd name="connsiteX6" fmla="*/ 60154 w 307085"/>
                    <a:gd name="connsiteY6" fmla="*/ 1297 h 108611"/>
                    <a:gd name="connsiteX7" fmla="*/ 153528 w 307085"/>
                    <a:gd name="connsiteY7" fmla="*/ 399 h 108611"/>
                    <a:gd name="connsiteX8" fmla="*/ 153528 w 307085"/>
                    <a:gd name="connsiteY8" fmla="*/ 399 h 10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085" h="108611">
                      <a:moveTo>
                        <a:pt x="153528" y="399"/>
                      </a:moveTo>
                      <a:cubicBezTo>
                        <a:pt x="185850" y="399"/>
                        <a:pt x="218171" y="-499"/>
                        <a:pt x="250493" y="399"/>
                      </a:cubicBezTo>
                      <a:cubicBezTo>
                        <a:pt x="286406" y="1297"/>
                        <a:pt x="306158" y="21054"/>
                        <a:pt x="307056" y="52485"/>
                      </a:cubicBezTo>
                      <a:cubicBezTo>
                        <a:pt x="307954" y="83018"/>
                        <a:pt x="288201" y="105469"/>
                        <a:pt x="252289" y="107265"/>
                      </a:cubicBezTo>
                      <a:cubicBezTo>
                        <a:pt x="186747" y="109061"/>
                        <a:pt x="121206" y="109061"/>
                        <a:pt x="54767" y="107265"/>
                      </a:cubicBezTo>
                      <a:cubicBezTo>
                        <a:pt x="19752" y="106367"/>
                        <a:pt x="0" y="83018"/>
                        <a:pt x="0" y="53383"/>
                      </a:cubicBezTo>
                      <a:cubicBezTo>
                        <a:pt x="898" y="21952"/>
                        <a:pt x="21548" y="2195"/>
                        <a:pt x="60154" y="1297"/>
                      </a:cubicBezTo>
                      <a:cubicBezTo>
                        <a:pt x="90680" y="-499"/>
                        <a:pt x="122104" y="399"/>
                        <a:pt x="153528" y="399"/>
                      </a:cubicBezTo>
                      <a:cubicBezTo>
                        <a:pt x="153528" y="399"/>
                        <a:pt x="153528" y="399"/>
                        <a:pt x="153528" y="399"/>
                      </a:cubicBezTo>
                      <a:close/>
                    </a:path>
                  </a:pathLst>
                </a:custGeom>
                <a:solidFill>
                  <a:srgbClr val="000000"/>
                </a:solidFill>
                <a:ln w="897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DEB4E26E-E2BD-9143-8D07-6678D10F105A}"/>
                    </a:ext>
                  </a:extLst>
                </p:cNvPr>
                <p:cNvSpPr/>
                <p:nvPr/>
              </p:nvSpPr>
              <p:spPr>
                <a:xfrm>
                  <a:off x="1065805" y="4395330"/>
                  <a:ext cx="256008" cy="107541"/>
                </a:xfrm>
                <a:custGeom>
                  <a:avLst/>
                  <a:gdLst>
                    <a:gd name="connsiteX0" fmla="*/ 129287 w 256008"/>
                    <a:gd name="connsiteY0" fmla="*/ 673 h 107539"/>
                    <a:gd name="connsiteX1" fmla="*/ 204704 w 256008"/>
                    <a:gd name="connsiteY1" fmla="*/ 673 h 107539"/>
                    <a:gd name="connsiteX2" fmla="*/ 255880 w 256008"/>
                    <a:gd name="connsiteY2" fmla="*/ 50065 h 107539"/>
                    <a:gd name="connsiteX3" fmla="*/ 210989 w 256008"/>
                    <a:gd name="connsiteY3" fmla="*/ 104845 h 107539"/>
                    <a:gd name="connsiteX4" fmla="*/ 46687 w 256008"/>
                    <a:gd name="connsiteY4" fmla="*/ 104845 h 107539"/>
                    <a:gd name="connsiteX5" fmla="*/ 0 w 256008"/>
                    <a:gd name="connsiteY5" fmla="*/ 50963 h 107539"/>
                    <a:gd name="connsiteX6" fmla="*/ 54767 w 256008"/>
                    <a:gd name="connsiteY6" fmla="*/ 673 h 107539"/>
                    <a:gd name="connsiteX7" fmla="*/ 61950 w 256008"/>
                    <a:gd name="connsiteY7" fmla="*/ 673 h 107539"/>
                    <a:gd name="connsiteX8" fmla="*/ 129287 w 256008"/>
                    <a:gd name="connsiteY8" fmla="*/ 673 h 107539"/>
                    <a:gd name="connsiteX9" fmla="*/ 129287 w 256008"/>
                    <a:gd name="connsiteY9" fmla="*/ 673 h 10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08" h="107539">
                      <a:moveTo>
                        <a:pt x="129287" y="673"/>
                      </a:moveTo>
                      <a:cubicBezTo>
                        <a:pt x="154426" y="673"/>
                        <a:pt x="179565" y="-224"/>
                        <a:pt x="204704" y="673"/>
                      </a:cubicBezTo>
                      <a:cubicBezTo>
                        <a:pt x="235230" y="2470"/>
                        <a:pt x="254084" y="19532"/>
                        <a:pt x="255880" y="50065"/>
                      </a:cubicBezTo>
                      <a:cubicBezTo>
                        <a:pt x="257675" y="81496"/>
                        <a:pt x="240617" y="103049"/>
                        <a:pt x="210989" y="104845"/>
                      </a:cubicBezTo>
                      <a:cubicBezTo>
                        <a:pt x="156221" y="108437"/>
                        <a:pt x="101454" y="108437"/>
                        <a:pt x="46687" y="104845"/>
                      </a:cubicBezTo>
                      <a:cubicBezTo>
                        <a:pt x="17059" y="103049"/>
                        <a:pt x="0" y="80598"/>
                        <a:pt x="0" y="50963"/>
                      </a:cubicBezTo>
                      <a:cubicBezTo>
                        <a:pt x="0" y="22226"/>
                        <a:pt x="22446" y="2470"/>
                        <a:pt x="54767" y="673"/>
                      </a:cubicBezTo>
                      <a:cubicBezTo>
                        <a:pt x="57461" y="673"/>
                        <a:pt x="59256" y="673"/>
                        <a:pt x="61950" y="673"/>
                      </a:cubicBezTo>
                      <a:cubicBezTo>
                        <a:pt x="83497" y="-224"/>
                        <a:pt x="106841" y="-224"/>
                        <a:pt x="129287" y="673"/>
                      </a:cubicBezTo>
                      <a:cubicBezTo>
                        <a:pt x="129287" y="-224"/>
                        <a:pt x="129287" y="673"/>
                        <a:pt x="129287" y="673"/>
                      </a:cubicBezTo>
                      <a:close/>
                    </a:path>
                  </a:pathLst>
                </a:custGeom>
                <a:solidFill>
                  <a:srgbClr val="000000"/>
                </a:solidFill>
                <a:ln w="897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D8CF5C95-5098-4840-BBE9-8822493B9F0D}"/>
                    </a:ext>
                  </a:extLst>
                </p:cNvPr>
                <p:cNvSpPr/>
                <p:nvPr/>
              </p:nvSpPr>
              <p:spPr>
                <a:xfrm>
                  <a:off x="1087349" y="3739543"/>
                  <a:ext cx="299872" cy="335864"/>
                </a:xfrm>
                <a:custGeom>
                  <a:avLst/>
                  <a:gdLst>
                    <a:gd name="connsiteX0" fmla="*/ 159813 w 299873"/>
                    <a:gd name="connsiteY0" fmla="*/ 335864 h 335863"/>
                    <a:gd name="connsiteX1" fmla="*/ 0 w 299873"/>
                    <a:gd name="connsiteY1" fmla="*/ 76333 h 335863"/>
                    <a:gd name="connsiteX2" fmla="*/ 81702 w 299873"/>
                    <a:gd name="connsiteY2" fmla="*/ 0 h 335863"/>
                    <a:gd name="connsiteX3" fmla="*/ 299873 w 299873"/>
                    <a:gd name="connsiteY3" fmla="*/ 217324 h 335863"/>
                    <a:gd name="connsiteX4" fmla="*/ 159813 w 299873"/>
                    <a:gd name="connsiteY4" fmla="*/ 335864 h 3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873" h="335863">
                      <a:moveTo>
                        <a:pt x="159813" y="335864"/>
                      </a:moveTo>
                      <a:cubicBezTo>
                        <a:pt x="104148" y="246061"/>
                        <a:pt x="52074" y="160748"/>
                        <a:pt x="0" y="76333"/>
                      </a:cubicBezTo>
                      <a:cubicBezTo>
                        <a:pt x="28730" y="49392"/>
                        <a:pt x="56563" y="24247"/>
                        <a:pt x="81702" y="0"/>
                      </a:cubicBezTo>
                      <a:cubicBezTo>
                        <a:pt x="150834" y="69148"/>
                        <a:pt x="224456" y="141889"/>
                        <a:pt x="299873" y="217324"/>
                      </a:cubicBezTo>
                      <a:cubicBezTo>
                        <a:pt x="255880" y="254143"/>
                        <a:pt x="210091" y="293656"/>
                        <a:pt x="159813" y="335864"/>
                      </a:cubicBezTo>
                      <a:close/>
                    </a:path>
                  </a:pathLst>
                </a:custGeom>
                <a:solidFill>
                  <a:srgbClr val="84BA41"/>
                </a:solidFill>
                <a:ln w="897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5F163E3A-2016-4C47-995E-E95E03829F79}"/>
                    </a:ext>
                  </a:extLst>
                </p:cNvPr>
                <p:cNvSpPr/>
                <p:nvPr/>
              </p:nvSpPr>
              <p:spPr>
                <a:xfrm>
                  <a:off x="1556016" y="3732362"/>
                  <a:ext cx="292158" cy="343046"/>
                </a:xfrm>
                <a:custGeom>
                  <a:avLst/>
                  <a:gdLst>
                    <a:gd name="connsiteX0" fmla="*/ 138265 w 292160"/>
                    <a:gd name="connsiteY0" fmla="*/ 343048 h 343048"/>
                    <a:gd name="connsiteX1" fmla="*/ 0 w 292160"/>
                    <a:gd name="connsiteY1" fmla="*/ 225406 h 343048"/>
                    <a:gd name="connsiteX2" fmla="*/ 225354 w 292160"/>
                    <a:gd name="connsiteY2" fmla="*/ 0 h 343048"/>
                    <a:gd name="connsiteX3" fmla="*/ 287304 w 292160"/>
                    <a:gd name="connsiteY3" fmla="*/ 69149 h 343048"/>
                    <a:gd name="connsiteX4" fmla="*/ 290895 w 292160"/>
                    <a:gd name="connsiteY4" fmla="*/ 93395 h 343048"/>
                    <a:gd name="connsiteX5" fmla="*/ 138265 w 292160"/>
                    <a:gd name="connsiteY5" fmla="*/ 343048 h 34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160" h="343048">
                      <a:moveTo>
                        <a:pt x="138265" y="343048"/>
                      </a:moveTo>
                      <a:cubicBezTo>
                        <a:pt x="87987" y="299943"/>
                        <a:pt x="43095" y="261327"/>
                        <a:pt x="0" y="225406"/>
                      </a:cubicBezTo>
                      <a:cubicBezTo>
                        <a:pt x="73621" y="151767"/>
                        <a:pt x="147243" y="79027"/>
                        <a:pt x="225354" y="0"/>
                      </a:cubicBezTo>
                      <a:cubicBezTo>
                        <a:pt x="243310" y="19757"/>
                        <a:pt x="266653" y="44004"/>
                        <a:pt x="287304" y="69149"/>
                      </a:cubicBezTo>
                      <a:cubicBezTo>
                        <a:pt x="291793" y="74537"/>
                        <a:pt x="293588" y="87109"/>
                        <a:pt x="290895" y="93395"/>
                      </a:cubicBezTo>
                      <a:cubicBezTo>
                        <a:pt x="241515" y="176014"/>
                        <a:pt x="191236" y="257735"/>
                        <a:pt x="138265" y="343048"/>
                      </a:cubicBezTo>
                      <a:close/>
                    </a:path>
                  </a:pathLst>
                </a:custGeom>
                <a:solidFill>
                  <a:srgbClr val="84BA41"/>
                </a:solidFill>
                <a:ln w="897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FCC409A-70B9-C14E-A5A8-125BF7FDC8B3}"/>
                    </a:ext>
                  </a:extLst>
                </p:cNvPr>
                <p:cNvSpPr/>
                <p:nvPr/>
              </p:nvSpPr>
              <p:spPr>
                <a:xfrm>
                  <a:off x="3151444" y="3442297"/>
                  <a:ext cx="407610" cy="418969"/>
                </a:xfrm>
                <a:custGeom>
                  <a:avLst/>
                  <a:gdLst>
                    <a:gd name="connsiteX0" fmla="*/ 323217 w 407611"/>
                    <a:gd name="connsiteY0" fmla="*/ 0 h 418966"/>
                    <a:gd name="connsiteX1" fmla="*/ 407612 w 407611"/>
                    <a:gd name="connsiteY1" fmla="*/ 84415 h 418966"/>
                    <a:gd name="connsiteX2" fmla="*/ 376188 w 407611"/>
                    <a:gd name="connsiteY2" fmla="*/ 131113 h 418966"/>
                    <a:gd name="connsiteX3" fmla="*/ 209193 w 407611"/>
                    <a:gd name="connsiteY3" fmla="*/ 381664 h 418966"/>
                    <a:gd name="connsiteX4" fmla="*/ 111330 w 407611"/>
                    <a:gd name="connsiteY4" fmla="*/ 390644 h 418966"/>
                    <a:gd name="connsiteX5" fmla="*/ 0 w 407611"/>
                    <a:gd name="connsiteY5" fmla="*/ 281982 h 418966"/>
                    <a:gd name="connsiteX6" fmla="*/ 323217 w 407611"/>
                    <a:gd name="connsiteY6" fmla="*/ 0 h 41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 h="418966">
                      <a:moveTo>
                        <a:pt x="323217" y="0"/>
                      </a:moveTo>
                      <a:cubicBezTo>
                        <a:pt x="352845" y="29635"/>
                        <a:pt x="378882" y="55678"/>
                        <a:pt x="407612" y="84415"/>
                      </a:cubicBezTo>
                      <a:cubicBezTo>
                        <a:pt x="397736" y="99682"/>
                        <a:pt x="386962" y="115846"/>
                        <a:pt x="376188" y="131113"/>
                      </a:cubicBezTo>
                      <a:cubicBezTo>
                        <a:pt x="320523" y="214630"/>
                        <a:pt x="264858" y="298146"/>
                        <a:pt x="209193" y="381664"/>
                      </a:cubicBezTo>
                      <a:cubicBezTo>
                        <a:pt x="177769" y="428361"/>
                        <a:pt x="152630" y="431055"/>
                        <a:pt x="111330" y="390644"/>
                      </a:cubicBezTo>
                      <a:cubicBezTo>
                        <a:pt x="75417" y="355621"/>
                        <a:pt x="39504" y="320597"/>
                        <a:pt x="0" y="281982"/>
                      </a:cubicBezTo>
                      <a:cubicBezTo>
                        <a:pt x="109535" y="186791"/>
                        <a:pt x="215478" y="94293"/>
                        <a:pt x="323217" y="0"/>
                      </a:cubicBezTo>
                      <a:close/>
                    </a:path>
                  </a:pathLst>
                </a:custGeom>
                <a:solidFill>
                  <a:srgbClr val="84BA41"/>
                </a:solidFill>
                <a:ln w="897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F7E5AFF9-3F7F-C445-9414-0C32F819C42D}"/>
                    </a:ext>
                  </a:extLst>
                </p:cNvPr>
                <p:cNvSpPr/>
                <p:nvPr/>
              </p:nvSpPr>
              <p:spPr>
                <a:xfrm>
                  <a:off x="2591201" y="3444091"/>
                  <a:ext cx="405816" cy="417045"/>
                </a:xfrm>
                <a:custGeom>
                  <a:avLst/>
                  <a:gdLst>
                    <a:gd name="connsiteX0" fmla="*/ 405816 w 405816"/>
                    <a:gd name="connsiteY0" fmla="*/ 279288 h 417047"/>
                    <a:gd name="connsiteX1" fmla="*/ 283712 w 405816"/>
                    <a:gd name="connsiteY1" fmla="*/ 399624 h 417047"/>
                    <a:gd name="connsiteX2" fmla="*/ 207397 w 405816"/>
                    <a:gd name="connsiteY2" fmla="*/ 392440 h 417047"/>
                    <a:gd name="connsiteX3" fmla="*/ 0 w 405816"/>
                    <a:gd name="connsiteY3" fmla="*/ 83517 h 417047"/>
                    <a:gd name="connsiteX4" fmla="*/ 85293 w 405816"/>
                    <a:gd name="connsiteY4" fmla="*/ 0 h 417047"/>
                    <a:gd name="connsiteX5" fmla="*/ 405816 w 405816"/>
                    <a:gd name="connsiteY5" fmla="*/ 279288 h 4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816" h="417047">
                      <a:moveTo>
                        <a:pt x="405816" y="279288"/>
                      </a:moveTo>
                      <a:cubicBezTo>
                        <a:pt x="363619" y="321496"/>
                        <a:pt x="324114" y="361009"/>
                        <a:pt x="283712" y="399624"/>
                      </a:cubicBezTo>
                      <a:cubicBezTo>
                        <a:pt x="256778" y="424769"/>
                        <a:pt x="228047" y="422973"/>
                        <a:pt x="207397" y="392440"/>
                      </a:cubicBezTo>
                      <a:cubicBezTo>
                        <a:pt x="137367" y="290064"/>
                        <a:pt x="69133" y="186791"/>
                        <a:pt x="0" y="83517"/>
                      </a:cubicBezTo>
                      <a:cubicBezTo>
                        <a:pt x="28730" y="55678"/>
                        <a:pt x="55665" y="29635"/>
                        <a:pt x="85293" y="0"/>
                      </a:cubicBezTo>
                      <a:cubicBezTo>
                        <a:pt x="190339" y="90701"/>
                        <a:pt x="296282" y="183199"/>
                        <a:pt x="405816" y="279288"/>
                      </a:cubicBezTo>
                      <a:close/>
                    </a:path>
                  </a:pathLst>
                </a:custGeom>
                <a:solidFill>
                  <a:srgbClr val="84BA41"/>
                </a:solidFill>
                <a:ln w="897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EFB780E-4DF0-4A47-9B58-4B897203948E}"/>
                    </a:ext>
                  </a:extLst>
                </p:cNvPr>
                <p:cNvSpPr/>
                <p:nvPr/>
              </p:nvSpPr>
              <p:spPr>
                <a:xfrm>
                  <a:off x="3023983" y="3800611"/>
                  <a:ext cx="101830" cy="114949"/>
                </a:xfrm>
                <a:custGeom>
                  <a:avLst/>
                  <a:gdLst>
                    <a:gd name="connsiteX0" fmla="*/ 52043 w 101830"/>
                    <a:gd name="connsiteY0" fmla="*/ 0 h 114947"/>
                    <a:gd name="connsiteX1" fmla="*/ 97832 w 101830"/>
                    <a:gd name="connsiteY1" fmla="*/ 114948 h 114947"/>
                    <a:gd name="connsiteX2" fmla="*/ 3560 w 101830"/>
                    <a:gd name="connsiteY2" fmla="*/ 114948 h 114947"/>
                    <a:gd name="connsiteX3" fmla="*/ 52043 w 101830"/>
                    <a:gd name="connsiteY3" fmla="*/ 0 h 114947"/>
                  </a:gdLst>
                  <a:ahLst/>
                  <a:cxnLst>
                    <a:cxn ang="0">
                      <a:pos x="connsiteX0" y="connsiteY0"/>
                    </a:cxn>
                    <a:cxn ang="0">
                      <a:pos x="connsiteX1" y="connsiteY1"/>
                    </a:cxn>
                    <a:cxn ang="0">
                      <a:pos x="connsiteX2" y="connsiteY2"/>
                    </a:cxn>
                    <a:cxn ang="0">
                      <a:pos x="connsiteX3" y="connsiteY3"/>
                    </a:cxn>
                  </a:cxnLst>
                  <a:rect l="l" t="t" r="r" b="b"/>
                  <a:pathLst>
                    <a:path w="101830" h="114947">
                      <a:moveTo>
                        <a:pt x="52043" y="0"/>
                      </a:moveTo>
                      <a:cubicBezTo>
                        <a:pt x="96036" y="25145"/>
                        <a:pt x="109503" y="63760"/>
                        <a:pt x="97832" y="114948"/>
                      </a:cubicBezTo>
                      <a:cubicBezTo>
                        <a:pt x="68203" y="114948"/>
                        <a:pt x="36780" y="114948"/>
                        <a:pt x="3560" y="114948"/>
                      </a:cubicBezTo>
                      <a:cubicBezTo>
                        <a:pt x="-6316" y="67352"/>
                        <a:pt x="2662" y="26941"/>
                        <a:pt x="52043" y="0"/>
                      </a:cubicBezTo>
                      <a:close/>
                    </a:path>
                  </a:pathLst>
                </a:custGeom>
                <a:solidFill>
                  <a:srgbClr val="84BA41"/>
                </a:solidFill>
                <a:ln w="897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71D34B85-20C5-3D4F-95A5-EB9D01BE73EC}"/>
                    </a:ext>
                  </a:extLst>
                </p:cNvPr>
                <p:cNvSpPr/>
                <p:nvPr/>
              </p:nvSpPr>
              <p:spPr>
                <a:xfrm>
                  <a:off x="2973685" y="4027814"/>
                  <a:ext cx="229840" cy="953707"/>
                </a:xfrm>
                <a:custGeom>
                  <a:avLst/>
                  <a:gdLst>
                    <a:gd name="connsiteX0" fmla="*/ 229843 w 229842"/>
                    <a:gd name="connsiteY0" fmla="*/ 953710 h 953709"/>
                    <a:gd name="connsiteX1" fmla="*/ 155323 w 229842"/>
                    <a:gd name="connsiteY1" fmla="*/ 0 h 953709"/>
                    <a:gd name="connsiteX2" fmla="*/ 45789 w 229842"/>
                    <a:gd name="connsiteY2" fmla="*/ 0 h 953709"/>
                    <a:gd name="connsiteX3" fmla="*/ 0 w 229842"/>
                    <a:gd name="connsiteY3" fmla="*/ 949220 h 953709"/>
                    <a:gd name="connsiteX4" fmla="*/ 30526 w 229842"/>
                    <a:gd name="connsiteY4" fmla="*/ 953710 h 95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42" h="953709">
                      <a:moveTo>
                        <a:pt x="229843" y="953710"/>
                      </a:moveTo>
                      <a:lnTo>
                        <a:pt x="155323" y="0"/>
                      </a:lnTo>
                      <a:lnTo>
                        <a:pt x="45789" y="0"/>
                      </a:lnTo>
                      <a:lnTo>
                        <a:pt x="0" y="949220"/>
                      </a:lnTo>
                      <a:lnTo>
                        <a:pt x="30526" y="953710"/>
                      </a:lnTo>
                      <a:close/>
                    </a:path>
                  </a:pathLst>
                </a:custGeom>
                <a:solidFill>
                  <a:srgbClr val="84BA41"/>
                </a:solidFill>
                <a:ln w="8971" cap="flat">
                  <a:noFill/>
                  <a:prstDash val="solid"/>
                  <a:miter/>
                </a:ln>
              </p:spPr>
              <p:txBody>
                <a:bodyPr rtlCol="0" anchor="ctr"/>
                <a:lstStyle/>
                <a:p>
                  <a:endParaRPr lang="en-US"/>
                </a:p>
              </p:txBody>
            </p:sp>
          </p:grpSp>
        </p:grpSp>
      </p:grpSp>
      <p:sp>
        <p:nvSpPr>
          <p:cNvPr id="57" name="Text Placeholder 13">
            <a:extLst>
              <a:ext uri="{FF2B5EF4-FFF2-40B4-BE49-F238E27FC236}">
                <a16:creationId xmlns:a16="http://schemas.microsoft.com/office/drawing/2014/main" id="{2479479B-EAFE-9C4C-ADE6-643611D1EEB7}"/>
              </a:ext>
            </a:extLst>
          </p:cNvPr>
          <p:cNvSpPr txBox="1">
            <a:spLocks/>
          </p:cNvSpPr>
          <p:nvPr/>
        </p:nvSpPr>
        <p:spPr>
          <a:xfrm>
            <a:off x="4893390" y="2738229"/>
            <a:ext cx="1175881" cy="645681"/>
          </a:xfrm>
          <a:prstGeom prst="rect">
            <a:avLst/>
          </a:prstGeom>
        </p:spPr>
        <p:txBody>
          <a:bodyPr numCol="1" spcCol="288000" anchor="t">
            <a:noAutofit/>
          </a:bodyPr>
          <a:lstStyle>
            <a:lvl1pPr marL="0" marR="0" indent="0" algn="l" defTabSz="2072941" rtl="0" eaLnBrk="1" fontAlgn="auto" latinLnBrk="0" hangingPunct="1">
              <a:lnSpc>
                <a:spcPts val="1740"/>
              </a:lnSpc>
              <a:spcBef>
                <a:spcPts val="0"/>
              </a:spcBef>
              <a:spcAft>
                <a:spcPts val="0"/>
              </a:spcAft>
              <a:buClrTx/>
              <a:buSzTx/>
              <a:buFont typeface="Arial" panose="020B0604020202020204" pitchFamily="34" charset="0"/>
              <a:buNone/>
              <a:tabLst/>
              <a:defRPr lang="en-IE" sz="14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tabLst>
                <a:tab pos="969963" algn="l"/>
              </a:tabLst>
            </a:pPr>
            <a:endParaRPr lang="en-US" dirty="0">
              <a:solidFill>
                <a:srgbClr val="84BA41"/>
              </a:solidFill>
            </a:endParaRPr>
          </a:p>
          <a:p>
            <a:pPr>
              <a:tabLst>
                <a:tab pos="969963" algn="l"/>
              </a:tabLst>
            </a:pPr>
            <a:r>
              <a:rPr lang="en-US" sz="4000" dirty="0">
                <a:solidFill>
                  <a:srgbClr val="84BA41"/>
                </a:solidFill>
              </a:rPr>
              <a:t>100 	</a:t>
            </a:r>
            <a:endParaRPr lang="en-US" sz="5400" dirty="0">
              <a:solidFill>
                <a:srgbClr val="84BA41"/>
              </a:solidFill>
            </a:endParaRPr>
          </a:p>
          <a:p>
            <a:pPr>
              <a:tabLst>
                <a:tab pos="969963" algn="l"/>
              </a:tabLst>
            </a:pPr>
            <a:endParaRPr lang="en-US" sz="4000" dirty="0">
              <a:solidFill>
                <a:srgbClr val="84BA41"/>
              </a:solidFill>
            </a:endParaRPr>
          </a:p>
          <a:p>
            <a:pPr>
              <a:tabLst>
                <a:tab pos="969963" algn="l"/>
              </a:tabLst>
            </a:pPr>
            <a:endParaRPr lang="en-US" dirty="0"/>
          </a:p>
        </p:txBody>
      </p:sp>
      <p:cxnSp>
        <p:nvCxnSpPr>
          <p:cNvPr id="59" name="Straight Connector 58">
            <a:extLst>
              <a:ext uri="{FF2B5EF4-FFF2-40B4-BE49-F238E27FC236}">
                <a16:creationId xmlns:a16="http://schemas.microsoft.com/office/drawing/2014/main" id="{667D7A64-A409-B949-B6D1-F1BDB776D8D3}"/>
              </a:ext>
            </a:extLst>
          </p:cNvPr>
          <p:cNvCxnSpPr>
            <a:cxnSpLocks/>
          </p:cNvCxnSpPr>
          <p:nvPr/>
        </p:nvCxnSpPr>
        <p:spPr>
          <a:xfrm>
            <a:off x="5367878" y="6732769"/>
            <a:ext cx="1680085" cy="0"/>
          </a:xfrm>
          <a:prstGeom prst="line">
            <a:avLst/>
          </a:prstGeom>
          <a:ln w="60325">
            <a:solidFill>
              <a:srgbClr val="84BA41"/>
            </a:solidFill>
          </a:ln>
        </p:spPr>
        <p:style>
          <a:lnRef idx="1">
            <a:schemeClr val="accent1"/>
          </a:lnRef>
          <a:fillRef idx="0">
            <a:schemeClr val="accent1"/>
          </a:fillRef>
          <a:effectRef idx="0">
            <a:schemeClr val="accent1"/>
          </a:effectRef>
          <a:fontRef idx="minor">
            <a:schemeClr val="tx1"/>
          </a:fontRef>
        </p:style>
      </p:cxnSp>
      <p:sp>
        <p:nvSpPr>
          <p:cNvPr id="60" name="Text Placeholder 32">
            <a:extLst>
              <a:ext uri="{FF2B5EF4-FFF2-40B4-BE49-F238E27FC236}">
                <a16:creationId xmlns:a16="http://schemas.microsoft.com/office/drawing/2014/main" id="{8F138A6E-4A71-DE40-B33C-E4FB4F040098}"/>
              </a:ext>
            </a:extLst>
          </p:cNvPr>
          <p:cNvSpPr txBox="1">
            <a:spLocks/>
          </p:cNvSpPr>
          <p:nvPr/>
        </p:nvSpPr>
        <p:spPr>
          <a:xfrm>
            <a:off x="980440" y="6180572"/>
            <a:ext cx="6169139" cy="465820"/>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400" b="1" i="0" kern="1200">
                <a:solidFill>
                  <a:srgbClr val="297239"/>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a:t>GOOD PRACTICES</a:t>
            </a:r>
            <a:endParaRPr lang="en-US" dirty="0"/>
          </a:p>
        </p:txBody>
      </p:sp>
      <p:sp>
        <p:nvSpPr>
          <p:cNvPr id="61" name="Text Placeholder 2">
            <a:extLst>
              <a:ext uri="{FF2B5EF4-FFF2-40B4-BE49-F238E27FC236}">
                <a16:creationId xmlns:a16="http://schemas.microsoft.com/office/drawing/2014/main" id="{5266C95B-5735-4140-8334-959C211D9ACC}"/>
              </a:ext>
            </a:extLst>
          </p:cNvPr>
          <p:cNvSpPr txBox="1">
            <a:spLocks/>
          </p:cNvSpPr>
          <p:nvPr/>
        </p:nvSpPr>
        <p:spPr>
          <a:xfrm>
            <a:off x="1140352" y="7069985"/>
            <a:ext cx="4088474"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WHAT IS YOUR  </a:t>
            </a:r>
            <a:r>
              <a:rPr lang="en-GB" dirty="0">
                <a:solidFill>
                  <a:schemeClr val="bg1"/>
                </a:solidFill>
                <a:highlight>
                  <a:srgbClr val="84BA41"/>
                </a:highlight>
              </a:rPr>
              <a:t>VISION AND STRATEGY</a:t>
            </a:r>
            <a:r>
              <a:rPr lang="en-GB" dirty="0">
                <a:solidFill>
                  <a:schemeClr val="bg1"/>
                </a:solidFill>
              </a:rPr>
              <a:t>  </a:t>
            </a:r>
            <a:r>
              <a:rPr lang="en-GB" dirty="0"/>
              <a:t>RELATED TO SUSTAINABLE DEVELOPMENT/CLIMATE ACTIONS?</a:t>
            </a:r>
          </a:p>
          <a:p>
            <a:endParaRPr lang="en-GB" dirty="0"/>
          </a:p>
          <a:p>
            <a:endParaRPr lang="en-GB" dirty="0"/>
          </a:p>
        </p:txBody>
      </p:sp>
      <p:sp>
        <p:nvSpPr>
          <p:cNvPr id="62" name="Text Placeholder 5">
            <a:extLst>
              <a:ext uri="{FF2B5EF4-FFF2-40B4-BE49-F238E27FC236}">
                <a16:creationId xmlns:a16="http://schemas.microsoft.com/office/drawing/2014/main" id="{DE0CA180-DD4C-9149-9A0C-84938AC45A3C}"/>
              </a:ext>
            </a:extLst>
          </p:cNvPr>
          <p:cNvSpPr txBox="1">
            <a:spLocks/>
          </p:cNvSpPr>
          <p:nvPr/>
        </p:nvSpPr>
        <p:spPr>
          <a:xfrm>
            <a:off x="1140352" y="7757240"/>
            <a:ext cx="5910006" cy="1162770"/>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GB" sz="1200" b="1" kern="1200" smtClean="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lnSpc>
                <a:spcPct val="100000"/>
              </a:lnSpc>
            </a:pPr>
            <a:r>
              <a:rPr lang="en-GB" sz="1050" b="0" dirty="0">
                <a:solidFill>
                  <a:schemeClr val="tx1"/>
                </a:solidFill>
              </a:rPr>
              <a:t>MENTA benefits from having a board of non-executive members who advise the CEO and his team. They bring insight from exemplary business experience, helping us to develop our work, products and services to support the wider business community. The support MENTA receives from our patrons aids us in delivering the services the SME communities of East Anglia tell us they want. We work with EDF energy, Britain’s biggest generator of zero carbon electricity EDF are also at the very heart of the wider business community, their work across the UK, has them supporting and working with partners in SME communities. </a:t>
            </a:r>
          </a:p>
          <a:p>
            <a:pPr algn="just">
              <a:lnSpc>
                <a:spcPct val="100000"/>
              </a:lnSpc>
            </a:pPr>
            <a:endParaRPr lang="en-GB" sz="1050" b="0" dirty="0">
              <a:solidFill>
                <a:schemeClr val="tx1"/>
              </a:solidFill>
            </a:endParaRPr>
          </a:p>
          <a:p>
            <a:pPr algn="just">
              <a:lnSpc>
                <a:spcPct val="100000"/>
              </a:lnSpc>
            </a:pPr>
            <a:r>
              <a:rPr lang="en-GB" sz="1050" b="0" dirty="0">
                <a:solidFill>
                  <a:schemeClr val="tx1"/>
                </a:solidFill>
              </a:rPr>
              <a:t>We reviewed where we are spending in more areas than what we need too. MENTA </a:t>
            </a:r>
            <a:r>
              <a:rPr lang="en-GB" sz="1050" b="0" dirty="0" err="1">
                <a:solidFill>
                  <a:schemeClr val="tx1"/>
                </a:solidFill>
              </a:rPr>
              <a:t>flooked</a:t>
            </a:r>
            <a:r>
              <a:rPr lang="en-GB" sz="1050" b="0" dirty="0">
                <a:solidFill>
                  <a:schemeClr val="tx1"/>
                </a:solidFill>
              </a:rPr>
              <a:t> at the Energy Protection Certificate to improve their own buildings to make more sustainable and to avoid increasing the service charges for tenants. We have closely looked at how to save when it comes to energy and resource efficiency to improve our overall systems and day to day implementation. </a:t>
            </a:r>
          </a:p>
          <a:p>
            <a:pPr algn="just">
              <a:lnSpc>
                <a:spcPct val="100000"/>
              </a:lnSpc>
            </a:pPr>
            <a:endParaRPr lang="en-GB" sz="1050" b="0" dirty="0">
              <a:solidFill>
                <a:schemeClr val="tx1"/>
              </a:solidFill>
            </a:endParaRPr>
          </a:p>
          <a:p>
            <a:pPr algn="just">
              <a:lnSpc>
                <a:spcPct val="100000"/>
              </a:lnSpc>
            </a:pPr>
            <a:endParaRPr lang="en-GB" sz="1050" b="0" dirty="0">
              <a:solidFill>
                <a:schemeClr val="tx1"/>
              </a:solidFill>
            </a:endParaRPr>
          </a:p>
          <a:p>
            <a:pPr algn="just">
              <a:lnSpc>
                <a:spcPct val="100000"/>
              </a:lnSpc>
            </a:pPr>
            <a:endParaRPr lang="en-GB" sz="1050" b="0" dirty="0">
              <a:solidFill>
                <a:schemeClr val="tx1"/>
              </a:solidFill>
            </a:endParaRPr>
          </a:p>
        </p:txBody>
      </p:sp>
      <p:grpSp>
        <p:nvGrpSpPr>
          <p:cNvPr id="63" name="Group 62">
            <a:extLst>
              <a:ext uri="{FF2B5EF4-FFF2-40B4-BE49-F238E27FC236}">
                <a16:creationId xmlns:a16="http://schemas.microsoft.com/office/drawing/2014/main" id="{48CC3B0E-A0A0-E446-8496-BE394158487E}"/>
              </a:ext>
            </a:extLst>
          </p:cNvPr>
          <p:cNvGrpSpPr/>
          <p:nvPr/>
        </p:nvGrpSpPr>
        <p:grpSpPr>
          <a:xfrm>
            <a:off x="222006" y="7114196"/>
            <a:ext cx="7335303" cy="710005"/>
            <a:chOff x="213766" y="1344591"/>
            <a:chExt cx="7335303" cy="710005"/>
          </a:xfrm>
        </p:grpSpPr>
        <p:sp>
          <p:nvSpPr>
            <p:cNvPr id="64" name="Oval 63">
              <a:extLst>
                <a:ext uri="{FF2B5EF4-FFF2-40B4-BE49-F238E27FC236}">
                  <a16:creationId xmlns:a16="http://schemas.microsoft.com/office/drawing/2014/main" id="{C2FAF61D-A9AD-8E49-BDBE-A0F00B2DE43C}"/>
                </a:ext>
              </a:extLst>
            </p:cNvPr>
            <p:cNvSpPr/>
            <p:nvPr/>
          </p:nvSpPr>
          <p:spPr>
            <a:xfrm>
              <a:off x="213766" y="1344591"/>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10D41F00-2D24-244D-9C9D-66B4E19902EC}"/>
                </a:ext>
              </a:extLst>
            </p:cNvPr>
            <p:cNvCxnSpPr>
              <a:cxnSpLocks/>
            </p:cNvCxnSpPr>
            <p:nvPr/>
          </p:nvCxnSpPr>
          <p:spPr>
            <a:xfrm>
              <a:off x="798246" y="1894139"/>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6" name="Graphic 2">
              <a:extLst>
                <a:ext uri="{FF2B5EF4-FFF2-40B4-BE49-F238E27FC236}">
                  <a16:creationId xmlns:a16="http://schemas.microsoft.com/office/drawing/2014/main" id="{080DA41C-BB8D-0847-A0CB-C1DBAA6889B1}"/>
                </a:ext>
              </a:extLst>
            </p:cNvPr>
            <p:cNvGrpSpPr/>
            <p:nvPr/>
          </p:nvGrpSpPr>
          <p:grpSpPr>
            <a:xfrm>
              <a:off x="350342" y="1476225"/>
              <a:ext cx="448818" cy="446735"/>
              <a:chOff x="3917171" y="3851610"/>
              <a:chExt cx="870324" cy="866284"/>
            </a:xfrm>
            <a:solidFill>
              <a:schemeClr val="bg1"/>
            </a:solidFill>
          </p:grpSpPr>
          <p:sp>
            <p:nvSpPr>
              <p:cNvPr id="67" name="Freeform 66">
                <a:extLst>
                  <a:ext uri="{FF2B5EF4-FFF2-40B4-BE49-F238E27FC236}">
                    <a16:creationId xmlns:a16="http://schemas.microsoft.com/office/drawing/2014/main" id="{7A5FD988-A421-0D44-9F77-10686D1FB74D}"/>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2323CEB6-9B57-6246-980B-3170ACC5E1BB}"/>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C7770B94-0F33-4644-8CF5-04C467AC4217}"/>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9B7D03E4-4A6B-EF4E-A4FA-B685364669B1}"/>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73F5CE9A-022C-7849-8838-44E62978453D}"/>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83A264E-E9AD-0448-9243-5E0B996AA56B}"/>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3B9D7070-9D24-0448-A9F2-BCBD817BB3BE}"/>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D0E6749B-F631-CE4A-BB66-5CBB8D017447}"/>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FC9D0E8F-CD71-9544-B395-24244F66E67A}"/>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8D1E7A72-BFB1-6D4D-82F3-1CF4BBDA73FD}"/>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4510FFF7-16A8-A445-AB5C-A3E90692ADFA}"/>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3B2F0BE8-C095-9E43-902C-1246FE732787}"/>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B63087C-0747-8848-BE95-5FB692077C68}"/>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40C9F273-F943-3441-BBF2-D76BA4821989}"/>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FE86EEA5-8FE4-AA48-8531-850C9A06CB8B}"/>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p>
            </p:txBody>
          </p:sp>
        </p:grpSp>
      </p:grpSp>
      <p:cxnSp>
        <p:nvCxnSpPr>
          <p:cNvPr id="97" name="Straight Connector 96">
            <a:extLst>
              <a:ext uri="{FF2B5EF4-FFF2-40B4-BE49-F238E27FC236}">
                <a16:creationId xmlns:a16="http://schemas.microsoft.com/office/drawing/2014/main" id="{EC7FE771-56D8-F544-990E-D24FB4645AAE}"/>
              </a:ext>
            </a:extLst>
          </p:cNvPr>
          <p:cNvCxnSpPr>
            <a:cxnSpLocks/>
          </p:cNvCxnSpPr>
          <p:nvPr/>
        </p:nvCxnSpPr>
        <p:spPr>
          <a:xfrm>
            <a:off x="4585" y="5532848"/>
            <a:ext cx="7559675"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529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C626E-E40E-CE4D-97ED-188286843833}"/>
              </a:ext>
            </a:extLst>
          </p:cNvPr>
          <p:cNvSpPr>
            <a:spLocks noGrp="1"/>
          </p:cNvSpPr>
          <p:nvPr>
            <p:ph type="sldNum" sz="quarter" idx="4"/>
          </p:nvPr>
        </p:nvSpPr>
        <p:spPr/>
        <p:txBody>
          <a:bodyPr/>
          <a:lstStyle/>
          <a:p>
            <a:fld id="{CB2079F2-58AF-ED44-82D7-E04B2F6FD686}" type="slidenum">
              <a:rPr lang="en-US" smtClean="0"/>
              <a:pPr/>
              <a:t>3</a:t>
            </a:fld>
            <a:endParaRPr lang="en-US" dirty="0"/>
          </a:p>
        </p:txBody>
      </p:sp>
      <p:sp>
        <p:nvSpPr>
          <p:cNvPr id="5" name="Text Placeholder 4">
            <a:extLst>
              <a:ext uri="{FF2B5EF4-FFF2-40B4-BE49-F238E27FC236}">
                <a16:creationId xmlns:a16="http://schemas.microsoft.com/office/drawing/2014/main" id="{6B5E5B15-69D8-E547-9911-17CBC0DE1D78}"/>
              </a:ext>
            </a:extLst>
          </p:cNvPr>
          <p:cNvSpPr>
            <a:spLocks noGrp="1"/>
          </p:cNvSpPr>
          <p:nvPr>
            <p:ph type="body" sz="quarter" idx="30"/>
          </p:nvPr>
        </p:nvSpPr>
        <p:spPr/>
        <p:txBody>
          <a:bodyPr/>
          <a:lstStyle/>
          <a:p>
            <a:r>
              <a:rPr lang="en-GB" dirty="0"/>
              <a:t>GOOD PRACTICES</a:t>
            </a:r>
            <a:endParaRPr lang="en-US" dirty="0"/>
          </a:p>
          <a:p>
            <a:endParaRPr lang="en-US" dirty="0"/>
          </a:p>
        </p:txBody>
      </p:sp>
      <p:sp>
        <p:nvSpPr>
          <p:cNvPr id="62" name="Text Placeholder 1">
            <a:extLst>
              <a:ext uri="{FF2B5EF4-FFF2-40B4-BE49-F238E27FC236}">
                <a16:creationId xmlns:a16="http://schemas.microsoft.com/office/drawing/2014/main" id="{01409D1C-07F3-48AD-862D-D2A0104058C3}"/>
              </a:ext>
            </a:extLst>
          </p:cNvPr>
          <p:cNvSpPr txBox="1">
            <a:spLocks/>
          </p:cNvSpPr>
          <p:nvPr/>
        </p:nvSpPr>
        <p:spPr>
          <a:xfrm>
            <a:off x="1116203" y="4455106"/>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PARTNERS AND STAKEHOLDERS </a:t>
            </a:r>
            <a:r>
              <a:rPr lang="en-GB" dirty="0">
                <a:solidFill>
                  <a:schemeClr val="bg1"/>
                </a:solidFill>
              </a:rPr>
              <a:t> </a:t>
            </a:r>
            <a:r>
              <a:rPr lang="en-GB" dirty="0"/>
              <a:t>WERE INVOLVED? </a:t>
            </a:r>
          </a:p>
          <a:p>
            <a:endParaRPr lang="en-US" dirty="0"/>
          </a:p>
        </p:txBody>
      </p:sp>
      <p:sp>
        <p:nvSpPr>
          <p:cNvPr id="63" name="Text Placeholder 6">
            <a:extLst>
              <a:ext uri="{FF2B5EF4-FFF2-40B4-BE49-F238E27FC236}">
                <a16:creationId xmlns:a16="http://schemas.microsoft.com/office/drawing/2014/main" id="{F9901009-4EBB-485B-A9A8-3E8086248CDE}"/>
              </a:ext>
            </a:extLst>
          </p:cNvPr>
          <p:cNvSpPr txBox="1">
            <a:spLocks/>
          </p:cNvSpPr>
          <p:nvPr/>
        </p:nvSpPr>
        <p:spPr>
          <a:xfrm>
            <a:off x="1132112" y="3955882"/>
            <a:ext cx="5910006" cy="698242"/>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endParaRPr lang="en-US" dirty="0"/>
          </a:p>
        </p:txBody>
      </p:sp>
      <p:grpSp>
        <p:nvGrpSpPr>
          <p:cNvPr id="64" name="Group 63">
            <a:extLst>
              <a:ext uri="{FF2B5EF4-FFF2-40B4-BE49-F238E27FC236}">
                <a16:creationId xmlns:a16="http://schemas.microsoft.com/office/drawing/2014/main" id="{D13656C4-88D3-4EEE-823A-37220223F3FA}"/>
              </a:ext>
            </a:extLst>
          </p:cNvPr>
          <p:cNvGrpSpPr/>
          <p:nvPr/>
        </p:nvGrpSpPr>
        <p:grpSpPr>
          <a:xfrm>
            <a:off x="208463" y="4243728"/>
            <a:ext cx="7335303" cy="710005"/>
            <a:chOff x="224372" y="1222585"/>
            <a:chExt cx="7335303" cy="710005"/>
          </a:xfrm>
        </p:grpSpPr>
        <p:sp>
          <p:nvSpPr>
            <p:cNvPr id="65" name="Oval 64">
              <a:extLst>
                <a:ext uri="{FF2B5EF4-FFF2-40B4-BE49-F238E27FC236}">
                  <a16:creationId xmlns:a16="http://schemas.microsoft.com/office/drawing/2014/main" id="{491037D8-513A-4CA6-9F93-DF625BBF703B}"/>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E13038E7-B7DD-49FA-B48F-B026762D49D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7" name="Graphic 2">
              <a:extLst>
                <a:ext uri="{FF2B5EF4-FFF2-40B4-BE49-F238E27FC236}">
                  <a16:creationId xmlns:a16="http://schemas.microsoft.com/office/drawing/2014/main" id="{77685D3B-9BFD-49F5-9D38-AAAD57146709}"/>
                </a:ext>
              </a:extLst>
            </p:cNvPr>
            <p:cNvGrpSpPr/>
            <p:nvPr/>
          </p:nvGrpSpPr>
          <p:grpSpPr>
            <a:xfrm>
              <a:off x="367389" y="1329570"/>
              <a:ext cx="456674" cy="462034"/>
              <a:chOff x="7190753" y="5365577"/>
              <a:chExt cx="745522" cy="754273"/>
            </a:xfrm>
            <a:solidFill>
              <a:schemeClr val="bg1"/>
            </a:solidFill>
          </p:grpSpPr>
          <p:sp>
            <p:nvSpPr>
              <p:cNvPr id="68" name="Freeform 11">
                <a:extLst>
                  <a:ext uri="{FF2B5EF4-FFF2-40B4-BE49-F238E27FC236}">
                    <a16:creationId xmlns:a16="http://schemas.microsoft.com/office/drawing/2014/main" id="{CD1F9B6A-E7D0-438A-9BF6-3AB4DAB420A0}"/>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9" name="Freeform 12">
                <a:extLst>
                  <a:ext uri="{FF2B5EF4-FFF2-40B4-BE49-F238E27FC236}">
                    <a16:creationId xmlns:a16="http://schemas.microsoft.com/office/drawing/2014/main" id="{14B3FEC0-96BF-4DE2-A655-105CA64D5A54}"/>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70" name="Freeform 13">
                <a:extLst>
                  <a:ext uri="{FF2B5EF4-FFF2-40B4-BE49-F238E27FC236}">
                    <a16:creationId xmlns:a16="http://schemas.microsoft.com/office/drawing/2014/main" id="{F759564F-5E7D-44FE-84D5-5485FD316BCD}"/>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71" name="Freeform 14">
                <a:extLst>
                  <a:ext uri="{FF2B5EF4-FFF2-40B4-BE49-F238E27FC236}">
                    <a16:creationId xmlns:a16="http://schemas.microsoft.com/office/drawing/2014/main" id="{2B88392B-9D0B-45E9-9071-AE1CC53AA6F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72" name="Freeform 15">
                <a:extLst>
                  <a:ext uri="{FF2B5EF4-FFF2-40B4-BE49-F238E27FC236}">
                    <a16:creationId xmlns:a16="http://schemas.microsoft.com/office/drawing/2014/main" id="{8A7E4247-B6D9-41E2-884E-F138CFCF49EF}"/>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73" name="Freeform 16">
                <a:extLst>
                  <a:ext uri="{FF2B5EF4-FFF2-40B4-BE49-F238E27FC236}">
                    <a16:creationId xmlns:a16="http://schemas.microsoft.com/office/drawing/2014/main" id="{CFCE90F2-DD6F-4F90-8C41-F343E2AE25CE}"/>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74" name="Freeform 17">
                <a:extLst>
                  <a:ext uri="{FF2B5EF4-FFF2-40B4-BE49-F238E27FC236}">
                    <a16:creationId xmlns:a16="http://schemas.microsoft.com/office/drawing/2014/main" id="{44E84886-7B67-4B9D-B81E-A061063801E8}"/>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75" name="Freeform 18">
                <a:extLst>
                  <a:ext uri="{FF2B5EF4-FFF2-40B4-BE49-F238E27FC236}">
                    <a16:creationId xmlns:a16="http://schemas.microsoft.com/office/drawing/2014/main" id="{0EE853FB-B974-46E9-A4F1-943558C032F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6" name="Freeform 19">
                <a:extLst>
                  <a:ext uri="{FF2B5EF4-FFF2-40B4-BE49-F238E27FC236}">
                    <a16:creationId xmlns:a16="http://schemas.microsoft.com/office/drawing/2014/main" id="{65F3C923-F900-4ACD-BD31-E37084B22128}"/>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grpSp>
      <p:sp>
        <p:nvSpPr>
          <p:cNvPr id="57" name="Text Placeholder 3">
            <a:extLst>
              <a:ext uri="{FF2B5EF4-FFF2-40B4-BE49-F238E27FC236}">
                <a16:creationId xmlns:a16="http://schemas.microsoft.com/office/drawing/2014/main" id="{FF1DE9F0-FA15-E64B-8392-93EBC2F08601}"/>
              </a:ext>
            </a:extLst>
          </p:cNvPr>
          <p:cNvSpPr txBox="1">
            <a:spLocks/>
          </p:cNvSpPr>
          <p:nvPr/>
        </p:nvSpPr>
        <p:spPr>
          <a:xfrm>
            <a:off x="1132112" y="5905499"/>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DID YOU RECEIVE ANY KIND OF </a:t>
            </a:r>
            <a:r>
              <a:rPr lang="en-US" sz="1200" b="1" dirty="0">
                <a:solidFill>
                  <a:schemeClr val="bg1"/>
                </a:solidFill>
                <a:highlight>
                  <a:srgbClr val="84BA41"/>
                </a:highlight>
              </a:rPr>
              <a:t>TRAINING OR SUPPORT </a:t>
            </a:r>
            <a:r>
              <a:rPr lang="en-US" sz="1200" b="1" dirty="0">
                <a:solidFill>
                  <a:srgbClr val="297239"/>
                </a:solidFill>
              </a:rPr>
              <a:t>REGARDING YOUR ACTIONS? </a:t>
            </a:r>
          </a:p>
          <a:p>
            <a:endParaRPr lang="en-US" dirty="0"/>
          </a:p>
          <a:p>
            <a:endParaRPr lang="en-US" dirty="0"/>
          </a:p>
        </p:txBody>
      </p:sp>
      <p:grpSp>
        <p:nvGrpSpPr>
          <p:cNvPr id="58" name="Group 57">
            <a:extLst>
              <a:ext uri="{FF2B5EF4-FFF2-40B4-BE49-F238E27FC236}">
                <a16:creationId xmlns:a16="http://schemas.microsoft.com/office/drawing/2014/main" id="{46CA30CA-276D-A14C-A17F-EA7A2BA18102}"/>
              </a:ext>
            </a:extLst>
          </p:cNvPr>
          <p:cNvGrpSpPr/>
          <p:nvPr/>
        </p:nvGrpSpPr>
        <p:grpSpPr>
          <a:xfrm>
            <a:off x="208463" y="5899703"/>
            <a:ext cx="7335303" cy="710005"/>
            <a:chOff x="224372" y="8389939"/>
            <a:chExt cx="7335303" cy="710005"/>
          </a:xfrm>
        </p:grpSpPr>
        <p:sp>
          <p:nvSpPr>
            <p:cNvPr id="59" name="Oval 58">
              <a:extLst>
                <a:ext uri="{FF2B5EF4-FFF2-40B4-BE49-F238E27FC236}">
                  <a16:creationId xmlns:a16="http://schemas.microsoft.com/office/drawing/2014/main" id="{782EED94-381B-DD40-B4E6-D5A367891AE4}"/>
                </a:ext>
              </a:extLst>
            </p:cNvPr>
            <p:cNvSpPr/>
            <p:nvPr/>
          </p:nvSpPr>
          <p:spPr>
            <a:xfrm>
              <a:off x="224372" y="8389939"/>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5C55D85F-A0FB-3746-99C8-E12A4E162073}"/>
                </a:ext>
              </a:extLst>
            </p:cNvPr>
            <p:cNvCxnSpPr>
              <a:cxnSpLocks/>
            </p:cNvCxnSpPr>
            <p:nvPr/>
          </p:nvCxnSpPr>
          <p:spPr>
            <a:xfrm>
              <a:off x="808852" y="8939487"/>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13898455-6EA2-1E46-B15A-CD2488473520}"/>
                </a:ext>
              </a:extLst>
            </p:cNvPr>
            <p:cNvGrpSpPr/>
            <p:nvPr/>
          </p:nvGrpSpPr>
          <p:grpSpPr>
            <a:xfrm>
              <a:off x="349391" y="8537793"/>
              <a:ext cx="428340" cy="428678"/>
              <a:chOff x="2845389" y="1612886"/>
              <a:chExt cx="3419384" cy="3422081"/>
            </a:xfrm>
            <a:solidFill>
              <a:schemeClr val="bg1"/>
            </a:solidFill>
          </p:grpSpPr>
          <p:sp>
            <p:nvSpPr>
              <p:cNvPr id="77" name="Freeform 24">
                <a:extLst>
                  <a:ext uri="{FF2B5EF4-FFF2-40B4-BE49-F238E27FC236}">
                    <a16:creationId xmlns:a16="http://schemas.microsoft.com/office/drawing/2014/main" id="{410C656E-FA80-9948-A02E-DC4CCFEDFA86}"/>
                  </a:ext>
                </a:extLst>
              </p:cNvPr>
              <p:cNvSpPr/>
              <p:nvPr/>
            </p:nvSpPr>
            <p:spPr>
              <a:xfrm>
                <a:off x="2845389" y="1612886"/>
                <a:ext cx="3419384" cy="2222603"/>
              </a:xfrm>
              <a:custGeom>
                <a:avLst/>
                <a:gdLst>
                  <a:gd name="connsiteX0" fmla="*/ 486104 w 3419384"/>
                  <a:gd name="connsiteY0" fmla="*/ 684226 h 2222603"/>
                  <a:gd name="connsiteX1" fmla="*/ 399495 w 3419384"/>
                  <a:gd name="connsiteY1" fmla="*/ 489073 h 2222603"/>
                  <a:gd name="connsiteX2" fmla="*/ 398544 w 3419384"/>
                  <a:gd name="connsiteY2" fmla="*/ 147317 h 2222603"/>
                  <a:gd name="connsiteX3" fmla="*/ 564147 w 3419384"/>
                  <a:gd name="connsiteY3" fmla="*/ 714 h 2222603"/>
                  <a:gd name="connsiteX4" fmla="*/ 909631 w 3419384"/>
                  <a:gd name="connsiteY4" fmla="*/ 714 h 2222603"/>
                  <a:gd name="connsiteX5" fmla="*/ 1080945 w 3419384"/>
                  <a:gd name="connsiteY5" fmla="*/ 171116 h 2222603"/>
                  <a:gd name="connsiteX6" fmla="*/ 1102836 w 3419384"/>
                  <a:gd name="connsiteY6" fmla="*/ 258697 h 2222603"/>
                  <a:gd name="connsiteX7" fmla="*/ 1181831 w 3419384"/>
                  <a:gd name="connsiteY7" fmla="*/ 418627 h 2222603"/>
                  <a:gd name="connsiteX8" fmla="*/ 1121870 w 3419384"/>
                  <a:gd name="connsiteY8" fmla="*/ 514776 h 2222603"/>
                  <a:gd name="connsiteX9" fmla="*/ 1085704 w 3419384"/>
                  <a:gd name="connsiteY9" fmla="*/ 514776 h 2222603"/>
                  <a:gd name="connsiteX10" fmla="*/ 1003854 w 3419384"/>
                  <a:gd name="connsiteY10" fmla="*/ 686130 h 2222603"/>
                  <a:gd name="connsiteX11" fmla="*/ 1151375 w 3419384"/>
                  <a:gd name="connsiteY11" fmla="*/ 685178 h 2222603"/>
                  <a:gd name="connsiteX12" fmla="*/ 1456885 w 3419384"/>
                  <a:gd name="connsiteY12" fmla="*/ 826069 h 2222603"/>
                  <a:gd name="connsiteX13" fmla="*/ 1594888 w 3419384"/>
                  <a:gd name="connsiteY13" fmla="*/ 987903 h 2222603"/>
                  <a:gd name="connsiteX14" fmla="*/ 1594888 w 3419384"/>
                  <a:gd name="connsiteY14" fmla="*/ 942209 h 2222603"/>
                  <a:gd name="connsiteX15" fmla="*/ 1594888 w 3419384"/>
                  <a:gd name="connsiteY15" fmla="*/ 83535 h 2222603"/>
                  <a:gd name="connsiteX16" fmla="*/ 1677690 w 3419384"/>
                  <a:gd name="connsiteY16" fmla="*/ 2618 h 2222603"/>
                  <a:gd name="connsiteX17" fmla="*/ 3337535 w 3419384"/>
                  <a:gd name="connsiteY17" fmla="*/ 2618 h 2222603"/>
                  <a:gd name="connsiteX18" fmla="*/ 3419385 w 3419384"/>
                  <a:gd name="connsiteY18" fmla="*/ 84487 h 2222603"/>
                  <a:gd name="connsiteX19" fmla="*/ 3419385 w 3419384"/>
                  <a:gd name="connsiteY19" fmla="*/ 1916070 h 2222603"/>
                  <a:gd name="connsiteX20" fmla="*/ 3337535 w 3419384"/>
                  <a:gd name="connsiteY20" fmla="*/ 1997940 h 2222603"/>
                  <a:gd name="connsiteX21" fmla="*/ 2098362 w 3419384"/>
                  <a:gd name="connsiteY21" fmla="*/ 1997940 h 2222603"/>
                  <a:gd name="connsiteX22" fmla="*/ 2052678 w 3419384"/>
                  <a:gd name="connsiteY22" fmla="*/ 1997940 h 2222603"/>
                  <a:gd name="connsiteX23" fmla="*/ 2052678 w 3419384"/>
                  <a:gd name="connsiteY23" fmla="*/ 2110272 h 2222603"/>
                  <a:gd name="connsiteX24" fmla="*/ 1939420 w 3419384"/>
                  <a:gd name="connsiteY24" fmla="*/ 2110272 h 2222603"/>
                  <a:gd name="connsiteX25" fmla="*/ 1939420 w 3419384"/>
                  <a:gd name="connsiteY25" fmla="*/ 1999843 h 2222603"/>
                  <a:gd name="connsiteX26" fmla="*/ 229133 w 3419384"/>
                  <a:gd name="connsiteY26" fmla="*/ 1999843 h 2222603"/>
                  <a:gd name="connsiteX27" fmla="*/ 229133 w 3419384"/>
                  <a:gd name="connsiteY27" fmla="*/ 2222604 h 2222603"/>
                  <a:gd name="connsiteX28" fmla="*/ 114923 w 3419384"/>
                  <a:gd name="connsiteY28" fmla="*/ 2222604 h 2222603"/>
                  <a:gd name="connsiteX29" fmla="*/ 114923 w 3419384"/>
                  <a:gd name="connsiteY29" fmla="*/ 1996988 h 2222603"/>
                  <a:gd name="connsiteX30" fmla="*/ 58770 w 3419384"/>
                  <a:gd name="connsiteY30" fmla="*/ 1996988 h 2222603"/>
                  <a:gd name="connsiteX31" fmla="*/ 714 w 3419384"/>
                  <a:gd name="connsiteY31" fmla="*/ 1937966 h 2222603"/>
                  <a:gd name="connsiteX32" fmla="*/ 714 w 3419384"/>
                  <a:gd name="connsiteY32" fmla="*/ 1713302 h 2222603"/>
                  <a:gd name="connsiteX33" fmla="*/ 59722 w 3419384"/>
                  <a:gd name="connsiteY33" fmla="*/ 1655232 h 2222603"/>
                  <a:gd name="connsiteX34" fmla="*/ 173932 w 3419384"/>
                  <a:gd name="connsiteY34" fmla="*/ 1655232 h 2222603"/>
                  <a:gd name="connsiteX35" fmla="*/ 113972 w 3419384"/>
                  <a:gd name="connsiteY35" fmla="*/ 1388681 h 2222603"/>
                  <a:gd name="connsiteX36" fmla="*/ 113972 w 3419384"/>
                  <a:gd name="connsiteY36" fmla="*/ 982191 h 2222603"/>
                  <a:gd name="connsiteX37" fmla="*/ 409965 w 3419384"/>
                  <a:gd name="connsiteY37" fmla="*/ 685178 h 2222603"/>
                  <a:gd name="connsiteX38" fmla="*/ 486104 w 3419384"/>
                  <a:gd name="connsiteY38" fmla="*/ 684226 h 2222603"/>
                  <a:gd name="connsiteX39" fmla="*/ 3300417 w 3419384"/>
                  <a:gd name="connsiteY39" fmla="*/ 1879896 h 2222603"/>
                  <a:gd name="connsiteX40" fmla="*/ 3300417 w 3419384"/>
                  <a:gd name="connsiteY40" fmla="*/ 116854 h 2222603"/>
                  <a:gd name="connsiteX41" fmla="*/ 1709098 w 3419384"/>
                  <a:gd name="connsiteY41" fmla="*/ 116854 h 2222603"/>
                  <a:gd name="connsiteX42" fmla="*/ 1709098 w 3419384"/>
                  <a:gd name="connsiteY42" fmla="*/ 994567 h 2222603"/>
                  <a:gd name="connsiteX43" fmla="*/ 1717663 w 3419384"/>
                  <a:gd name="connsiteY43" fmla="*/ 990759 h 2222603"/>
                  <a:gd name="connsiteX44" fmla="*/ 1927048 w 3419384"/>
                  <a:gd name="connsiteY44" fmla="*/ 782278 h 2222603"/>
                  <a:gd name="connsiteX45" fmla="*/ 2057437 w 3419384"/>
                  <a:gd name="connsiteY45" fmla="*/ 774663 h 2222603"/>
                  <a:gd name="connsiteX46" fmla="*/ 2347719 w 3419384"/>
                  <a:gd name="connsiteY46" fmla="*/ 479553 h 2222603"/>
                  <a:gd name="connsiteX47" fmla="*/ 2433376 w 3419384"/>
                  <a:gd name="connsiteY47" fmla="*/ 556662 h 2222603"/>
                  <a:gd name="connsiteX48" fmla="*/ 2129769 w 3419384"/>
                  <a:gd name="connsiteY48" fmla="*/ 857484 h 2222603"/>
                  <a:gd name="connsiteX49" fmla="*/ 2245882 w 3419384"/>
                  <a:gd name="connsiteY49" fmla="*/ 970768 h 2222603"/>
                  <a:gd name="connsiteX50" fmla="*/ 2245882 w 3419384"/>
                  <a:gd name="connsiteY50" fmla="*/ 1079292 h 2222603"/>
                  <a:gd name="connsiteX51" fmla="*/ 1955600 w 3419384"/>
                  <a:gd name="connsiteY51" fmla="*/ 1368690 h 2222603"/>
                  <a:gd name="connsiteX52" fmla="*/ 1709098 w 3419384"/>
                  <a:gd name="connsiteY52" fmla="*/ 1551467 h 2222603"/>
                  <a:gd name="connsiteX53" fmla="*/ 1709098 w 3419384"/>
                  <a:gd name="connsiteY53" fmla="*/ 1652376 h 2222603"/>
                  <a:gd name="connsiteX54" fmla="*/ 2088844 w 3419384"/>
                  <a:gd name="connsiteY54" fmla="*/ 1652376 h 2222603"/>
                  <a:gd name="connsiteX55" fmla="*/ 2162129 w 3419384"/>
                  <a:gd name="connsiteY55" fmla="*/ 1725677 h 2222603"/>
                  <a:gd name="connsiteX56" fmla="*/ 2162129 w 3419384"/>
                  <a:gd name="connsiteY56" fmla="*/ 1878944 h 2222603"/>
                  <a:gd name="connsiteX57" fmla="*/ 3300417 w 3419384"/>
                  <a:gd name="connsiteY57" fmla="*/ 1879896 h 2222603"/>
                  <a:gd name="connsiteX58" fmla="*/ 1988911 w 3419384"/>
                  <a:gd name="connsiteY58" fmla="*/ 882235 h 2222603"/>
                  <a:gd name="connsiteX59" fmla="*/ 1704339 w 3419384"/>
                  <a:gd name="connsiteY59" fmla="*/ 1167825 h 2222603"/>
                  <a:gd name="connsiteX60" fmla="*/ 1594888 w 3419384"/>
                  <a:gd name="connsiteY60" fmla="*/ 1164017 h 2222603"/>
                  <a:gd name="connsiteX61" fmla="*/ 1339820 w 3419384"/>
                  <a:gd name="connsiteY61" fmla="*/ 866051 h 2222603"/>
                  <a:gd name="connsiteX62" fmla="*/ 1193251 w 3419384"/>
                  <a:gd name="connsiteY62" fmla="*/ 798462 h 2222603"/>
                  <a:gd name="connsiteX63" fmla="*/ 976253 w 3419384"/>
                  <a:gd name="connsiteY63" fmla="*/ 798462 h 2222603"/>
                  <a:gd name="connsiteX64" fmla="*/ 929618 w 3419384"/>
                  <a:gd name="connsiteY64" fmla="*/ 826069 h 2222603"/>
                  <a:gd name="connsiteX65" fmla="*/ 795422 w 3419384"/>
                  <a:gd name="connsiteY65" fmla="*/ 1097379 h 2222603"/>
                  <a:gd name="connsiteX66" fmla="*/ 736413 w 3419384"/>
                  <a:gd name="connsiteY66" fmla="*/ 1141170 h 2222603"/>
                  <a:gd name="connsiteX67" fmla="*/ 681212 w 3419384"/>
                  <a:gd name="connsiteY67" fmla="*/ 1098331 h 2222603"/>
                  <a:gd name="connsiteX68" fmla="*/ 587941 w 3419384"/>
                  <a:gd name="connsiteY68" fmla="*/ 910794 h 2222603"/>
                  <a:gd name="connsiteX69" fmla="*/ 529885 w 3419384"/>
                  <a:gd name="connsiteY69" fmla="*/ 807982 h 2222603"/>
                  <a:gd name="connsiteX70" fmla="*/ 409013 w 3419384"/>
                  <a:gd name="connsiteY70" fmla="*/ 800366 h 2222603"/>
                  <a:gd name="connsiteX71" fmla="*/ 226278 w 3419384"/>
                  <a:gd name="connsiteY71" fmla="*/ 982191 h 2222603"/>
                  <a:gd name="connsiteX72" fmla="*/ 226278 w 3419384"/>
                  <a:gd name="connsiteY72" fmla="*/ 1470550 h 2222603"/>
                  <a:gd name="connsiteX73" fmla="*/ 410916 w 3419384"/>
                  <a:gd name="connsiteY73" fmla="*/ 1655232 h 2222603"/>
                  <a:gd name="connsiteX74" fmla="*/ 820167 w 3419384"/>
                  <a:gd name="connsiteY74" fmla="*/ 1655232 h 2222603"/>
                  <a:gd name="connsiteX75" fmla="*/ 853478 w 3419384"/>
                  <a:gd name="connsiteY75" fmla="*/ 1653328 h 2222603"/>
                  <a:gd name="connsiteX76" fmla="*/ 853478 w 3419384"/>
                  <a:gd name="connsiteY76" fmla="*/ 1501965 h 2222603"/>
                  <a:gd name="connsiteX77" fmla="*/ 778290 w 3419384"/>
                  <a:gd name="connsiteY77" fmla="*/ 1427712 h 2222603"/>
                  <a:gd name="connsiteX78" fmla="*/ 522271 w 3419384"/>
                  <a:gd name="connsiteY78" fmla="*/ 1427712 h 2222603"/>
                  <a:gd name="connsiteX79" fmla="*/ 456600 w 3419384"/>
                  <a:gd name="connsiteY79" fmla="*/ 1381065 h 2222603"/>
                  <a:gd name="connsiteX80" fmla="*/ 455648 w 3419384"/>
                  <a:gd name="connsiteY80" fmla="*/ 1201144 h 2222603"/>
                  <a:gd name="connsiteX81" fmla="*/ 568906 w 3419384"/>
                  <a:gd name="connsiteY81" fmla="*/ 1201144 h 2222603"/>
                  <a:gd name="connsiteX82" fmla="*/ 568906 w 3419384"/>
                  <a:gd name="connsiteY82" fmla="*/ 1313476 h 2222603"/>
                  <a:gd name="connsiteX83" fmla="*/ 782097 w 3419384"/>
                  <a:gd name="connsiteY83" fmla="*/ 1313476 h 2222603"/>
                  <a:gd name="connsiteX84" fmla="*/ 967688 w 3419384"/>
                  <a:gd name="connsiteY84" fmla="*/ 1497205 h 2222603"/>
                  <a:gd name="connsiteX85" fmla="*/ 967688 w 3419384"/>
                  <a:gd name="connsiteY85" fmla="*/ 1653328 h 2222603"/>
                  <a:gd name="connsiteX86" fmla="*/ 1252260 w 3419384"/>
                  <a:gd name="connsiteY86" fmla="*/ 1653328 h 2222603"/>
                  <a:gd name="connsiteX87" fmla="*/ 1252260 w 3419384"/>
                  <a:gd name="connsiteY87" fmla="*/ 1269685 h 2222603"/>
                  <a:gd name="connsiteX88" fmla="*/ 1289378 w 3419384"/>
                  <a:gd name="connsiteY88" fmla="*/ 1203048 h 2222603"/>
                  <a:gd name="connsiteX89" fmla="*/ 1358855 w 3419384"/>
                  <a:gd name="connsiteY89" fmla="*/ 1223991 h 2222603"/>
                  <a:gd name="connsiteX90" fmla="*/ 1519700 w 3419384"/>
                  <a:gd name="connsiteY90" fmla="*/ 1384873 h 2222603"/>
                  <a:gd name="connsiteX91" fmla="*/ 1783334 w 3419384"/>
                  <a:gd name="connsiteY91" fmla="*/ 1383921 h 2222603"/>
                  <a:gd name="connsiteX92" fmla="*/ 2118349 w 3419384"/>
                  <a:gd name="connsiteY92" fmla="*/ 1048829 h 2222603"/>
                  <a:gd name="connsiteX93" fmla="*/ 2136432 w 3419384"/>
                  <a:gd name="connsiteY93" fmla="*/ 1028838 h 2222603"/>
                  <a:gd name="connsiteX94" fmla="*/ 1988911 w 3419384"/>
                  <a:gd name="connsiteY94" fmla="*/ 882235 h 2222603"/>
                  <a:gd name="connsiteX95" fmla="*/ 1041924 w 3419384"/>
                  <a:gd name="connsiteY95" fmla="*/ 396732 h 2222603"/>
                  <a:gd name="connsiteX96" fmla="*/ 1031455 w 3419384"/>
                  <a:gd name="connsiteY96" fmla="*/ 373885 h 2222603"/>
                  <a:gd name="connsiteX97" fmla="*/ 962929 w 3419384"/>
                  <a:gd name="connsiteY97" fmla="*/ 164452 h 2222603"/>
                  <a:gd name="connsiteX98" fmla="*/ 905824 w 3419384"/>
                  <a:gd name="connsiteY98" fmla="*/ 113998 h 2222603"/>
                  <a:gd name="connsiteX99" fmla="*/ 567954 w 3419384"/>
                  <a:gd name="connsiteY99" fmla="*/ 113998 h 2222603"/>
                  <a:gd name="connsiteX100" fmla="*/ 509898 w 3419384"/>
                  <a:gd name="connsiteY100" fmla="*/ 172068 h 2222603"/>
                  <a:gd name="connsiteX101" fmla="*/ 510850 w 3419384"/>
                  <a:gd name="connsiteY101" fmla="*/ 460514 h 2222603"/>
                  <a:gd name="connsiteX102" fmla="*/ 735462 w 3419384"/>
                  <a:gd name="connsiteY102" fmla="*/ 683274 h 2222603"/>
                  <a:gd name="connsiteX103" fmla="*/ 964832 w 3419384"/>
                  <a:gd name="connsiteY103" fmla="*/ 473841 h 2222603"/>
                  <a:gd name="connsiteX104" fmla="*/ 1041924 w 3419384"/>
                  <a:gd name="connsiteY104" fmla="*/ 396732 h 2222603"/>
                  <a:gd name="connsiteX105" fmla="*/ 112068 w 3419384"/>
                  <a:gd name="connsiteY105" fmla="*/ 1879896 h 2222603"/>
                  <a:gd name="connsiteX106" fmla="*/ 2046016 w 3419384"/>
                  <a:gd name="connsiteY106" fmla="*/ 1879896 h 2222603"/>
                  <a:gd name="connsiteX107" fmla="*/ 2046016 w 3419384"/>
                  <a:gd name="connsiteY107" fmla="*/ 1769468 h 2222603"/>
                  <a:gd name="connsiteX108" fmla="*/ 112068 w 3419384"/>
                  <a:gd name="connsiteY108" fmla="*/ 1769468 h 2222603"/>
                  <a:gd name="connsiteX109" fmla="*/ 112068 w 3419384"/>
                  <a:gd name="connsiteY109" fmla="*/ 1879896 h 2222603"/>
                  <a:gd name="connsiteX110" fmla="*/ 1592033 w 3419384"/>
                  <a:gd name="connsiteY110" fmla="*/ 1551467 h 2222603"/>
                  <a:gd name="connsiteX111" fmla="*/ 1367421 w 3419384"/>
                  <a:gd name="connsiteY111" fmla="*/ 1395345 h 2222603"/>
                  <a:gd name="connsiteX112" fmla="*/ 1367421 w 3419384"/>
                  <a:gd name="connsiteY112" fmla="*/ 1651424 h 2222603"/>
                  <a:gd name="connsiteX113" fmla="*/ 1592033 w 3419384"/>
                  <a:gd name="connsiteY113" fmla="*/ 1651424 h 2222603"/>
                  <a:gd name="connsiteX114" fmla="*/ 1592033 w 3419384"/>
                  <a:gd name="connsiteY114" fmla="*/ 1551467 h 2222603"/>
                  <a:gd name="connsiteX115" fmla="*/ 815408 w 3419384"/>
                  <a:gd name="connsiteY115" fmla="*/ 801318 h 2222603"/>
                  <a:gd name="connsiteX116" fmla="*/ 660274 w 3419384"/>
                  <a:gd name="connsiteY116" fmla="*/ 801318 h 2222603"/>
                  <a:gd name="connsiteX117" fmla="*/ 737365 w 3419384"/>
                  <a:gd name="connsiteY117" fmla="*/ 955536 h 2222603"/>
                  <a:gd name="connsiteX118" fmla="*/ 815408 w 3419384"/>
                  <a:gd name="connsiteY118" fmla="*/ 801318 h 222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419384" h="2222603">
                    <a:moveTo>
                      <a:pt x="486104" y="684226"/>
                    </a:moveTo>
                    <a:cubicBezTo>
                      <a:pt x="436613" y="622348"/>
                      <a:pt x="403302" y="560470"/>
                      <a:pt x="399495" y="489073"/>
                    </a:cubicBezTo>
                    <a:cubicBezTo>
                      <a:pt x="394737" y="374837"/>
                      <a:pt x="392833" y="260601"/>
                      <a:pt x="398544" y="147317"/>
                    </a:cubicBezTo>
                    <a:cubicBezTo>
                      <a:pt x="403302" y="63544"/>
                      <a:pt x="478490" y="714"/>
                      <a:pt x="564147" y="714"/>
                    </a:cubicBezTo>
                    <a:cubicBezTo>
                      <a:pt x="679309" y="-238"/>
                      <a:pt x="794470" y="-238"/>
                      <a:pt x="909631" y="714"/>
                    </a:cubicBezTo>
                    <a:cubicBezTo>
                      <a:pt x="1004806" y="1666"/>
                      <a:pt x="1076187" y="74967"/>
                      <a:pt x="1080945" y="171116"/>
                    </a:cubicBezTo>
                    <a:cubicBezTo>
                      <a:pt x="1082849" y="200627"/>
                      <a:pt x="1090463" y="231090"/>
                      <a:pt x="1102836" y="258697"/>
                    </a:cubicBezTo>
                    <a:cubicBezTo>
                      <a:pt x="1126629" y="312959"/>
                      <a:pt x="1155182" y="365317"/>
                      <a:pt x="1181831" y="418627"/>
                    </a:cubicBezTo>
                    <a:cubicBezTo>
                      <a:pt x="1209431" y="475745"/>
                      <a:pt x="1185637" y="513824"/>
                      <a:pt x="1121870" y="514776"/>
                    </a:cubicBezTo>
                    <a:cubicBezTo>
                      <a:pt x="1107594" y="514776"/>
                      <a:pt x="1093318" y="514776"/>
                      <a:pt x="1085704" y="514776"/>
                    </a:cubicBezTo>
                    <a:cubicBezTo>
                      <a:pt x="1057152" y="573798"/>
                      <a:pt x="1031455" y="628060"/>
                      <a:pt x="1003854" y="686130"/>
                    </a:cubicBezTo>
                    <a:cubicBezTo>
                      <a:pt x="1050490" y="686130"/>
                      <a:pt x="1100932" y="688986"/>
                      <a:pt x="1151375" y="685178"/>
                    </a:cubicBezTo>
                    <a:cubicBezTo>
                      <a:pt x="1279860" y="675658"/>
                      <a:pt x="1379794" y="723256"/>
                      <a:pt x="1456885" y="826069"/>
                    </a:cubicBezTo>
                    <a:cubicBezTo>
                      <a:pt x="1497810" y="879379"/>
                      <a:pt x="1544446" y="928881"/>
                      <a:pt x="1594888" y="987903"/>
                    </a:cubicBezTo>
                    <a:cubicBezTo>
                      <a:pt x="1594888" y="966960"/>
                      <a:pt x="1594888" y="954584"/>
                      <a:pt x="1594888" y="942209"/>
                    </a:cubicBezTo>
                    <a:cubicBezTo>
                      <a:pt x="1594888" y="655667"/>
                      <a:pt x="1594888" y="370077"/>
                      <a:pt x="1594888" y="83535"/>
                    </a:cubicBezTo>
                    <a:cubicBezTo>
                      <a:pt x="1594888" y="18801"/>
                      <a:pt x="1611068" y="2618"/>
                      <a:pt x="1677690" y="2618"/>
                    </a:cubicBezTo>
                    <a:cubicBezTo>
                      <a:pt x="2230654" y="2618"/>
                      <a:pt x="2784571" y="2618"/>
                      <a:pt x="3337535" y="2618"/>
                    </a:cubicBezTo>
                    <a:cubicBezTo>
                      <a:pt x="3403205" y="2618"/>
                      <a:pt x="3419385" y="18801"/>
                      <a:pt x="3419385" y="84487"/>
                    </a:cubicBezTo>
                    <a:cubicBezTo>
                      <a:pt x="3419385" y="694697"/>
                      <a:pt x="3419385" y="1305860"/>
                      <a:pt x="3419385" y="1916070"/>
                    </a:cubicBezTo>
                    <a:cubicBezTo>
                      <a:pt x="3419385" y="1981756"/>
                      <a:pt x="3403205" y="1997940"/>
                      <a:pt x="3337535" y="1997940"/>
                    </a:cubicBezTo>
                    <a:cubicBezTo>
                      <a:pt x="2924477" y="1997940"/>
                      <a:pt x="2511419" y="1997940"/>
                      <a:pt x="2098362" y="1997940"/>
                    </a:cubicBezTo>
                    <a:cubicBezTo>
                      <a:pt x="2084086" y="1997940"/>
                      <a:pt x="2069809" y="1997940"/>
                      <a:pt x="2052678" y="1997940"/>
                    </a:cubicBezTo>
                    <a:cubicBezTo>
                      <a:pt x="2052678" y="2036018"/>
                      <a:pt x="2052678" y="2072193"/>
                      <a:pt x="2052678" y="2110272"/>
                    </a:cubicBezTo>
                    <a:cubicBezTo>
                      <a:pt x="2013656" y="2110272"/>
                      <a:pt x="1978442" y="2110272"/>
                      <a:pt x="1939420" y="2110272"/>
                    </a:cubicBezTo>
                    <a:cubicBezTo>
                      <a:pt x="1939420" y="2074097"/>
                      <a:pt x="1939420" y="2038874"/>
                      <a:pt x="1939420" y="1999843"/>
                    </a:cubicBezTo>
                    <a:cubicBezTo>
                      <a:pt x="1367421" y="1999843"/>
                      <a:pt x="799229" y="1999843"/>
                      <a:pt x="229133" y="1999843"/>
                    </a:cubicBezTo>
                    <a:cubicBezTo>
                      <a:pt x="229133" y="2074097"/>
                      <a:pt x="229133" y="2147398"/>
                      <a:pt x="229133" y="2222604"/>
                    </a:cubicBezTo>
                    <a:cubicBezTo>
                      <a:pt x="190111" y="2222604"/>
                      <a:pt x="154897" y="2222604"/>
                      <a:pt x="114923" y="2222604"/>
                    </a:cubicBezTo>
                    <a:cubicBezTo>
                      <a:pt x="114923" y="2149302"/>
                      <a:pt x="114923" y="2075049"/>
                      <a:pt x="114923" y="1996988"/>
                    </a:cubicBezTo>
                    <a:cubicBezTo>
                      <a:pt x="93985" y="1996988"/>
                      <a:pt x="75902" y="1997940"/>
                      <a:pt x="58770" y="1996988"/>
                    </a:cubicBezTo>
                    <a:cubicBezTo>
                      <a:pt x="23556" y="1995084"/>
                      <a:pt x="1666" y="1974140"/>
                      <a:pt x="714" y="1937966"/>
                    </a:cubicBezTo>
                    <a:cubicBezTo>
                      <a:pt x="-238" y="1862760"/>
                      <a:pt x="-238" y="1788507"/>
                      <a:pt x="714" y="1713302"/>
                    </a:cubicBezTo>
                    <a:cubicBezTo>
                      <a:pt x="1666" y="1677127"/>
                      <a:pt x="23556" y="1656184"/>
                      <a:pt x="59722" y="1655232"/>
                    </a:cubicBezTo>
                    <a:cubicBezTo>
                      <a:pt x="94937" y="1654280"/>
                      <a:pt x="130151" y="1655232"/>
                      <a:pt x="173932" y="1655232"/>
                    </a:cubicBezTo>
                    <a:cubicBezTo>
                      <a:pt x="107309" y="1572410"/>
                      <a:pt x="113972" y="1480070"/>
                      <a:pt x="113972" y="1388681"/>
                    </a:cubicBezTo>
                    <a:cubicBezTo>
                      <a:pt x="114923" y="1253502"/>
                      <a:pt x="113972" y="1118323"/>
                      <a:pt x="113972" y="982191"/>
                    </a:cubicBezTo>
                    <a:cubicBezTo>
                      <a:pt x="113972" y="807982"/>
                      <a:pt x="236747" y="686130"/>
                      <a:pt x="409965" y="685178"/>
                    </a:cubicBezTo>
                    <a:cubicBezTo>
                      <a:pt x="429951" y="684226"/>
                      <a:pt x="453745" y="684226"/>
                      <a:pt x="486104" y="684226"/>
                    </a:cubicBezTo>
                    <a:close/>
                    <a:moveTo>
                      <a:pt x="3300417" y="1879896"/>
                    </a:moveTo>
                    <a:cubicBezTo>
                      <a:pt x="3300417" y="1289677"/>
                      <a:pt x="3300417" y="702313"/>
                      <a:pt x="3300417" y="116854"/>
                    </a:cubicBezTo>
                    <a:cubicBezTo>
                      <a:pt x="2768391" y="116854"/>
                      <a:pt x="2238268" y="116854"/>
                      <a:pt x="1709098" y="116854"/>
                    </a:cubicBezTo>
                    <a:cubicBezTo>
                      <a:pt x="1709098" y="411011"/>
                      <a:pt x="1709098" y="702313"/>
                      <a:pt x="1709098" y="994567"/>
                    </a:cubicBezTo>
                    <a:cubicBezTo>
                      <a:pt x="1713857" y="992663"/>
                      <a:pt x="1715760" y="992663"/>
                      <a:pt x="1717663" y="990759"/>
                    </a:cubicBezTo>
                    <a:cubicBezTo>
                      <a:pt x="1787141" y="921266"/>
                      <a:pt x="1857570" y="851772"/>
                      <a:pt x="1927048" y="782278"/>
                    </a:cubicBezTo>
                    <a:cubicBezTo>
                      <a:pt x="1979394" y="729920"/>
                      <a:pt x="1989863" y="728968"/>
                      <a:pt x="2057437" y="774663"/>
                    </a:cubicBezTo>
                    <a:cubicBezTo>
                      <a:pt x="2154515" y="675658"/>
                      <a:pt x="2253496" y="575702"/>
                      <a:pt x="2347719" y="479553"/>
                    </a:cubicBezTo>
                    <a:cubicBezTo>
                      <a:pt x="2375320" y="504304"/>
                      <a:pt x="2401969" y="528103"/>
                      <a:pt x="2433376" y="556662"/>
                    </a:cubicBezTo>
                    <a:cubicBezTo>
                      <a:pt x="2331540" y="657571"/>
                      <a:pt x="2231606" y="756575"/>
                      <a:pt x="2129769" y="857484"/>
                    </a:cubicBezTo>
                    <a:cubicBezTo>
                      <a:pt x="2169743" y="896514"/>
                      <a:pt x="2207813" y="933641"/>
                      <a:pt x="2245882" y="970768"/>
                    </a:cubicBezTo>
                    <a:cubicBezTo>
                      <a:pt x="2287759" y="1012654"/>
                      <a:pt x="2287759" y="1037405"/>
                      <a:pt x="2245882" y="1079292"/>
                    </a:cubicBezTo>
                    <a:cubicBezTo>
                      <a:pt x="2149756" y="1176393"/>
                      <a:pt x="2053630" y="1273493"/>
                      <a:pt x="1955600" y="1368690"/>
                    </a:cubicBezTo>
                    <a:cubicBezTo>
                      <a:pt x="1880412" y="1441991"/>
                      <a:pt x="1818549" y="1531476"/>
                      <a:pt x="1709098" y="1551467"/>
                    </a:cubicBezTo>
                    <a:cubicBezTo>
                      <a:pt x="1709098" y="1588594"/>
                      <a:pt x="1709098" y="1620009"/>
                      <a:pt x="1709098" y="1652376"/>
                    </a:cubicBezTo>
                    <a:cubicBezTo>
                      <a:pt x="1837583" y="1652376"/>
                      <a:pt x="1963214" y="1652376"/>
                      <a:pt x="2088844" y="1652376"/>
                    </a:cubicBezTo>
                    <a:cubicBezTo>
                      <a:pt x="2142142" y="1652376"/>
                      <a:pt x="2161177" y="1671415"/>
                      <a:pt x="2162129" y="1725677"/>
                    </a:cubicBezTo>
                    <a:cubicBezTo>
                      <a:pt x="2162129" y="1776131"/>
                      <a:pt x="2162129" y="1826586"/>
                      <a:pt x="2162129" y="1878944"/>
                    </a:cubicBezTo>
                    <a:cubicBezTo>
                      <a:pt x="2543779" y="1879896"/>
                      <a:pt x="2920670" y="1879896"/>
                      <a:pt x="3300417" y="1879896"/>
                    </a:cubicBezTo>
                    <a:close/>
                    <a:moveTo>
                      <a:pt x="1988911" y="882235"/>
                    </a:moveTo>
                    <a:cubicBezTo>
                      <a:pt x="1893736" y="977431"/>
                      <a:pt x="1798562" y="1072628"/>
                      <a:pt x="1704339" y="1167825"/>
                    </a:cubicBezTo>
                    <a:cubicBezTo>
                      <a:pt x="1661510" y="1209711"/>
                      <a:pt x="1632958" y="1208759"/>
                      <a:pt x="1594888" y="1164017"/>
                    </a:cubicBezTo>
                    <a:cubicBezTo>
                      <a:pt x="1510183" y="1065013"/>
                      <a:pt x="1424526" y="966008"/>
                      <a:pt x="1339820" y="866051"/>
                    </a:cubicBezTo>
                    <a:cubicBezTo>
                      <a:pt x="1300799" y="820357"/>
                      <a:pt x="1253211" y="797510"/>
                      <a:pt x="1193251" y="798462"/>
                    </a:cubicBezTo>
                    <a:cubicBezTo>
                      <a:pt x="1120919" y="799414"/>
                      <a:pt x="1048586" y="799414"/>
                      <a:pt x="976253" y="798462"/>
                    </a:cubicBezTo>
                    <a:cubicBezTo>
                      <a:pt x="952460" y="797510"/>
                      <a:pt x="940087" y="805126"/>
                      <a:pt x="929618" y="826069"/>
                    </a:cubicBezTo>
                    <a:cubicBezTo>
                      <a:pt x="885837" y="916506"/>
                      <a:pt x="840154" y="1006942"/>
                      <a:pt x="795422" y="1097379"/>
                    </a:cubicBezTo>
                    <a:cubicBezTo>
                      <a:pt x="783049" y="1122131"/>
                      <a:pt x="766869" y="1141170"/>
                      <a:pt x="736413" y="1141170"/>
                    </a:cubicBezTo>
                    <a:cubicBezTo>
                      <a:pt x="707861" y="1140218"/>
                      <a:pt x="692633" y="1122131"/>
                      <a:pt x="681212" y="1098331"/>
                    </a:cubicBezTo>
                    <a:cubicBezTo>
                      <a:pt x="650756" y="1035501"/>
                      <a:pt x="619349" y="972672"/>
                      <a:pt x="587941" y="910794"/>
                    </a:cubicBezTo>
                    <a:cubicBezTo>
                      <a:pt x="569858" y="874619"/>
                      <a:pt x="559389" y="825117"/>
                      <a:pt x="529885" y="807982"/>
                    </a:cubicBezTo>
                    <a:cubicBezTo>
                      <a:pt x="499429" y="788942"/>
                      <a:pt x="449938" y="800366"/>
                      <a:pt x="409013" y="800366"/>
                    </a:cubicBezTo>
                    <a:cubicBezTo>
                      <a:pt x="297659" y="800366"/>
                      <a:pt x="226278" y="871763"/>
                      <a:pt x="226278" y="982191"/>
                    </a:cubicBezTo>
                    <a:cubicBezTo>
                      <a:pt x="226278" y="1144978"/>
                      <a:pt x="226278" y="1307764"/>
                      <a:pt x="226278" y="1470550"/>
                    </a:cubicBezTo>
                    <a:cubicBezTo>
                      <a:pt x="226278" y="1583834"/>
                      <a:pt x="297659" y="1655232"/>
                      <a:pt x="410916" y="1655232"/>
                    </a:cubicBezTo>
                    <a:cubicBezTo>
                      <a:pt x="547016" y="1655232"/>
                      <a:pt x="684067" y="1655232"/>
                      <a:pt x="820167" y="1655232"/>
                    </a:cubicBezTo>
                    <a:cubicBezTo>
                      <a:pt x="830636" y="1655232"/>
                      <a:pt x="841105" y="1654280"/>
                      <a:pt x="853478" y="1653328"/>
                    </a:cubicBezTo>
                    <a:cubicBezTo>
                      <a:pt x="853478" y="1600969"/>
                      <a:pt x="853478" y="1551467"/>
                      <a:pt x="853478" y="1501965"/>
                    </a:cubicBezTo>
                    <a:cubicBezTo>
                      <a:pt x="853478" y="1445799"/>
                      <a:pt x="834443" y="1427712"/>
                      <a:pt x="778290" y="1427712"/>
                    </a:cubicBezTo>
                    <a:cubicBezTo>
                      <a:pt x="692633" y="1427712"/>
                      <a:pt x="606976" y="1427712"/>
                      <a:pt x="522271" y="1427712"/>
                    </a:cubicBezTo>
                    <a:cubicBezTo>
                      <a:pt x="488008" y="1427712"/>
                      <a:pt x="459455" y="1415336"/>
                      <a:pt x="456600" y="1381065"/>
                    </a:cubicBezTo>
                    <a:cubicBezTo>
                      <a:pt x="451841" y="1321091"/>
                      <a:pt x="455648" y="1261118"/>
                      <a:pt x="455648" y="1201144"/>
                    </a:cubicBezTo>
                    <a:cubicBezTo>
                      <a:pt x="494670" y="1201144"/>
                      <a:pt x="529885" y="1201144"/>
                      <a:pt x="568906" y="1201144"/>
                    </a:cubicBezTo>
                    <a:cubicBezTo>
                      <a:pt x="568906" y="1239222"/>
                      <a:pt x="568906" y="1275397"/>
                      <a:pt x="568906" y="1313476"/>
                    </a:cubicBezTo>
                    <a:cubicBezTo>
                      <a:pt x="642191" y="1313476"/>
                      <a:pt x="712620" y="1313476"/>
                      <a:pt x="782097" y="1313476"/>
                    </a:cubicBezTo>
                    <a:cubicBezTo>
                      <a:pt x="896307" y="1313476"/>
                      <a:pt x="966736" y="1383921"/>
                      <a:pt x="967688" y="1497205"/>
                    </a:cubicBezTo>
                    <a:cubicBezTo>
                      <a:pt x="967688" y="1548611"/>
                      <a:pt x="967688" y="1600969"/>
                      <a:pt x="967688" y="1653328"/>
                    </a:cubicBezTo>
                    <a:cubicBezTo>
                      <a:pt x="1064766" y="1653328"/>
                      <a:pt x="1158037" y="1653328"/>
                      <a:pt x="1252260" y="1653328"/>
                    </a:cubicBezTo>
                    <a:cubicBezTo>
                      <a:pt x="1252260" y="1523860"/>
                      <a:pt x="1252260" y="1397249"/>
                      <a:pt x="1252260" y="1269685"/>
                    </a:cubicBezTo>
                    <a:cubicBezTo>
                      <a:pt x="1252260" y="1240174"/>
                      <a:pt x="1259874" y="1215423"/>
                      <a:pt x="1289378" y="1203048"/>
                    </a:cubicBezTo>
                    <a:cubicBezTo>
                      <a:pt x="1317930" y="1191624"/>
                      <a:pt x="1339820" y="1204952"/>
                      <a:pt x="1358855" y="1223991"/>
                    </a:cubicBezTo>
                    <a:cubicBezTo>
                      <a:pt x="1412153" y="1278253"/>
                      <a:pt x="1466402" y="1331563"/>
                      <a:pt x="1519700" y="1384873"/>
                    </a:cubicBezTo>
                    <a:cubicBezTo>
                      <a:pt x="1602502" y="1466742"/>
                      <a:pt x="1700532" y="1466742"/>
                      <a:pt x="1783334" y="1383921"/>
                    </a:cubicBezTo>
                    <a:cubicBezTo>
                      <a:pt x="1895640" y="1272541"/>
                      <a:pt x="2006994" y="1160209"/>
                      <a:pt x="2118349" y="1048829"/>
                    </a:cubicBezTo>
                    <a:cubicBezTo>
                      <a:pt x="2125962" y="1041213"/>
                      <a:pt x="2131673" y="1033598"/>
                      <a:pt x="2136432" y="1028838"/>
                    </a:cubicBezTo>
                    <a:cubicBezTo>
                      <a:pt x="2085037" y="979336"/>
                      <a:pt x="2038402" y="931737"/>
                      <a:pt x="1988911" y="882235"/>
                    </a:cubicBezTo>
                    <a:close/>
                    <a:moveTo>
                      <a:pt x="1041924" y="396732"/>
                    </a:moveTo>
                    <a:cubicBezTo>
                      <a:pt x="1037165" y="387212"/>
                      <a:pt x="1034310" y="380549"/>
                      <a:pt x="1031455" y="373885"/>
                    </a:cubicBezTo>
                    <a:cubicBezTo>
                      <a:pt x="1000999" y="307247"/>
                      <a:pt x="955315" y="246321"/>
                      <a:pt x="962929" y="164452"/>
                    </a:cubicBezTo>
                    <a:cubicBezTo>
                      <a:pt x="965784" y="133037"/>
                      <a:pt x="938183" y="113998"/>
                      <a:pt x="905824" y="113998"/>
                    </a:cubicBezTo>
                    <a:cubicBezTo>
                      <a:pt x="793518" y="113046"/>
                      <a:pt x="680260" y="113046"/>
                      <a:pt x="567954" y="113998"/>
                    </a:cubicBezTo>
                    <a:cubicBezTo>
                      <a:pt x="532740" y="113998"/>
                      <a:pt x="509898" y="136845"/>
                      <a:pt x="509898" y="172068"/>
                    </a:cubicBezTo>
                    <a:cubicBezTo>
                      <a:pt x="508946" y="268217"/>
                      <a:pt x="507043" y="364365"/>
                      <a:pt x="510850" y="460514"/>
                    </a:cubicBezTo>
                    <a:cubicBezTo>
                      <a:pt x="515608" y="584269"/>
                      <a:pt x="618397" y="682322"/>
                      <a:pt x="735462" y="683274"/>
                    </a:cubicBezTo>
                    <a:cubicBezTo>
                      <a:pt x="854430" y="684226"/>
                      <a:pt x="954363" y="592837"/>
                      <a:pt x="964832" y="473841"/>
                    </a:cubicBezTo>
                    <a:cubicBezTo>
                      <a:pt x="970543" y="414819"/>
                      <a:pt x="980060" y="404348"/>
                      <a:pt x="1041924" y="396732"/>
                    </a:cubicBezTo>
                    <a:close/>
                    <a:moveTo>
                      <a:pt x="112068" y="1879896"/>
                    </a:moveTo>
                    <a:cubicBezTo>
                      <a:pt x="758304" y="1879896"/>
                      <a:pt x="1402636" y="1879896"/>
                      <a:pt x="2046016" y="1879896"/>
                    </a:cubicBezTo>
                    <a:cubicBezTo>
                      <a:pt x="2046016" y="1841817"/>
                      <a:pt x="2046016" y="1805642"/>
                      <a:pt x="2046016" y="1769468"/>
                    </a:cubicBezTo>
                    <a:cubicBezTo>
                      <a:pt x="1399780" y="1769468"/>
                      <a:pt x="757352" y="1769468"/>
                      <a:pt x="112068" y="1769468"/>
                    </a:cubicBezTo>
                    <a:cubicBezTo>
                      <a:pt x="112068" y="1806594"/>
                      <a:pt x="112068" y="1841817"/>
                      <a:pt x="112068" y="1879896"/>
                    </a:cubicBezTo>
                    <a:close/>
                    <a:moveTo>
                      <a:pt x="1592033" y="1551467"/>
                    </a:moveTo>
                    <a:cubicBezTo>
                      <a:pt x="1493051" y="1536236"/>
                      <a:pt x="1435947" y="1461031"/>
                      <a:pt x="1367421" y="1395345"/>
                    </a:cubicBezTo>
                    <a:cubicBezTo>
                      <a:pt x="1367421" y="1484830"/>
                      <a:pt x="1367421" y="1567651"/>
                      <a:pt x="1367421" y="1651424"/>
                    </a:cubicBezTo>
                    <a:cubicBezTo>
                      <a:pt x="1443561" y="1651424"/>
                      <a:pt x="1517797" y="1651424"/>
                      <a:pt x="1592033" y="1651424"/>
                    </a:cubicBezTo>
                    <a:cubicBezTo>
                      <a:pt x="1592033" y="1618105"/>
                      <a:pt x="1592033" y="1587642"/>
                      <a:pt x="1592033" y="1551467"/>
                    </a:cubicBezTo>
                    <a:close/>
                    <a:moveTo>
                      <a:pt x="815408" y="801318"/>
                    </a:moveTo>
                    <a:cubicBezTo>
                      <a:pt x="762111" y="801318"/>
                      <a:pt x="713572" y="801318"/>
                      <a:pt x="660274" y="801318"/>
                    </a:cubicBezTo>
                    <a:cubicBezTo>
                      <a:pt x="685971" y="852724"/>
                      <a:pt x="709764" y="901274"/>
                      <a:pt x="737365" y="955536"/>
                    </a:cubicBezTo>
                    <a:cubicBezTo>
                      <a:pt x="764966" y="900322"/>
                      <a:pt x="788759" y="852724"/>
                      <a:pt x="815408" y="801318"/>
                    </a:cubicBezTo>
                    <a:close/>
                  </a:path>
                </a:pathLst>
              </a:custGeom>
              <a:grpFill/>
              <a:ln w="9514" cap="flat">
                <a:noFill/>
                <a:prstDash val="solid"/>
                <a:miter/>
              </a:ln>
            </p:spPr>
            <p:txBody>
              <a:bodyPr rtlCol="0" anchor="ctr"/>
              <a:lstStyle/>
              <a:p>
                <a:endParaRPr lang="en-US"/>
              </a:p>
            </p:txBody>
          </p:sp>
          <p:sp>
            <p:nvSpPr>
              <p:cNvPr id="78" name="Freeform 25">
                <a:extLst>
                  <a:ext uri="{FF2B5EF4-FFF2-40B4-BE49-F238E27FC236}">
                    <a16:creationId xmlns:a16="http://schemas.microsoft.com/office/drawing/2014/main" id="{D8DF7C78-12F4-4F41-9FE6-BC95413BD5F4}"/>
                  </a:ext>
                </a:extLst>
              </p:cNvPr>
              <p:cNvSpPr/>
              <p:nvPr/>
            </p:nvSpPr>
            <p:spPr>
              <a:xfrm>
                <a:off x="3012029" y="3836916"/>
                <a:ext cx="685886" cy="1198051"/>
              </a:xfrm>
              <a:custGeom>
                <a:avLst/>
                <a:gdLst>
                  <a:gd name="connsiteX0" fmla="*/ 163378 w 685886"/>
                  <a:gd name="connsiteY0" fmla="*/ 506924 h 1198051"/>
                  <a:gd name="connsiteX1" fmla="*/ 145295 w 685886"/>
                  <a:gd name="connsiteY1" fmla="*/ 80443 h 1198051"/>
                  <a:gd name="connsiteX2" fmla="*/ 544076 w 685886"/>
                  <a:gd name="connsiteY2" fmla="*/ 82347 h 1198051"/>
                  <a:gd name="connsiteX3" fmla="*/ 525993 w 685886"/>
                  <a:gd name="connsiteY3" fmla="*/ 505020 h 1198051"/>
                  <a:gd name="connsiteX4" fmla="*/ 543125 w 685886"/>
                  <a:gd name="connsiteY4" fmla="*/ 521203 h 1198051"/>
                  <a:gd name="connsiteX5" fmla="*/ 685887 w 685886"/>
                  <a:gd name="connsiteY5" fmla="*/ 805841 h 1198051"/>
                  <a:gd name="connsiteX6" fmla="*/ 685887 w 685886"/>
                  <a:gd name="connsiteY6" fmla="*/ 1126654 h 1198051"/>
                  <a:gd name="connsiteX7" fmla="*/ 614506 w 685886"/>
                  <a:gd name="connsiteY7" fmla="*/ 1198051 h 1198051"/>
                  <a:gd name="connsiteX8" fmla="*/ 72962 w 685886"/>
                  <a:gd name="connsiteY8" fmla="*/ 1198051 h 1198051"/>
                  <a:gd name="connsiteX9" fmla="*/ 1581 w 685886"/>
                  <a:gd name="connsiteY9" fmla="*/ 1126654 h 1198051"/>
                  <a:gd name="connsiteX10" fmla="*/ 629 w 685886"/>
                  <a:gd name="connsiteY10" fmla="*/ 848680 h 1198051"/>
                  <a:gd name="connsiteX11" fmla="*/ 163378 w 685886"/>
                  <a:gd name="connsiteY11" fmla="*/ 506924 h 1198051"/>
                  <a:gd name="connsiteX12" fmla="*/ 570725 w 685886"/>
                  <a:gd name="connsiteY12" fmla="*/ 1081911 h 1198051"/>
                  <a:gd name="connsiteX13" fmla="*/ 570725 w 685886"/>
                  <a:gd name="connsiteY13" fmla="*/ 798226 h 1198051"/>
                  <a:gd name="connsiteX14" fmla="*/ 363245 w 685886"/>
                  <a:gd name="connsiteY14" fmla="*/ 570705 h 1198051"/>
                  <a:gd name="connsiteX15" fmla="*/ 121501 w 685886"/>
                  <a:gd name="connsiteY15" fmla="*/ 758243 h 1198051"/>
                  <a:gd name="connsiteX16" fmla="*/ 118646 w 685886"/>
                  <a:gd name="connsiteY16" fmla="*/ 1081911 h 1198051"/>
                  <a:gd name="connsiteX17" fmla="*/ 570725 w 685886"/>
                  <a:gd name="connsiteY17" fmla="*/ 1081911 h 1198051"/>
                  <a:gd name="connsiteX18" fmla="*/ 513621 w 685886"/>
                  <a:gd name="connsiteY18" fmla="*/ 286067 h 1198051"/>
                  <a:gd name="connsiteX19" fmla="*/ 345161 w 685886"/>
                  <a:gd name="connsiteY19" fmla="*/ 113761 h 1198051"/>
                  <a:gd name="connsiteX20" fmla="*/ 171944 w 685886"/>
                  <a:gd name="connsiteY20" fmla="*/ 284164 h 1198051"/>
                  <a:gd name="connsiteX21" fmla="*/ 343258 w 685886"/>
                  <a:gd name="connsiteY21" fmla="*/ 456469 h 1198051"/>
                  <a:gd name="connsiteX22" fmla="*/ 513621 w 685886"/>
                  <a:gd name="connsiteY22" fmla="*/ 286067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86" h="1198051">
                    <a:moveTo>
                      <a:pt x="163378" y="506924"/>
                    </a:moveTo>
                    <a:cubicBezTo>
                      <a:pt x="2533" y="354609"/>
                      <a:pt x="51072" y="169928"/>
                      <a:pt x="145295" y="80443"/>
                    </a:cubicBezTo>
                    <a:cubicBezTo>
                      <a:pt x="256649" y="-27129"/>
                      <a:pt x="432722" y="-27129"/>
                      <a:pt x="544076" y="82347"/>
                    </a:cubicBezTo>
                    <a:cubicBezTo>
                      <a:pt x="640203" y="176591"/>
                      <a:pt x="680176" y="359369"/>
                      <a:pt x="525993" y="505020"/>
                    </a:cubicBezTo>
                    <a:cubicBezTo>
                      <a:pt x="531704" y="510732"/>
                      <a:pt x="537414" y="516443"/>
                      <a:pt x="543125" y="521203"/>
                    </a:cubicBezTo>
                    <a:cubicBezTo>
                      <a:pt x="637348" y="592601"/>
                      <a:pt x="685887" y="686845"/>
                      <a:pt x="685887" y="805841"/>
                    </a:cubicBezTo>
                    <a:cubicBezTo>
                      <a:pt x="685887" y="912462"/>
                      <a:pt x="685887" y="1020034"/>
                      <a:pt x="685887" y="1126654"/>
                    </a:cubicBezTo>
                    <a:cubicBezTo>
                      <a:pt x="685887" y="1178060"/>
                      <a:pt x="665900" y="1198051"/>
                      <a:pt x="614506" y="1198051"/>
                    </a:cubicBezTo>
                    <a:cubicBezTo>
                      <a:pt x="433674" y="1198051"/>
                      <a:pt x="253794" y="1198051"/>
                      <a:pt x="72962" y="1198051"/>
                    </a:cubicBezTo>
                    <a:cubicBezTo>
                      <a:pt x="21568" y="1198051"/>
                      <a:pt x="1581" y="1178060"/>
                      <a:pt x="1581" y="1126654"/>
                    </a:cubicBezTo>
                    <a:cubicBezTo>
                      <a:pt x="1581" y="1034313"/>
                      <a:pt x="4436" y="941021"/>
                      <a:pt x="629" y="848680"/>
                    </a:cubicBezTo>
                    <a:cubicBezTo>
                      <a:pt x="-6033" y="705885"/>
                      <a:pt x="39651" y="589745"/>
                      <a:pt x="163378" y="506924"/>
                    </a:cubicBezTo>
                    <a:close/>
                    <a:moveTo>
                      <a:pt x="570725" y="1081911"/>
                    </a:moveTo>
                    <a:cubicBezTo>
                      <a:pt x="570725" y="984811"/>
                      <a:pt x="571677" y="891518"/>
                      <a:pt x="570725" y="798226"/>
                    </a:cubicBezTo>
                    <a:cubicBezTo>
                      <a:pt x="569774" y="678278"/>
                      <a:pt x="479358" y="581177"/>
                      <a:pt x="363245" y="570705"/>
                    </a:cubicBezTo>
                    <a:cubicBezTo>
                      <a:pt x="246180" y="560234"/>
                      <a:pt x="133874" y="639247"/>
                      <a:pt x="121501" y="758243"/>
                    </a:cubicBezTo>
                    <a:cubicBezTo>
                      <a:pt x="110080" y="864863"/>
                      <a:pt x="118646" y="972435"/>
                      <a:pt x="118646" y="1081911"/>
                    </a:cubicBezTo>
                    <a:cubicBezTo>
                      <a:pt x="268070" y="1081911"/>
                      <a:pt x="417494" y="1081911"/>
                      <a:pt x="570725" y="1081911"/>
                    </a:cubicBezTo>
                    <a:close/>
                    <a:moveTo>
                      <a:pt x="513621" y="286067"/>
                    </a:moveTo>
                    <a:cubicBezTo>
                      <a:pt x="513621" y="192775"/>
                      <a:pt x="438433" y="115666"/>
                      <a:pt x="345161" y="113761"/>
                    </a:cubicBezTo>
                    <a:cubicBezTo>
                      <a:pt x="249987" y="112810"/>
                      <a:pt x="171944" y="188967"/>
                      <a:pt x="171944" y="284164"/>
                    </a:cubicBezTo>
                    <a:cubicBezTo>
                      <a:pt x="171944" y="378408"/>
                      <a:pt x="249035" y="456469"/>
                      <a:pt x="343258" y="456469"/>
                    </a:cubicBezTo>
                    <a:cubicBezTo>
                      <a:pt x="436529" y="455518"/>
                      <a:pt x="513621" y="379360"/>
                      <a:pt x="513621" y="286067"/>
                    </a:cubicBezTo>
                    <a:close/>
                  </a:path>
                </a:pathLst>
              </a:custGeom>
              <a:grpFill/>
              <a:ln w="9514" cap="flat">
                <a:noFill/>
                <a:prstDash val="solid"/>
                <a:miter/>
              </a:ln>
            </p:spPr>
            <p:txBody>
              <a:bodyPr rtlCol="0" anchor="ctr"/>
              <a:lstStyle/>
              <a:p>
                <a:endParaRPr lang="en-US"/>
              </a:p>
            </p:txBody>
          </p:sp>
          <p:sp>
            <p:nvSpPr>
              <p:cNvPr id="79" name="Freeform 26">
                <a:extLst>
                  <a:ext uri="{FF2B5EF4-FFF2-40B4-BE49-F238E27FC236}">
                    <a16:creationId xmlns:a16="http://schemas.microsoft.com/office/drawing/2014/main" id="{FE453D20-BDF5-7647-9CA6-13510008F6AD}"/>
                  </a:ext>
                </a:extLst>
              </p:cNvPr>
              <p:cNvSpPr/>
              <p:nvPr/>
            </p:nvSpPr>
            <p:spPr>
              <a:xfrm>
                <a:off x="3809750" y="3836916"/>
                <a:ext cx="685728" cy="1198051"/>
              </a:xfrm>
              <a:custGeom>
                <a:avLst/>
                <a:gdLst>
                  <a:gd name="connsiteX0" fmla="*/ 163220 w 685728"/>
                  <a:gd name="connsiteY0" fmla="*/ 506924 h 1198051"/>
                  <a:gd name="connsiteX1" fmla="*/ 145137 w 685728"/>
                  <a:gd name="connsiteY1" fmla="*/ 80443 h 1198051"/>
                  <a:gd name="connsiteX2" fmla="*/ 543919 w 685728"/>
                  <a:gd name="connsiteY2" fmla="*/ 82347 h 1198051"/>
                  <a:gd name="connsiteX3" fmla="*/ 525835 w 685728"/>
                  <a:gd name="connsiteY3" fmla="*/ 505020 h 1198051"/>
                  <a:gd name="connsiteX4" fmla="*/ 542967 w 685728"/>
                  <a:gd name="connsiteY4" fmla="*/ 521203 h 1198051"/>
                  <a:gd name="connsiteX5" fmla="*/ 685729 w 685728"/>
                  <a:gd name="connsiteY5" fmla="*/ 805841 h 1198051"/>
                  <a:gd name="connsiteX6" fmla="*/ 685729 w 685728"/>
                  <a:gd name="connsiteY6" fmla="*/ 1126654 h 1198051"/>
                  <a:gd name="connsiteX7" fmla="*/ 614348 w 685728"/>
                  <a:gd name="connsiteY7" fmla="*/ 1198051 h 1198051"/>
                  <a:gd name="connsiteX8" fmla="*/ 72804 w 685728"/>
                  <a:gd name="connsiteY8" fmla="*/ 1198051 h 1198051"/>
                  <a:gd name="connsiteX9" fmla="*/ 1423 w 685728"/>
                  <a:gd name="connsiteY9" fmla="*/ 1126654 h 1198051"/>
                  <a:gd name="connsiteX10" fmla="*/ 472 w 685728"/>
                  <a:gd name="connsiteY10" fmla="*/ 848680 h 1198051"/>
                  <a:gd name="connsiteX11" fmla="*/ 163220 w 685728"/>
                  <a:gd name="connsiteY11" fmla="*/ 506924 h 1198051"/>
                  <a:gd name="connsiteX12" fmla="*/ 569616 w 685728"/>
                  <a:gd name="connsiteY12" fmla="*/ 1081911 h 1198051"/>
                  <a:gd name="connsiteX13" fmla="*/ 570567 w 685728"/>
                  <a:gd name="connsiteY13" fmla="*/ 1063824 h 1198051"/>
                  <a:gd name="connsiteX14" fmla="*/ 570567 w 685728"/>
                  <a:gd name="connsiteY14" fmla="*/ 793466 h 1198051"/>
                  <a:gd name="connsiteX15" fmla="*/ 344052 w 685728"/>
                  <a:gd name="connsiteY15" fmla="*/ 569754 h 1198051"/>
                  <a:gd name="connsiteX16" fmla="*/ 115633 w 685728"/>
                  <a:gd name="connsiteY16" fmla="*/ 794417 h 1198051"/>
                  <a:gd name="connsiteX17" fmla="*/ 115633 w 685728"/>
                  <a:gd name="connsiteY17" fmla="*/ 1064776 h 1198051"/>
                  <a:gd name="connsiteX18" fmla="*/ 118488 w 685728"/>
                  <a:gd name="connsiteY18" fmla="*/ 1081911 h 1198051"/>
                  <a:gd name="connsiteX19" fmla="*/ 569616 w 685728"/>
                  <a:gd name="connsiteY19" fmla="*/ 1081911 h 1198051"/>
                  <a:gd name="connsiteX20" fmla="*/ 514414 w 685728"/>
                  <a:gd name="connsiteY20" fmla="*/ 287971 h 1198051"/>
                  <a:gd name="connsiteX21" fmla="*/ 348811 w 685728"/>
                  <a:gd name="connsiteY21" fmla="*/ 113761 h 1198051"/>
                  <a:gd name="connsiteX22" fmla="*/ 172738 w 685728"/>
                  <a:gd name="connsiteY22" fmla="*/ 281308 h 1198051"/>
                  <a:gd name="connsiteX23" fmla="*/ 342148 w 685728"/>
                  <a:gd name="connsiteY23" fmla="*/ 455518 h 1198051"/>
                  <a:gd name="connsiteX24" fmla="*/ 514414 w 685728"/>
                  <a:gd name="connsiteY24" fmla="*/ 287971 h 119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5728" h="1198051">
                    <a:moveTo>
                      <a:pt x="163220" y="506924"/>
                    </a:moveTo>
                    <a:cubicBezTo>
                      <a:pt x="2375" y="354609"/>
                      <a:pt x="50914" y="169928"/>
                      <a:pt x="145137" y="80443"/>
                    </a:cubicBezTo>
                    <a:cubicBezTo>
                      <a:pt x="256491" y="-27129"/>
                      <a:pt x="432564" y="-27129"/>
                      <a:pt x="543919" y="82347"/>
                    </a:cubicBezTo>
                    <a:cubicBezTo>
                      <a:pt x="640045" y="176591"/>
                      <a:pt x="680018" y="359369"/>
                      <a:pt x="525835" y="505020"/>
                    </a:cubicBezTo>
                    <a:cubicBezTo>
                      <a:pt x="531546" y="510732"/>
                      <a:pt x="537256" y="516443"/>
                      <a:pt x="542967" y="521203"/>
                    </a:cubicBezTo>
                    <a:cubicBezTo>
                      <a:pt x="637190" y="592601"/>
                      <a:pt x="685729" y="686845"/>
                      <a:pt x="685729" y="805841"/>
                    </a:cubicBezTo>
                    <a:cubicBezTo>
                      <a:pt x="685729" y="912462"/>
                      <a:pt x="685729" y="1020034"/>
                      <a:pt x="685729" y="1126654"/>
                    </a:cubicBezTo>
                    <a:cubicBezTo>
                      <a:pt x="685729" y="1178060"/>
                      <a:pt x="665742" y="1198051"/>
                      <a:pt x="614348" y="1198051"/>
                    </a:cubicBezTo>
                    <a:cubicBezTo>
                      <a:pt x="433516" y="1198051"/>
                      <a:pt x="253636" y="1198051"/>
                      <a:pt x="72804" y="1198051"/>
                    </a:cubicBezTo>
                    <a:cubicBezTo>
                      <a:pt x="21410" y="1198051"/>
                      <a:pt x="1423" y="1178060"/>
                      <a:pt x="1423" y="1126654"/>
                    </a:cubicBezTo>
                    <a:cubicBezTo>
                      <a:pt x="1423" y="1034313"/>
                      <a:pt x="4278" y="941021"/>
                      <a:pt x="472" y="848680"/>
                    </a:cubicBezTo>
                    <a:cubicBezTo>
                      <a:pt x="-5239" y="705885"/>
                      <a:pt x="40445" y="589745"/>
                      <a:pt x="163220" y="506924"/>
                    </a:cubicBezTo>
                    <a:close/>
                    <a:moveTo>
                      <a:pt x="569616" y="1081911"/>
                    </a:moveTo>
                    <a:cubicBezTo>
                      <a:pt x="570567" y="1073344"/>
                      <a:pt x="570567" y="1068584"/>
                      <a:pt x="570567" y="1063824"/>
                    </a:cubicBezTo>
                    <a:cubicBezTo>
                      <a:pt x="570567" y="973387"/>
                      <a:pt x="571519" y="883903"/>
                      <a:pt x="570567" y="793466"/>
                    </a:cubicBezTo>
                    <a:cubicBezTo>
                      <a:pt x="568664" y="669710"/>
                      <a:pt x="466827" y="570705"/>
                      <a:pt x="344052" y="569754"/>
                    </a:cubicBezTo>
                    <a:cubicBezTo>
                      <a:pt x="219373" y="568802"/>
                      <a:pt x="117536" y="668758"/>
                      <a:pt x="115633" y="794417"/>
                    </a:cubicBezTo>
                    <a:cubicBezTo>
                      <a:pt x="114681" y="884854"/>
                      <a:pt x="115633" y="974339"/>
                      <a:pt x="115633" y="1064776"/>
                    </a:cubicBezTo>
                    <a:cubicBezTo>
                      <a:pt x="115633" y="1070488"/>
                      <a:pt x="117536" y="1076200"/>
                      <a:pt x="118488" y="1081911"/>
                    </a:cubicBezTo>
                    <a:cubicBezTo>
                      <a:pt x="268864" y="1081911"/>
                      <a:pt x="418288" y="1081911"/>
                      <a:pt x="569616" y="1081911"/>
                    </a:cubicBezTo>
                    <a:close/>
                    <a:moveTo>
                      <a:pt x="514414" y="287971"/>
                    </a:moveTo>
                    <a:cubicBezTo>
                      <a:pt x="516318" y="194679"/>
                      <a:pt x="441130" y="116618"/>
                      <a:pt x="348811" y="113761"/>
                    </a:cubicBezTo>
                    <a:cubicBezTo>
                      <a:pt x="253636" y="111858"/>
                      <a:pt x="174641" y="187063"/>
                      <a:pt x="172738" y="281308"/>
                    </a:cubicBezTo>
                    <a:cubicBezTo>
                      <a:pt x="170834" y="376504"/>
                      <a:pt x="247925" y="454566"/>
                      <a:pt x="342148" y="455518"/>
                    </a:cubicBezTo>
                    <a:cubicBezTo>
                      <a:pt x="435419" y="456469"/>
                      <a:pt x="512511" y="381264"/>
                      <a:pt x="514414" y="287971"/>
                    </a:cubicBezTo>
                    <a:close/>
                  </a:path>
                </a:pathLst>
              </a:custGeom>
              <a:grpFill/>
              <a:ln w="9514" cap="flat">
                <a:noFill/>
                <a:prstDash val="solid"/>
                <a:miter/>
              </a:ln>
            </p:spPr>
            <p:txBody>
              <a:bodyPr rtlCol="0" anchor="ctr"/>
              <a:lstStyle/>
              <a:p>
                <a:endParaRPr lang="en-US"/>
              </a:p>
            </p:txBody>
          </p:sp>
          <p:sp>
            <p:nvSpPr>
              <p:cNvPr id="80" name="Freeform 27">
                <a:extLst>
                  <a:ext uri="{FF2B5EF4-FFF2-40B4-BE49-F238E27FC236}">
                    <a16:creationId xmlns:a16="http://schemas.microsoft.com/office/drawing/2014/main" id="{3CC87FCB-4190-C843-A15B-FC3F756EA01B}"/>
                  </a:ext>
                </a:extLst>
              </p:cNvPr>
              <p:cNvSpPr/>
              <p:nvPr/>
            </p:nvSpPr>
            <p:spPr>
              <a:xfrm>
                <a:off x="4608736" y="3837617"/>
                <a:ext cx="684305" cy="1197349"/>
              </a:xfrm>
              <a:custGeom>
                <a:avLst/>
                <a:gdLst>
                  <a:gd name="connsiteX0" fmla="*/ 161797 w 684305"/>
                  <a:gd name="connsiteY0" fmla="*/ 506222 h 1197349"/>
                  <a:gd name="connsiteX1" fmla="*/ 140859 w 684305"/>
                  <a:gd name="connsiteY1" fmla="*/ 82597 h 1197349"/>
                  <a:gd name="connsiteX2" fmla="*/ 539640 w 684305"/>
                  <a:gd name="connsiteY2" fmla="*/ 78789 h 1197349"/>
                  <a:gd name="connsiteX3" fmla="*/ 524412 w 684305"/>
                  <a:gd name="connsiteY3" fmla="*/ 504318 h 1197349"/>
                  <a:gd name="connsiteX4" fmla="*/ 541543 w 684305"/>
                  <a:gd name="connsiteY4" fmla="*/ 520502 h 1197349"/>
                  <a:gd name="connsiteX5" fmla="*/ 684305 w 684305"/>
                  <a:gd name="connsiteY5" fmla="*/ 805140 h 1197349"/>
                  <a:gd name="connsiteX6" fmla="*/ 684305 w 684305"/>
                  <a:gd name="connsiteY6" fmla="*/ 1125953 h 1197349"/>
                  <a:gd name="connsiteX7" fmla="*/ 612924 w 684305"/>
                  <a:gd name="connsiteY7" fmla="*/ 1197350 h 1197349"/>
                  <a:gd name="connsiteX8" fmla="*/ 71381 w 684305"/>
                  <a:gd name="connsiteY8" fmla="*/ 1197350 h 1197349"/>
                  <a:gd name="connsiteX9" fmla="*/ 0 w 684305"/>
                  <a:gd name="connsiteY9" fmla="*/ 1125953 h 1197349"/>
                  <a:gd name="connsiteX10" fmla="*/ 0 w 684305"/>
                  <a:gd name="connsiteY10" fmla="*/ 805140 h 1197349"/>
                  <a:gd name="connsiteX11" fmla="*/ 145617 w 684305"/>
                  <a:gd name="connsiteY11" fmla="*/ 518598 h 1197349"/>
                  <a:gd name="connsiteX12" fmla="*/ 161797 w 684305"/>
                  <a:gd name="connsiteY12" fmla="*/ 506222 h 1197349"/>
                  <a:gd name="connsiteX13" fmla="*/ 570096 w 684305"/>
                  <a:gd name="connsiteY13" fmla="*/ 1082162 h 1197349"/>
                  <a:gd name="connsiteX14" fmla="*/ 570096 w 684305"/>
                  <a:gd name="connsiteY14" fmla="*/ 802284 h 1197349"/>
                  <a:gd name="connsiteX15" fmla="*/ 341677 w 684305"/>
                  <a:gd name="connsiteY15" fmla="*/ 570004 h 1197349"/>
                  <a:gd name="connsiteX16" fmla="*/ 114210 w 684305"/>
                  <a:gd name="connsiteY16" fmla="*/ 803236 h 1197349"/>
                  <a:gd name="connsiteX17" fmla="*/ 114210 w 684305"/>
                  <a:gd name="connsiteY17" fmla="*/ 1055507 h 1197349"/>
                  <a:gd name="connsiteX18" fmla="*/ 117065 w 684305"/>
                  <a:gd name="connsiteY18" fmla="*/ 1082162 h 1197349"/>
                  <a:gd name="connsiteX19" fmla="*/ 570096 w 684305"/>
                  <a:gd name="connsiteY19" fmla="*/ 1082162 h 1197349"/>
                  <a:gd name="connsiteX20" fmla="*/ 512991 w 684305"/>
                  <a:gd name="connsiteY20" fmla="*/ 284414 h 1197349"/>
                  <a:gd name="connsiteX21" fmla="*/ 344532 w 684305"/>
                  <a:gd name="connsiteY21" fmla="*/ 113060 h 1197349"/>
                  <a:gd name="connsiteX22" fmla="*/ 171314 w 684305"/>
                  <a:gd name="connsiteY22" fmla="*/ 283462 h 1197349"/>
                  <a:gd name="connsiteX23" fmla="*/ 343580 w 684305"/>
                  <a:gd name="connsiteY23" fmla="*/ 454816 h 1197349"/>
                  <a:gd name="connsiteX24" fmla="*/ 512991 w 684305"/>
                  <a:gd name="connsiteY24" fmla="*/ 284414 h 119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305" h="1197349">
                    <a:moveTo>
                      <a:pt x="161797" y="506222"/>
                    </a:moveTo>
                    <a:cubicBezTo>
                      <a:pt x="3807" y="356764"/>
                      <a:pt x="48539" y="173986"/>
                      <a:pt x="140859" y="82597"/>
                    </a:cubicBezTo>
                    <a:cubicBezTo>
                      <a:pt x="251261" y="-25927"/>
                      <a:pt x="427334" y="-27831"/>
                      <a:pt x="539640" y="78789"/>
                    </a:cubicBezTo>
                    <a:cubicBezTo>
                      <a:pt x="636718" y="171130"/>
                      <a:pt x="680498" y="355811"/>
                      <a:pt x="524412" y="504318"/>
                    </a:cubicBezTo>
                    <a:cubicBezTo>
                      <a:pt x="530123" y="510030"/>
                      <a:pt x="535833" y="515742"/>
                      <a:pt x="541543" y="520502"/>
                    </a:cubicBezTo>
                    <a:cubicBezTo>
                      <a:pt x="635766" y="591899"/>
                      <a:pt x="684305" y="686144"/>
                      <a:pt x="684305" y="805140"/>
                    </a:cubicBezTo>
                    <a:cubicBezTo>
                      <a:pt x="684305" y="911760"/>
                      <a:pt x="684305" y="1019332"/>
                      <a:pt x="684305" y="1125953"/>
                    </a:cubicBezTo>
                    <a:cubicBezTo>
                      <a:pt x="684305" y="1177359"/>
                      <a:pt x="664319" y="1197350"/>
                      <a:pt x="612924" y="1197350"/>
                    </a:cubicBezTo>
                    <a:cubicBezTo>
                      <a:pt x="432093" y="1197350"/>
                      <a:pt x="252213" y="1197350"/>
                      <a:pt x="71381" y="1197350"/>
                    </a:cubicBezTo>
                    <a:cubicBezTo>
                      <a:pt x="19987" y="1197350"/>
                      <a:pt x="0" y="1177359"/>
                      <a:pt x="0" y="1125953"/>
                    </a:cubicBezTo>
                    <a:cubicBezTo>
                      <a:pt x="0" y="1019332"/>
                      <a:pt x="0" y="911760"/>
                      <a:pt x="0" y="805140"/>
                    </a:cubicBezTo>
                    <a:cubicBezTo>
                      <a:pt x="0" y="685192"/>
                      <a:pt x="49491" y="589995"/>
                      <a:pt x="145617" y="518598"/>
                    </a:cubicBezTo>
                    <a:cubicBezTo>
                      <a:pt x="150376" y="514790"/>
                      <a:pt x="155135" y="510982"/>
                      <a:pt x="161797" y="506222"/>
                    </a:cubicBezTo>
                    <a:close/>
                    <a:moveTo>
                      <a:pt x="570096" y="1082162"/>
                    </a:moveTo>
                    <a:cubicBezTo>
                      <a:pt x="570096" y="986965"/>
                      <a:pt x="571048" y="894625"/>
                      <a:pt x="570096" y="802284"/>
                    </a:cubicBezTo>
                    <a:cubicBezTo>
                      <a:pt x="569144" y="670912"/>
                      <a:pt x="469211" y="570004"/>
                      <a:pt x="341677" y="570004"/>
                    </a:cubicBezTo>
                    <a:cubicBezTo>
                      <a:pt x="214143" y="570004"/>
                      <a:pt x="115161" y="670912"/>
                      <a:pt x="114210" y="803236"/>
                    </a:cubicBezTo>
                    <a:cubicBezTo>
                      <a:pt x="113258" y="887009"/>
                      <a:pt x="114210" y="971734"/>
                      <a:pt x="114210" y="1055507"/>
                    </a:cubicBezTo>
                    <a:cubicBezTo>
                      <a:pt x="114210" y="1064075"/>
                      <a:pt x="116113" y="1073594"/>
                      <a:pt x="117065" y="1082162"/>
                    </a:cubicBezTo>
                    <a:cubicBezTo>
                      <a:pt x="268392" y="1082162"/>
                      <a:pt x="416865" y="1082162"/>
                      <a:pt x="570096" y="1082162"/>
                    </a:cubicBezTo>
                    <a:close/>
                    <a:moveTo>
                      <a:pt x="512991" y="284414"/>
                    </a:moveTo>
                    <a:cubicBezTo>
                      <a:pt x="512991" y="191121"/>
                      <a:pt x="436851" y="114012"/>
                      <a:pt x="344532" y="113060"/>
                    </a:cubicBezTo>
                    <a:cubicBezTo>
                      <a:pt x="250309" y="112108"/>
                      <a:pt x="171314" y="189217"/>
                      <a:pt x="171314" y="283462"/>
                    </a:cubicBezTo>
                    <a:cubicBezTo>
                      <a:pt x="171314" y="377707"/>
                      <a:pt x="249358" y="455768"/>
                      <a:pt x="343580" y="454816"/>
                    </a:cubicBezTo>
                    <a:cubicBezTo>
                      <a:pt x="436851" y="454816"/>
                      <a:pt x="512991" y="377707"/>
                      <a:pt x="512991" y="284414"/>
                    </a:cubicBezTo>
                    <a:close/>
                  </a:path>
                </a:pathLst>
              </a:custGeom>
              <a:grpFill/>
              <a:ln w="9514" cap="flat">
                <a:noFill/>
                <a:prstDash val="solid"/>
                <a:miter/>
              </a:ln>
            </p:spPr>
            <p:txBody>
              <a:bodyPr rtlCol="0" anchor="ctr"/>
              <a:lstStyle/>
              <a:p>
                <a:endParaRPr lang="en-US"/>
              </a:p>
            </p:txBody>
          </p:sp>
          <p:sp>
            <p:nvSpPr>
              <p:cNvPr id="81" name="Freeform 28">
                <a:extLst>
                  <a:ext uri="{FF2B5EF4-FFF2-40B4-BE49-F238E27FC236}">
                    <a16:creationId xmlns:a16="http://schemas.microsoft.com/office/drawing/2014/main" id="{D7384F9F-F674-CE4A-8600-F4FC1E9F38ED}"/>
                  </a:ext>
                </a:extLst>
              </p:cNvPr>
              <p:cNvSpPr/>
              <p:nvPr/>
            </p:nvSpPr>
            <p:spPr>
              <a:xfrm>
                <a:off x="5405925" y="3836643"/>
                <a:ext cx="684679" cy="1197794"/>
              </a:xfrm>
              <a:custGeom>
                <a:avLst/>
                <a:gdLst>
                  <a:gd name="connsiteX0" fmla="*/ 522883 w 684679"/>
                  <a:gd name="connsiteY0" fmla="*/ 507196 h 1197794"/>
                  <a:gd name="connsiteX1" fmla="*/ 672306 w 684679"/>
                  <a:gd name="connsiteY1" fmla="*/ 710917 h 1197794"/>
                  <a:gd name="connsiteX2" fmla="*/ 683728 w 684679"/>
                  <a:gd name="connsiteY2" fmla="*/ 784218 h 1197794"/>
                  <a:gd name="connsiteX3" fmla="*/ 684679 w 684679"/>
                  <a:gd name="connsiteY3" fmla="*/ 1133590 h 1197794"/>
                  <a:gd name="connsiteX4" fmla="*/ 620912 w 684679"/>
                  <a:gd name="connsiteY4" fmla="*/ 1197371 h 1197794"/>
                  <a:gd name="connsiteX5" fmla="*/ 65093 w 684679"/>
                  <a:gd name="connsiteY5" fmla="*/ 1197371 h 1197794"/>
                  <a:gd name="connsiteX6" fmla="*/ 1326 w 684679"/>
                  <a:gd name="connsiteY6" fmla="*/ 1133590 h 1197794"/>
                  <a:gd name="connsiteX7" fmla="*/ 2277 w 684679"/>
                  <a:gd name="connsiteY7" fmla="*/ 781362 h 1197794"/>
                  <a:gd name="connsiteX8" fmla="*/ 134570 w 684679"/>
                  <a:gd name="connsiteY8" fmla="*/ 528139 h 1197794"/>
                  <a:gd name="connsiteX9" fmla="*/ 163122 w 684679"/>
                  <a:gd name="connsiteY9" fmla="*/ 507196 h 1197794"/>
                  <a:gd name="connsiteX10" fmla="*/ 60334 w 684679"/>
                  <a:gd name="connsiteY10" fmla="*/ 250165 h 1197794"/>
                  <a:gd name="connsiteX11" fmla="*/ 163122 w 684679"/>
                  <a:gd name="connsiteY11" fmla="*/ 64531 h 1197794"/>
                  <a:gd name="connsiteX12" fmla="*/ 550483 w 684679"/>
                  <a:gd name="connsiteY12" fmla="*/ 90234 h 1197794"/>
                  <a:gd name="connsiteX13" fmla="*/ 522883 w 684679"/>
                  <a:gd name="connsiteY13" fmla="*/ 507196 h 1197794"/>
                  <a:gd name="connsiteX14" fmla="*/ 115535 w 684679"/>
                  <a:gd name="connsiteY14" fmla="*/ 1081231 h 1197794"/>
                  <a:gd name="connsiteX15" fmla="*/ 570470 w 684679"/>
                  <a:gd name="connsiteY15" fmla="*/ 1081231 h 1197794"/>
                  <a:gd name="connsiteX16" fmla="*/ 569518 w 684679"/>
                  <a:gd name="connsiteY16" fmla="*/ 780410 h 1197794"/>
                  <a:gd name="connsiteX17" fmla="*/ 341099 w 684679"/>
                  <a:gd name="connsiteY17" fmla="*/ 570977 h 1197794"/>
                  <a:gd name="connsiteX18" fmla="*/ 116487 w 684679"/>
                  <a:gd name="connsiteY18" fmla="*/ 780410 h 1197794"/>
                  <a:gd name="connsiteX19" fmla="*/ 115535 w 684679"/>
                  <a:gd name="connsiteY19" fmla="*/ 1081231 h 1197794"/>
                  <a:gd name="connsiteX20" fmla="*/ 514317 w 684679"/>
                  <a:gd name="connsiteY20" fmla="*/ 285387 h 1197794"/>
                  <a:gd name="connsiteX21" fmla="*/ 345858 w 684679"/>
                  <a:gd name="connsiteY21" fmla="*/ 114033 h 1197794"/>
                  <a:gd name="connsiteX22" fmla="*/ 172640 w 684679"/>
                  <a:gd name="connsiteY22" fmla="*/ 284436 h 1197794"/>
                  <a:gd name="connsiteX23" fmla="*/ 344906 w 684679"/>
                  <a:gd name="connsiteY23" fmla="*/ 455790 h 1197794"/>
                  <a:gd name="connsiteX24" fmla="*/ 514317 w 684679"/>
                  <a:gd name="connsiteY24" fmla="*/ 285387 h 119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84679" h="1197794">
                    <a:moveTo>
                      <a:pt x="522883" y="507196"/>
                    </a:moveTo>
                    <a:cubicBezTo>
                      <a:pt x="598070" y="558602"/>
                      <a:pt x="650416" y="624288"/>
                      <a:pt x="672306" y="710917"/>
                    </a:cubicBezTo>
                    <a:cubicBezTo>
                      <a:pt x="678017" y="734716"/>
                      <a:pt x="683728" y="759467"/>
                      <a:pt x="683728" y="784218"/>
                    </a:cubicBezTo>
                    <a:cubicBezTo>
                      <a:pt x="684679" y="900358"/>
                      <a:pt x="684679" y="1016498"/>
                      <a:pt x="684679" y="1133590"/>
                    </a:cubicBezTo>
                    <a:cubicBezTo>
                      <a:pt x="684679" y="1175476"/>
                      <a:pt x="662789" y="1197371"/>
                      <a:pt x="620912" y="1197371"/>
                    </a:cubicBezTo>
                    <a:cubicBezTo>
                      <a:pt x="435322" y="1198323"/>
                      <a:pt x="250683" y="1197371"/>
                      <a:pt x="65093" y="1197371"/>
                    </a:cubicBezTo>
                    <a:cubicBezTo>
                      <a:pt x="23216" y="1197371"/>
                      <a:pt x="1326" y="1175476"/>
                      <a:pt x="1326" y="1133590"/>
                    </a:cubicBezTo>
                    <a:cubicBezTo>
                      <a:pt x="374" y="1016498"/>
                      <a:pt x="-1530" y="898454"/>
                      <a:pt x="2277" y="781362"/>
                    </a:cubicBezTo>
                    <a:cubicBezTo>
                      <a:pt x="5133" y="676646"/>
                      <a:pt x="53672" y="592873"/>
                      <a:pt x="134570" y="528139"/>
                    </a:cubicBezTo>
                    <a:cubicBezTo>
                      <a:pt x="143136" y="521475"/>
                      <a:pt x="151702" y="515763"/>
                      <a:pt x="163122" y="507196"/>
                    </a:cubicBezTo>
                    <a:cubicBezTo>
                      <a:pt x="86983" y="437702"/>
                      <a:pt x="47961" y="352977"/>
                      <a:pt x="60334" y="250165"/>
                    </a:cubicBezTo>
                    <a:cubicBezTo>
                      <a:pt x="69851" y="174960"/>
                      <a:pt x="104114" y="113082"/>
                      <a:pt x="163122" y="64531"/>
                    </a:cubicBezTo>
                    <a:cubicBezTo>
                      <a:pt x="280187" y="-30665"/>
                      <a:pt x="447695" y="-19242"/>
                      <a:pt x="550483" y="90234"/>
                    </a:cubicBezTo>
                    <a:cubicBezTo>
                      <a:pt x="639947" y="184479"/>
                      <a:pt x="676114" y="362497"/>
                      <a:pt x="522883" y="507196"/>
                    </a:cubicBezTo>
                    <a:close/>
                    <a:moveTo>
                      <a:pt x="115535" y="1081231"/>
                    </a:moveTo>
                    <a:cubicBezTo>
                      <a:pt x="269718" y="1081231"/>
                      <a:pt x="419142" y="1081231"/>
                      <a:pt x="570470" y="1081231"/>
                    </a:cubicBezTo>
                    <a:cubicBezTo>
                      <a:pt x="570470" y="979371"/>
                      <a:pt x="574277" y="879415"/>
                      <a:pt x="569518" y="780410"/>
                    </a:cubicBezTo>
                    <a:cubicBezTo>
                      <a:pt x="563807" y="662366"/>
                      <a:pt x="460067" y="570026"/>
                      <a:pt x="341099" y="570977"/>
                    </a:cubicBezTo>
                    <a:cubicBezTo>
                      <a:pt x="224034" y="571929"/>
                      <a:pt x="121246" y="664270"/>
                      <a:pt x="116487" y="780410"/>
                    </a:cubicBezTo>
                    <a:cubicBezTo>
                      <a:pt x="112680" y="879415"/>
                      <a:pt x="115535" y="979371"/>
                      <a:pt x="115535" y="1081231"/>
                    </a:cubicBezTo>
                    <a:close/>
                    <a:moveTo>
                      <a:pt x="514317" y="285387"/>
                    </a:moveTo>
                    <a:cubicBezTo>
                      <a:pt x="514317" y="192095"/>
                      <a:pt x="438177" y="114985"/>
                      <a:pt x="345858" y="114033"/>
                    </a:cubicBezTo>
                    <a:cubicBezTo>
                      <a:pt x="251635" y="113082"/>
                      <a:pt x="172640" y="190191"/>
                      <a:pt x="172640" y="284436"/>
                    </a:cubicBezTo>
                    <a:cubicBezTo>
                      <a:pt x="172640" y="378680"/>
                      <a:pt x="250683" y="456741"/>
                      <a:pt x="344906" y="455790"/>
                    </a:cubicBezTo>
                    <a:cubicBezTo>
                      <a:pt x="437225" y="455790"/>
                      <a:pt x="514317" y="378680"/>
                      <a:pt x="514317" y="285387"/>
                    </a:cubicBezTo>
                    <a:close/>
                  </a:path>
                </a:pathLst>
              </a:custGeom>
              <a:grpFill/>
              <a:ln w="9514" cap="flat">
                <a:noFill/>
                <a:prstDash val="solid"/>
                <a:miter/>
              </a:ln>
            </p:spPr>
            <p:txBody>
              <a:bodyPr rtlCol="0" anchor="ctr"/>
              <a:lstStyle/>
              <a:p>
                <a:endParaRPr lang="en-US"/>
              </a:p>
            </p:txBody>
          </p:sp>
          <p:sp>
            <p:nvSpPr>
              <p:cNvPr id="82" name="Freeform 29">
                <a:extLst>
                  <a:ext uri="{FF2B5EF4-FFF2-40B4-BE49-F238E27FC236}">
                    <a16:creationId xmlns:a16="http://schemas.microsoft.com/office/drawing/2014/main" id="{914B25C5-A608-EE43-A2D9-C02848708645}"/>
                  </a:ext>
                </a:extLst>
              </p:cNvPr>
              <p:cNvSpPr/>
              <p:nvPr/>
            </p:nvSpPr>
            <p:spPr>
              <a:xfrm>
                <a:off x="4868563" y="1843700"/>
                <a:ext cx="1077376" cy="279799"/>
              </a:xfrm>
              <a:custGeom>
                <a:avLst/>
                <a:gdLst>
                  <a:gd name="connsiteX0" fmla="*/ 0 w 1077376"/>
                  <a:gd name="connsiteY0" fmla="*/ 174485 h 279799"/>
                  <a:gd name="connsiteX1" fmla="*/ 347387 w 1077376"/>
                  <a:gd name="connsiteY1" fmla="*/ 3131 h 279799"/>
                  <a:gd name="connsiteX2" fmla="*/ 407347 w 1077376"/>
                  <a:gd name="connsiteY2" fmla="*/ 11699 h 279799"/>
                  <a:gd name="connsiteX3" fmla="*/ 684305 w 1077376"/>
                  <a:gd name="connsiteY3" fmla="*/ 149734 h 279799"/>
                  <a:gd name="connsiteX4" fmla="*/ 736651 w 1077376"/>
                  <a:gd name="connsiteY4" fmla="*/ 148782 h 279799"/>
                  <a:gd name="connsiteX5" fmla="*/ 1025982 w 1077376"/>
                  <a:gd name="connsiteY5" fmla="*/ 4083 h 279799"/>
                  <a:gd name="connsiteX6" fmla="*/ 1077376 w 1077376"/>
                  <a:gd name="connsiteY6" fmla="*/ 105943 h 279799"/>
                  <a:gd name="connsiteX7" fmla="*/ 945084 w 1077376"/>
                  <a:gd name="connsiteY7" fmla="*/ 171629 h 279799"/>
                  <a:gd name="connsiteX8" fmla="*/ 751879 w 1077376"/>
                  <a:gd name="connsiteY8" fmla="*/ 268730 h 279799"/>
                  <a:gd name="connsiteX9" fmla="*/ 668125 w 1077376"/>
                  <a:gd name="connsiteY9" fmla="*/ 268730 h 279799"/>
                  <a:gd name="connsiteX10" fmla="*/ 394975 w 1077376"/>
                  <a:gd name="connsiteY10" fmla="*/ 130695 h 279799"/>
                  <a:gd name="connsiteX11" fmla="*/ 342629 w 1077376"/>
                  <a:gd name="connsiteY11" fmla="*/ 130695 h 279799"/>
                  <a:gd name="connsiteX12" fmla="*/ 52346 w 1077376"/>
                  <a:gd name="connsiteY12" fmla="*/ 276345 h 279799"/>
                  <a:gd name="connsiteX13" fmla="*/ 0 w 1077376"/>
                  <a:gd name="connsiteY13" fmla="*/ 174485 h 27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7376" h="279799">
                    <a:moveTo>
                      <a:pt x="0" y="174485"/>
                    </a:moveTo>
                    <a:cubicBezTo>
                      <a:pt x="118016" y="115463"/>
                      <a:pt x="232226" y="57393"/>
                      <a:pt x="347387" y="3131"/>
                    </a:cubicBezTo>
                    <a:cubicBezTo>
                      <a:pt x="362615" y="-4485"/>
                      <a:pt x="389264" y="3131"/>
                      <a:pt x="407347" y="11699"/>
                    </a:cubicBezTo>
                    <a:cubicBezTo>
                      <a:pt x="500618" y="56441"/>
                      <a:pt x="592938" y="102136"/>
                      <a:pt x="684305" y="149734"/>
                    </a:cubicBezTo>
                    <a:cubicBezTo>
                      <a:pt x="703340" y="159254"/>
                      <a:pt x="717616" y="159254"/>
                      <a:pt x="736651" y="148782"/>
                    </a:cubicBezTo>
                    <a:cubicBezTo>
                      <a:pt x="831826" y="100232"/>
                      <a:pt x="927000" y="53585"/>
                      <a:pt x="1025982" y="4083"/>
                    </a:cubicBezTo>
                    <a:cubicBezTo>
                      <a:pt x="1043113" y="37402"/>
                      <a:pt x="1059293" y="69769"/>
                      <a:pt x="1077376" y="105943"/>
                    </a:cubicBezTo>
                    <a:cubicBezTo>
                      <a:pt x="1031692" y="128791"/>
                      <a:pt x="988864" y="150686"/>
                      <a:pt x="945084" y="171629"/>
                    </a:cubicBezTo>
                    <a:cubicBezTo>
                      <a:pt x="880365" y="203996"/>
                      <a:pt x="815646" y="235411"/>
                      <a:pt x="751879" y="268730"/>
                    </a:cubicBezTo>
                    <a:cubicBezTo>
                      <a:pt x="722375" y="283961"/>
                      <a:pt x="696678" y="283009"/>
                      <a:pt x="668125" y="268730"/>
                    </a:cubicBezTo>
                    <a:cubicBezTo>
                      <a:pt x="577710" y="222083"/>
                      <a:pt x="485390" y="178293"/>
                      <a:pt x="394975" y="130695"/>
                    </a:cubicBezTo>
                    <a:cubicBezTo>
                      <a:pt x="375940" y="121175"/>
                      <a:pt x="361663" y="120223"/>
                      <a:pt x="342629" y="130695"/>
                    </a:cubicBezTo>
                    <a:cubicBezTo>
                      <a:pt x="246502" y="180197"/>
                      <a:pt x="150376" y="226843"/>
                      <a:pt x="52346" y="276345"/>
                    </a:cubicBezTo>
                    <a:cubicBezTo>
                      <a:pt x="34263" y="242075"/>
                      <a:pt x="18083" y="210660"/>
                      <a:pt x="0" y="174485"/>
                    </a:cubicBezTo>
                    <a:close/>
                  </a:path>
                </a:pathLst>
              </a:custGeom>
              <a:grpFill/>
              <a:ln w="9514" cap="flat">
                <a:noFill/>
                <a:prstDash val="solid"/>
                <a:miter/>
              </a:ln>
            </p:spPr>
            <p:txBody>
              <a:bodyPr rtlCol="0" anchor="ctr"/>
              <a:lstStyle/>
              <a:p>
                <a:endParaRPr lang="en-US"/>
              </a:p>
            </p:txBody>
          </p:sp>
          <p:sp>
            <p:nvSpPr>
              <p:cNvPr id="83" name="Freeform 30">
                <a:extLst>
                  <a:ext uri="{FF2B5EF4-FFF2-40B4-BE49-F238E27FC236}">
                    <a16:creationId xmlns:a16="http://schemas.microsoft.com/office/drawing/2014/main" id="{96C737D7-5D2A-314A-A925-7AE5F140F4E3}"/>
                  </a:ext>
                </a:extLst>
              </p:cNvPr>
              <p:cNvSpPr/>
              <p:nvPr/>
            </p:nvSpPr>
            <p:spPr>
              <a:xfrm>
                <a:off x="5295897" y="2470369"/>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sp>
            <p:nvSpPr>
              <p:cNvPr id="84" name="Freeform 31">
                <a:extLst>
                  <a:ext uri="{FF2B5EF4-FFF2-40B4-BE49-F238E27FC236}">
                    <a16:creationId xmlns:a16="http://schemas.microsoft.com/office/drawing/2014/main" id="{DC6956FC-1EEB-4142-B9F6-B42C86584830}"/>
                  </a:ext>
                </a:extLst>
              </p:cNvPr>
              <p:cNvSpPr/>
              <p:nvPr/>
            </p:nvSpPr>
            <p:spPr>
              <a:xfrm>
                <a:off x="5295897" y="2697889"/>
                <a:ext cx="678594" cy="111380"/>
              </a:xfrm>
              <a:custGeom>
                <a:avLst/>
                <a:gdLst>
                  <a:gd name="connsiteX0" fmla="*/ 678595 w 678594"/>
                  <a:gd name="connsiteY0" fmla="*/ 111380 h 111380"/>
                  <a:gd name="connsiteX1" fmla="*/ 0 w 678594"/>
                  <a:gd name="connsiteY1" fmla="*/ 111380 h 111380"/>
                  <a:gd name="connsiteX2" fmla="*/ 0 w 678594"/>
                  <a:gd name="connsiteY2" fmla="*/ 0 h 111380"/>
                  <a:gd name="connsiteX3" fmla="*/ 678595 w 678594"/>
                  <a:gd name="connsiteY3" fmla="*/ 0 h 111380"/>
                  <a:gd name="connsiteX4" fmla="*/ 678595 w 678594"/>
                  <a:gd name="connsiteY4" fmla="*/ 111380 h 111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94" h="111380">
                    <a:moveTo>
                      <a:pt x="678595" y="111380"/>
                    </a:moveTo>
                    <a:cubicBezTo>
                      <a:pt x="452079" y="111380"/>
                      <a:pt x="227467" y="111380"/>
                      <a:pt x="0" y="111380"/>
                    </a:cubicBezTo>
                    <a:cubicBezTo>
                      <a:pt x="0" y="74253"/>
                      <a:pt x="0" y="38079"/>
                      <a:pt x="0" y="0"/>
                    </a:cubicBezTo>
                    <a:cubicBezTo>
                      <a:pt x="225564" y="0"/>
                      <a:pt x="451127" y="0"/>
                      <a:pt x="678595" y="0"/>
                    </a:cubicBezTo>
                    <a:cubicBezTo>
                      <a:pt x="678595" y="35223"/>
                      <a:pt x="678595" y="71397"/>
                      <a:pt x="678595" y="111380"/>
                    </a:cubicBezTo>
                    <a:close/>
                  </a:path>
                </a:pathLst>
              </a:custGeom>
              <a:grpFill/>
              <a:ln w="9514" cap="flat">
                <a:noFill/>
                <a:prstDash val="solid"/>
                <a:miter/>
              </a:ln>
            </p:spPr>
            <p:txBody>
              <a:bodyPr rtlCol="0" anchor="ctr"/>
              <a:lstStyle/>
              <a:p>
                <a:endParaRPr lang="en-US"/>
              </a:p>
            </p:txBody>
          </p:sp>
          <p:sp>
            <p:nvSpPr>
              <p:cNvPr id="85" name="Freeform 32">
                <a:extLst>
                  <a:ext uri="{FF2B5EF4-FFF2-40B4-BE49-F238E27FC236}">
                    <a16:creationId xmlns:a16="http://schemas.microsoft.com/office/drawing/2014/main" id="{6EF355E9-42BF-F14B-A7F2-1D910EA6ECF0}"/>
                  </a:ext>
                </a:extLst>
              </p:cNvPr>
              <p:cNvSpPr/>
              <p:nvPr/>
            </p:nvSpPr>
            <p:spPr>
              <a:xfrm>
                <a:off x="5294945" y="2926361"/>
                <a:ext cx="679546" cy="109476"/>
              </a:xfrm>
              <a:custGeom>
                <a:avLst/>
                <a:gdLst>
                  <a:gd name="connsiteX0" fmla="*/ 0 w 679546"/>
                  <a:gd name="connsiteY0" fmla="*/ 109476 h 109476"/>
                  <a:gd name="connsiteX1" fmla="*/ 0 w 679546"/>
                  <a:gd name="connsiteY1" fmla="*/ 0 h 109476"/>
                  <a:gd name="connsiteX2" fmla="*/ 679547 w 679546"/>
                  <a:gd name="connsiteY2" fmla="*/ 0 h 109476"/>
                  <a:gd name="connsiteX3" fmla="*/ 679547 w 679546"/>
                  <a:gd name="connsiteY3" fmla="*/ 109476 h 109476"/>
                  <a:gd name="connsiteX4" fmla="*/ 0 w 679546"/>
                  <a:gd name="connsiteY4" fmla="*/ 109476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0" y="109476"/>
                    </a:moveTo>
                    <a:cubicBezTo>
                      <a:pt x="0" y="72350"/>
                      <a:pt x="0" y="37127"/>
                      <a:pt x="0" y="0"/>
                    </a:cubicBezTo>
                    <a:cubicBezTo>
                      <a:pt x="226515" y="0"/>
                      <a:pt x="451127" y="0"/>
                      <a:pt x="679547" y="0"/>
                    </a:cubicBezTo>
                    <a:cubicBezTo>
                      <a:pt x="679547" y="35223"/>
                      <a:pt x="679547" y="71397"/>
                      <a:pt x="679547" y="109476"/>
                    </a:cubicBezTo>
                    <a:cubicBezTo>
                      <a:pt x="453983" y="109476"/>
                      <a:pt x="228419" y="109476"/>
                      <a:pt x="0" y="109476"/>
                    </a:cubicBezTo>
                    <a:close/>
                  </a:path>
                </a:pathLst>
              </a:custGeom>
              <a:grpFill/>
              <a:ln w="9514" cap="flat">
                <a:noFill/>
                <a:prstDash val="solid"/>
                <a:miter/>
              </a:ln>
            </p:spPr>
            <p:txBody>
              <a:bodyPr rtlCol="0" anchor="ctr"/>
              <a:lstStyle/>
              <a:p>
                <a:endParaRPr lang="en-US"/>
              </a:p>
            </p:txBody>
          </p:sp>
          <p:sp>
            <p:nvSpPr>
              <p:cNvPr id="86" name="Freeform 33">
                <a:extLst>
                  <a:ext uri="{FF2B5EF4-FFF2-40B4-BE49-F238E27FC236}">
                    <a16:creationId xmlns:a16="http://schemas.microsoft.com/office/drawing/2014/main" id="{C7166731-2BC6-4949-8288-B1630B44AC11}"/>
                  </a:ext>
                </a:extLst>
              </p:cNvPr>
              <p:cNvSpPr/>
              <p:nvPr/>
            </p:nvSpPr>
            <p:spPr>
              <a:xfrm>
                <a:off x="5295897" y="3154833"/>
                <a:ext cx="679546" cy="109476"/>
              </a:xfrm>
              <a:custGeom>
                <a:avLst/>
                <a:gdLst>
                  <a:gd name="connsiteX0" fmla="*/ 679547 w 679546"/>
                  <a:gd name="connsiteY0" fmla="*/ 0 h 109476"/>
                  <a:gd name="connsiteX1" fmla="*/ 679547 w 679546"/>
                  <a:gd name="connsiteY1" fmla="*/ 109476 h 109476"/>
                  <a:gd name="connsiteX2" fmla="*/ 0 w 679546"/>
                  <a:gd name="connsiteY2" fmla="*/ 109476 h 109476"/>
                  <a:gd name="connsiteX3" fmla="*/ 0 w 679546"/>
                  <a:gd name="connsiteY3" fmla="*/ 0 h 109476"/>
                  <a:gd name="connsiteX4" fmla="*/ 679547 w 679546"/>
                  <a:gd name="connsiteY4" fmla="*/ 0 h 109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46" h="109476">
                    <a:moveTo>
                      <a:pt x="679547" y="0"/>
                    </a:moveTo>
                    <a:cubicBezTo>
                      <a:pt x="679547" y="38079"/>
                      <a:pt x="679547" y="72349"/>
                      <a:pt x="679547" y="109476"/>
                    </a:cubicBezTo>
                    <a:cubicBezTo>
                      <a:pt x="453031" y="109476"/>
                      <a:pt x="227467" y="109476"/>
                      <a:pt x="0" y="109476"/>
                    </a:cubicBezTo>
                    <a:cubicBezTo>
                      <a:pt x="0" y="74253"/>
                      <a:pt x="0" y="38079"/>
                      <a:pt x="0" y="0"/>
                    </a:cubicBezTo>
                    <a:cubicBezTo>
                      <a:pt x="224612" y="0"/>
                      <a:pt x="451127" y="0"/>
                      <a:pt x="679547" y="0"/>
                    </a:cubicBezTo>
                    <a:close/>
                  </a:path>
                </a:pathLst>
              </a:custGeom>
              <a:grpFill/>
              <a:ln w="9514" cap="flat">
                <a:noFill/>
                <a:prstDash val="solid"/>
                <a:miter/>
              </a:ln>
            </p:spPr>
            <p:txBody>
              <a:bodyPr rtlCol="0" anchor="ctr"/>
              <a:lstStyle/>
              <a:p>
                <a:endParaRPr lang="en-US"/>
              </a:p>
            </p:txBody>
          </p:sp>
        </p:grpSp>
      </p:grpSp>
      <p:sp>
        <p:nvSpPr>
          <p:cNvPr id="87" name="Text Placeholder 1">
            <a:extLst>
              <a:ext uri="{FF2B5EF4-FFF2-40B4-BE49-F238E27FC236}">
                <a16:creationId xmlns:a16="http://schemas.microsoft.com/office/drawing/2014/main" id="{F0D51E38-E71A-DD40-A2AB-803509D49964}"/>
              </a:ext>
            </a:extLst>
          </p:cNvPr>
          <p:cNvSpPr txBox="1">
            <a:spLocks/>
          </p:cNvSpPr>
          <p:nvPr/>
        </p:nvSpPr>
        <p:spPr>
          <a:xfrm>
            <a:off x="1126935" y="7438797"/>
            <a:ext cx="4843386" cy="517624"/>
          </a:xfrm>
          <a:prstGeom prst="rect">
            <a:avLst/>
          </a:prstGeom>
        </p:spPr>
        <p:txBody>
          <a:bodyPr numCol="1" spcCol="288000" anchor="t">
            <a:noAutofit/>
          </a:bodyPr>
          <a:lstStyle>
            <a:lvl1pPr marL="0" indent="0" algn="l" defTabSz="2072941" rtl="0" eaLnBrk="1" latinLnBrk="0" hangingPunct="1">
              <a:lnSpc>
                <a:spcPts val="1740"/>
              </a:lnSpc>
              <a:spcBef>
                <a:spcPts val="0"/>
              </a:spcBef>
              <a:buFont typeface="Arial" panose="020B0604020202020204" pitchFamily="34" charset="0"/>
              <a:buNone/>
              <a:defRPr lang="en-IE" sz="1200" b="1" kern="1200">
                <a:solidFill>
                  <a:srgbClr val="297239"/>
                </a:solidFill>
                <a:effectLst/>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WHICH </a:t>
            </a:r>
            <a:r>
              <a:rPr lang="en-GB" dirty="0">
                <a:solidFill>
                  <a:schemeClr val="bg1"/>
                </a:solidFill>
                <a:highlight>
                  <a:srgbClr val="84BA41"/>
                </a:highlight>
              </a:rPr>
              <a:t>RESULTS</a:t>
            </a:r>
            <a:r>
              <a:rPr lang="en-GB" dirty="0"/>
              <a:t> DID YOU ACHIEVE ALREADY?</a:t>
            </a:r>
          </a:p>
          <a:p>
            <a:endParaRPr lang="en-US" dirty="0"/>
          </a:p>
        </p:txBody>
      </p:sp>
      <p:grpSp>
        <p:nvGrpSpPr>
          <p:cNvPr id="89" name="Group 88">
            <a:extLst>
              <a:ext uri="{FF2B5EF4-FFF2-40B4-BE49-F238E27FC236}">
                <a16:creationId xmlns:a16="http://schemas.microsoft.com/office/drawing/2014/main" id="{3135ACD2-92C5-8E4C-AD8B-6C0E48C8AE2F}"/>
              </a:ext>
            </a:extLst>
          </p:cNvPr>
          <p:cNvGrpSpPr/>
          <p:nvPr/>
        </p:nvGrpSpPr>
        <p:grpSpPr>
          <a:xfrm>
            <a:off x="208463" y="7272170"/>
            <a:ext cx="7335303" cy="710005"/>
            <a:chOff x="224372" y="1222585"/>
            <a:chExt cx="7335303" cy="710005"/>
          </a:xfrm>
        </p:grpSpPr>
        <p:sp>
          <p:nvSpPr>
            <p:cNvPr id="90" name="Oval 89">
              <a:extLst>
                <a:ext uri="{FF2B5EF4-FFF2-40B4-BE49-F238E27FC236}">
                  <a16:creationId xmlns:a16="http://schemas.microsoft.com/office/drawing/2014/main" id="{F70E6539-2A0B-E143-AAC6-6764E16A0E2D}"/>
                </a:ext>
              </a:extLst>
            </p:cNvPr>
            <p:cNvSpPr/>
            <p:nvPr/>
          </p:nvSpPr>
          <p:spPr>
            <a:xfrm>
              <a:off x="224372" y="122258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a:extLst>
                <a:ext uri="{FF2B5EF4-FFF2-40B4-BE49-F238E27FC236}">
                  <a16:creationId xmlns:a16="http://schemas.microsoft.com/office/drawing/2014/main" id="{9A686662-5A31-C84E-ABA4-B295D3623B2F}"/>
                </a:ext>
              </a:extLst>
            </p:cNvPr>
            <p:cNvCxnSpPr>
              <a:cxnSpLocks/>
            </p:cNvCxnSpPr>
            <p:nvPr/>
          </p:nvCxnSpPr>
          <p:spPr>
            <a:xfrm>
              <a:off x="808852" y="177213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4F249DD4-A958-E747-AB22-0B7CAD909F52}"/>
                </a:ext>
              </a:extLst>
            </p:cNvPr>
            <p:cNvGrpSpPr/>
            <p:nvPr/>
          </p:nvGrpSpPr>
          <p:grpSpPr>
            <a:xfrm>
              <a:off x="363419" y="1339401"/>
              <a:ext cx="476454" cy="476372"/>
              <a:chOff x="3258209" y="1217582"/>
              <a:chExt cx="4712093" cy="4711281"/>
            </a:xfrm>
            <a:solidFill>
              <a:schemeClr val="bg1"/>
            </a:solidFill>
          </p:grpSpPr>
          <p:sp>
            <p:nvSpPr>
              <p:cNvPr id="93" name="Freeform 92">
                <a:extLst>
                  <a:ext uri="{FF2B5EF4-FFF2-40B4-BE49-F238E27FC236}">
                    <a16:creationId xmlns:a16="http://schemas.microsoft.com/office/drawing/2014/main" id="{EF604722-5306-8141-AD4E-56EFEE4666D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0F8E6826-798B-BD40-908C-D7B5302EE0C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D6BF4C3F-2DE9-CB4E-81C2-138179CE884C}"/>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7D7C5A54-925E-1C46-B720-28F9393B25E2}"/>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EE58BD98-C4EA-544A-8FAC-59360114E04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4DBA9D5-895E-A344-8952-5BCE1673749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0D83D89-1CE5-614F-9BD6-7215F8E99C02}"/>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8B6AC22A-0ADF-A943-9775-1740FA4942D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3EC3D2F5-8A49-424F-9A35-B799AEA1E48C}"/>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E6C00159-90AE-0449-98FC-C67142EAC4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710D8935-5754-1145-A359-0FAA5159355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F11A4C9-C721-3040-ADF2-F1D5EFB2E9A7}"/>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DCD7DB6-5FDB-8F4E-8A27-6CB94BF109F4}"/>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6767FB6-0515-6643-BC4B-839E246E087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107" name="Text Placeholder 5">
            <a:extLst>
              <a:ext uri="{FF2B5EF4-FFF2-40B4-BE49-F238E27FC236}">
                <a16:creationId xmlns:a16="http://schemas.microsoft.com/office/drawing/2014/main" id="{AAF365E6-2133-E44D-A831-FF9FF0D1ED01}"/>
              </a:ext>
            </a:extLst>
          </p:cNvPr>
          <p:cNvSpPr txBox="1">
            <a:spLocks/>
          </p:cNvSpPr>
          <p:nvPr/>
        </p:nvSpPr>
        <p:spPr>
          <a:xfrm>
            <a:off x="1116203" y="9593961"/>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The future plans is in a position that we have reduced the amount of carbon we are creating. With the older built buildings they are not very energy efficient so we have a responsibility to improve them over the next few years. </a:t>
            </a:r>
          </a:p>
        </p:txBody>
      </p:sp>
      <p:sp>
        <p:nvSpPr>
          <p:cNvPr id="108" name="Text Placeholder 6">
            <a:extLst>
              <a:ext uri="{FF2B5EF4-FFF2-40B4-BE49-F238E27FC236}">
                <a16:creationId xmlns:a16="http://schemas.microsoft.com/office/drawing/2014/main" id="{93518E0E-B36B-F341-87A6-84C09CD01BBC}"/>
              </a:ext>
            </a:extLst>
          </p:cNvPr>
          <p:cNvSpPr txBox="1">
            <a:spLocks/>
          </p:cNvSpPr>
          <p:nvPr/>
        </p:nvSpPr>
        <p:spPr>
          <a:xfrm>
            <a:off x="1116203" y="9018065"/>
            <a:ext cx="4088474" cy="490857"/>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US" sz="1200" b="1" dirty="0">
                <a:solidFill>
                  <a:srgbClr val="297239"/>
                </a:solidFill>
              </a:rPr>
              <a:t>WHAT ARE YOUR </a:t>
            </a:r>
            <a:r>
              <a:rPr lang="en-US" sz="1200" b="1" dirty="0">
                <a:solidFill>
                  <a:schemeClr val="bg1"/>
                </a:solidFill>
                <a:highlight>
                  <a:srgbClr val="84BA41"/>
                </a:highlight>
              </a:rPr>
              <a:t>FUTURE PLANS </a:t>
            </a:r>
            <a:r>
              <a:rPr lang="en-US" sz="1200" b="1" dirty="0">
                <a:solidFill>
                  <a:srgbClr val="297239"/>
                </a:solidFill>
              </a:rPr>
              <a:t>AND NEXT STEPS?</a:t>
            </a:r>
          </a:p>
          <a:p>
            <a:endParaRPr lang="en-US" dirty="0"/>
          </a:p>
        </p:txBody>
      </p:sp>
      <p:grpSp>
        <p:nvGrpSpPr>
          <p:cNvPr id="109" name="Group 108">
            <a:extLst>
              <a:ext uri="{FF2B5EF4-FFF2-40B4-BE49-F238E27FC236}">
                <a16:creationId xmlns:a16="http://schemas.microsoft.com/office/drawing/2014/main" id="{C82912AF-DC20-7241-A17D-9CEC3A5B09E7}"/>
              </a:ext>
            </a:extLst>
          </p:cNvPr>
          <p:cNvGrpSpPr/>
          <p:nvPr/>
        </p:nvGrpSpPr>
        <p:grpSpPr>
          <a:xfrm>
            <a:off x="208463" y="8900150"/>
            <a:ext cx="7335303" cy="710005"/>
            <a:chOff x="224372" y="6981475"/>
            <a:chExt cx="7335303" cy="710005"/>
          </a:xfrm>
        </p:grpSpPr>
        <p:sp>
          <p:nvSpPr>
            <p:cNvPr id="110" name="Oval 109">
              <a:extLst>
                <a:ext uri="{FF2B5EF4-FFF2-40B4-BE49-F238E27FC236}">
                  <a16:creationId xmlns:a16="http://schemas.microsoft.com/office/drawing/2014/main" id="{A9C5B2FD-C610-2048-B90B-7417CA8219C5}"/>
                </a:ext>
              </a:extLst>
            </p:cNvPr>
            <p:cNvSpPr/>
            <p:nvPr/>
          </p:nvSpPr>
          <p:spPr>
            <a:xfrm>
              <a:off x="224372" y="6981475"/>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1" name="Straight Connector 110">
              <a:extLst>
                <a:ext uri="{FF2B5EF4-FFF2-40B4-BE49-F238E27FC236}">
                  <a16:creationId xmlns:a16="http://schemas.microsoft.com/office/drawing/2014/main" id="{139E6C8D-6A6C-424F-9EA2-6E27E2E19B50}"/>
                </a:ext>
              </a:extLst>
            </p:cNvPr>
            <p:cNvCxnSpPr>
              <a:cxnSpLocks/>
            </p:cNvCxnSpPr>
            <p:nvPr/>
          </p:nvCxnSpPr>
          <p:spPr>
            <a:xfrm>
              <a:off x="808852" y="7531023"/>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ABE1C4B5-80A5-F446-A345-41BC04100C93}"/>
                </a:ext>
              </a:extLst>
            </p:cNvPr>
            <p:cNvGrpSpPr/>
            <p:nvPr/>
          </p:nvGrpSpPr>
          <p:grpSpPr>
            <a:xfrm>
              <a:off x="352563" y="7106625"/>
              <a:ext cx="453622" cy="459704"/>
              <a:chOff x="2899351" y="1724980"/>
              <a:chExt cx="3364829" cy="3409943"/>
            </a:xfrm>
            <a:solidFill>
              <a:schemeClr val="bg1"/>
            </a:solidFill>
          </p:grpSpPr>
          <p:sp>
            <p:nvSpPr>
              <p:cNvPr id="113" name="Freeform 112">
                <a:extLst>
                  <a:ext uri="{FF2B5EF4-FFF2-40B4-BE49-F238E27FC236}">
                    <a16:creationId xmlns:a16="http://schemas.microsoft.com/office/drawing/2014/main" id="{77D54461-6CCC-C441-A9F5-1F273B772A9B}"/>
                  </a:ext>
                </a:extLst>
              </p:cNvPr>
              <p:cNvSpPr/>
              <p:nvPr/>
            </p:nvSpPr>
            <p:spPr>
              <a:xfrm>
                <a:off x="3238658" y="2222541"/>
                <a:ext cx="2793401" cy="2672486"/>
              </a:xfrm>
              <a:custGeom>
                <a:avLst/>
                <a:gdLst>
                  <a:gd name="connsiteX0" fmla="*/ 2662550 w 2793401"/>
                  <a:gd name="connsiteY0" fmla="*/ 1257865 h 2672486"/>
                  <a:gd name="connsiteX1" fmla="*/ 2228554 w 2793401"/>
                  <a:gd name="connsiteY1" fmla="*/ 1257865 h 2672486"/>
                  <a:gd name="connsiteX2" fmla="*/ 2228554 w 2793401"/>
                  <a:gd name="connsiteY2" fmla="*/ 1145533 h 2672486"/>
                  <a:gd name="connsiteX3" fmla="*/ 2638756 w 2793401"/>
                  <a:gd name="connsiteY3" fmla="*/ 1145533 h 2672486"/>
                  <a:gd name="connsiteX4" fmla="*/ 2393206 w 2793401"/>
                  <a:gd name="connsiteY4" fmla="*/ 646702 h 2672486"/>
                  <a:gd name="connsiteX5" fmla="*/ 2258058 w 2793401"/>
                  <a:gd name="connsiteY5" fmla="*/ 735235 h 2672486"/>
                  <a:gd name="connsiteX6" fmla="*/ 2195243 w 2793401"/>
                  <a:gd name="connsiteY6" fmla="*/ 640991 h 2672486"/>
                  <a:gd name="connsiteX7" fmla="*/ 2315163 w 2793401"/>
                  <a:gd name="connsiteY7" fmla="*/ 559121 h 2672486"/>
                  <a:gd name="connsiteX8" fmla="*/ 1900201 w 2793401"/>
                  <a:gd name="connsiteY8" fmla="*/ 253540 h 2672486"/>
                  <a:gd name="connsiteX9" fmla="*/ 1817399 w 2793401"/>
                  <a:gd name="connsiteY9" fmla="*/ 377296 h 2672486"/>
                  <a:gd name="connsiteX10" fmla="*/ 1723177 w 2793401"/>
                  <a:gd name="connsiteY10" fmla="*/ 314466 h 2672486"/>
                  <a:gd name="connsiteX11" fmla="*/ 1794557 w 2793401"/>
                  <a:gd name="connsiteY11" fmla="*/ 205942 h 2672486"/>
                  <a:gd name="connsiteX12" fmla="*/ 1371982 w 2793401"/>
                  <a:gd name="connsiteY12" fmla="*/ 119313 h 2672486"/>
                  <a:gd name="connsiteX13" fmla="*/ 1371982 w 2793401"/>
                  <a:gd name="connsiteY13" fmla="*/ 572449 h 2672486"/>
                  <a:gd name="connsiteX14" fmla="*/ 1257773 w 2793401"/>
                  <a:gd name="connsiteY14" fmla="*/ 572449 h 2672486"/>
                  <a:gd name="connsiteX15" fmla="*/ 1257773 w 2793401"/>
                  <a:gd name="connsiteY15" fmla="*/ 122169 h 2672486"/>
                  <a:gd name="connsiteX16" fmla="*/ 768575 w 2793401"/>
                  <a:gd name="connsiteY16" fmla="*/ 251636 h 2672486"/>
                  <a:gd name="connsiteX17" fmla="*/ 847570 w 2793401"/>
                  <a:gd name="connsiteY17" fmla="*/ 371584 h 2672486"/>
                  <a:gd name="connsiteX18" fmla="*/ 753348 w 2793401"/>
                  <a:gd name="connsiteY18" fmla="*/ 434414 h 2672486"/>
                  <a:gd name="connsiteX19" fmla="*/ 668642 w 2793401"/>
                  <a:gd name="connsiteY19" fmla="*/ 308754 h 2672486"/>
                  <a:gd name="connsiteX20" fmla="*/ 306979 w 2793401"/>
                  <a:gd name="connsiteY20" fmla="*/ 670502 h 2672486"/>
                  <a:gd name="connsiteX21" fmla="*/ 432609 w 2793401"/>
                  <a:gd name="connsiteY21" fmla="*/ 755227 h 2672486"/>
                  <a:gd name="connsiteX22" fmla="*/ 369794 w 2793401"/>
                  <a:gd name="connsiteY22" fmla="*/ 850423 h 2672486"/>
                  <a:gd name="connsiteX23" fmla="*/ 249874 w 2793401"/>
                  <a:gd name="connsiteY23" fmla="*/ 771410 h 2672486"/>
                  <a:gd name="connsiteX24" fmla="*/ 129954 w 2793401"/>
                  <a:gd name="connsiteY24" fmla="*/ 1143629 h 2672486"/>
                  <a:gd name="connsiteX25" fmla="*/ 569661 w 2793401"/>
                  <a:gd name="connsiteY25" fmla="*/ 1143629 h 2672486"/>
                  <a:gd name="connsiteX26" fmla="*/ 569661 w 2793401"/>
                  <a:gd name="connsiteY26" fmla="*/ 1258817 h 2672486"/>
                  <a:gd name="connsiteX27" fmla="*/ 118533 w 2793401"/>
                  <a:gd name="connsiteY27" fmla="*/ 1258817 h 2672486"/>
                  <a:gd name="connsiteX28" fmla="*/ 157555 w 2793401"/>
                  <a:gd name="connsiteY28" fmla="*/ 1630084 h 2672486"/>
                  <a:gd name="connsiteX29" fmla="*/ 317448 w 2793401"/>
                  <a:gd name="connsiteY29" fmla="*/ 1551071 h 2672486"/>
                  <a:gd name="connsiteX30" fmla="*/ 367890 w 2793401"/>
                  <a:gd name="connsiteY30" fmla="*/ 1651979 h 2672486"/>
                  <a:gd name="connsiteX31" fmla="*/ 192769 w 2793401"/>
                  <a:gd name="connsiteY31" fmla="*/ 1740512 h 2672486"/>
                  <a:gd name="connsiteX32" fmla="*/ 549674 w 2793401"/>
                  <a:gd name="connsiteY32" fmla="*/ 2240294 h 2672486"/>
                  <a:gd name="connsiteX33" fmla="*/ 477341 w 2793401"/>
                  <a:gd name="connsiteY33" fmla="*/ 2326923 h 2672486"/>
                  <a:gd name="connsiteX34" fmla="*/ 227032 w 2793401"/>
                  <a:gd name="connsiteY34" fmla="*/ 2052757 h 2672486"/>
                  <a:gd name="connsiteX35" fmla="*/ 843763 w 2793401"/>
                  <a:gd name="connsiteY35" fmla="*/ 91706 h 2672486"/>
                  <a:gd name="connsiteX36" fmla="*/ 1904008 w 2793401"/>
                  <a:gd name="connsiteY36" fmla="*/ 129785 h 2672486"/>
                  <a:gd name="connsiteX37" fmla="*/ 2758676 w 2793401"/>
                  <a:gd name="connsiteY37" fmla="*/ 1181707 h 2672486"/>
                  <a:gd name="connsiteX38" fmla="*/ 2219988 w 2793401"/>
                  <a:gd name="connsiteY38" fmla="*/ 2658207 h 2672486"/>
                  <a:gd name="connsiteX39" fmla="*/ 2200953 w 2793401"/>
                  <a:gd name="connsiteY39" fmla="*/ 2672487 h 2672486"/>
                  <a:gd name="connsiteX40" fmla="*/ 2134331 w 2793401"/>
                  <a:gd name="connsiteY40" fmla="*/ 2583954 h 2672486"/>
                  <a:gd name="connsiteX41" fmla="*/ 2257106 w 2793401"/>
                  <a:gd name="connsiteY41" fmla="*/ 2475430 h 2672486"/>
                  <a:gd name="connsiteX42" fmla="*/ 2371316 w 2793401"/>
                  <a:gd name="connsiteY42" fmla="*/ 2357386 h 2672486"/>
                  <a:gd name="connsiteX43" fmla="*/ 2250444 w 2793401"/>
                  <a:gd name="connsiteY43" fmla="*/ 2275517 h 2672486"/>
                  <a:gd name="connsiteX44" fmla="*/ 2312307 w 2793401"/>
                  <a:gd name="connsiteY44" fmla="*/ 2181272 h 2672486"/>
                  <a:gd name="connsiteX45" fmla="*/ 2437938 w 2793401"/>
                  <a:gd name="connsiteY45" fmla="*/ 2263141 h 2672486"/>
                  <a:gd name="connsiteX46" fmla="*/ 2653032 w 2793401"/>
                  <a:gd name="connsiteY46" fmla="*/ 1752887 h 2672486"/>
                  <a:gd name="connsiteX47" fmla="*/ 2495043 w 2793401"/>
                  <a:gd name="connsiteY47" fmla="*/ 1711953 h 2672486"/>
                  <a:gd name="connsiteX48" fmla="*/ 2522643 w 2793401"/>
                  <a:gd name="connsiteY48" fmla="*/ 1603429 h 2672486"/>
                  <a:gd name="connsiteX49" fmla="*/ 2670164 w 2793401"/>
                  <a:gd name="connsiteY49" fmla="*/ 1638651 h 2672486"/>
                  <a:gd name="connsiteX50" fmla="*/ 2662550 w 2793401"/>
                  <a:gd name="connsiteY50" fmla="*/ 1257865 h 267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93401" h="2672486">
                    <a:moveTo>
                      <a:pt x="2662550" y="1257865"/>
                    </a:moveTo>
                    <a:cubicBezTo>
                      <a:pt x="2515029" y="1257865"/>
                      <a:pt x="2372267" y="1257865"/>
                      <a:pt x="2228554" y="1257865"/>
                    </a:cubicBezTo>
                    <a:cubicBezTo>
                      <a:pt x="2228554" y="1220738"/>
                      <a:pt x="2228554" y="1185515"/>
                      <a:pt x="2228554" y="1145533"/>
                    </a:cubicBezTo>
                    <a:cubicBezTo>
                      <a:pt x="2363701" y="1145533"/>
                      <a:pt x="2499801" y="1145533"/>
                      <a:pt x="2638756" y="1145533"/>
                    </a:cubicBezTo>
                    <a:cubicBezTo>
                      <a:pt x="2591169" y="959899"/>
                      <a:pt x="2509319" y="797113"/>
                      <a:pt x="2393206" y="646702"/>
                    </a:cubicBezTo>
                    <a:cubicBezTo>
                      <a:pt x="2348474" y="676213"/>
                      <a:pt x="2304693" y="704772"/>
                      <a:pt x="2258058" y="735235"/>
                    </a:cubicBezTo>
                    <a:cubicBezTo>
                      <a:pt x="2237119" y="703820"/>
                      <a:pt x="2217133" y="674309"/>
                      <a:pt x="2195243" y="640991"/>
                    </a:cubicBezTo>
                    <a:cubicBezTo>
                      <a:pt x="2236168" y="613384"/>
                      <a:pt x="2276141" y="585777"/>
                      <a:pt x="2315163" y="559121"/>
                    </a:cubicBezTo>
                    <a:cubicBezTo>
                      <a:pt x="2239023" y="458213"/>
                      <a:pt x="2013459" y="292571"/>
                      <a:pt x="1900201" y="253540"/>
                    </a:cubicBezTo>
                    <a:cubicBezTo>
                      <a:pt x="1873552" y="293523"/>
                      <a:pt x="1846903" y="333505"/>
                      <a:pt x="1817399" y="377296"/>
                    </a:cubicBezTo>
                    <a:cubicBezTo>
                      <a:pt x="1785992" y="356353"/>
                      <a:pt x="1755536" y="336361"/>
                      <a:pt x="1723177" y="314466"/>
                    </a:cubicBezTo>
                    <a:cubicBezTo>
                      <a:pt x="1746970" y="277339"/>
                      <a:pt x="1769812" y="243069"/>
                      <a:pt x="1794557" y="205942"/>
                    </a:cubicBezTo>
                    <a:cubicBezTo>
                      <a:pt x="1658458" y="152632"/>
                      <a:pt x="1519503" y="126929"/>
                      <a:pt x="1371982" y="119313"/>
                    </a:cubicBezTo>
                    <a:cubicBezTo>
                      <a:pt x="1371982" y="270676"/>
                      <a:pt x="1371982" y="420134"/>
                      <a:pt x="1371982" y="572449"/>
                    </a:cubicBezTo>
                    <a:cubicBezTo>
                      <a:pt x="1332009" y="572449"/>
                      <a:pt x="1297746" y="572449"/>
                      <a:pt x="1257773" y="572449"/>
                    </a:cubicBezTo>
                    <a:cubicBezTo>
                      <a:pt x="1257773" y="423942"/>
                      <a:pt x="1257773" y="274484"/>
                      <a:pt x="1257773" y="122169"/>
                    </a:cubicBezTo>
                    <a:cubicBezTo>
                      <a:pt x="1083603" y="129785"/>
                      <a:pt x="922758" y="172623"/>
                      <a:pt x="768575" y="251636"/>
                    </a:cubicBezTo>
                    <a:cubicBezTo>
                      <a:pt x="795224" y="292571"/>
                      <a:pt x="820921" y="330650"/>
                      <a:pt x="847570" y="371584"/>
                    </a:cubicBezTo>
                    <a:cubicBezTo>
                      <a:pt x="816163" y="392527"/>
                      <a:pt x="786659" y="412519"/>
                      <a:pt x="753348" y="434414"/>
                    </a:cubicBezTo>
                    <a:cubicBezTo>
                      <a:pt x="724795" y="392527"/>
                      <a:pt x="697194" y="352545"/>
                      <a:pt x="668642" y="308754"/>
                    </a:cubicBezTo>
                    <a:cubicBezTo>
                      <a:pt x="522073" y="402999"/>
                      <a:pt x="402153" y="522947"/>
                      <a:pt x="306979" y="670502"/>
                    </a:cubicBezTo>
                    <a:cubicBezTo>
                      <a:pt x="348856" y="699061"/>
                      <a:pt x="388829" y="725716"/>
                      <a:pt x="432609" y="755227"/>
                    </a:cubicBezTo>
                    <a:cubicBezTo>
                      <a:pt x="411671" y="786641"/>
                      <a:pt x="391684" y="817104"/>
                      <a:pt x="369794" y="850423"/>
                    </a:cubicBezTo>
                    <a:cubicBezTo>
                      <a:pt x="328869" y="823768"/>
                      <a:pt x="290799" y="798065"/>
                      <a:pt x="249874" y="771410"/>
                    </a:cubicBezTo>
                    <a:cubicBezTo>
                      <a:pt x="188010" y="889454"/>
                      <a:pt x="150892" y="1011306"/>
                      <a:pt x="129954" y="1143629"/>
                    </a:cubicBezTo>
                    <a:cubicBezTo>
                      <a:pt x="276523" y="1143629"/>
                      <a:pt x="422140" y="1143629"/>
                      <a:pt x="569661" y="1143629"/>
                    </a:cubicBezTo>
                    <a:cubicBezTo>
                      <a:pt x="569661" y="1183612"/>
                      <a:pt x="569661" y="1219786"/>
                      <a:pt x="569661" y="1258817"/>
                    </a:cubicBezTo>
                    <a:cubicBezTo>
                      <a:pt x="420236" y="1258817"/>
                      <a:pt x="271764" y="1258817"/>
                      <a:pt x="118533" y="1258817"/>
                    </a:cubicBezTo>
                    <a:cubicBezTo>
                      <a:pt x="109967" y="1386380"/>
                      <a:pt x="126147" y="1507280"/>
                      <a:pt x="157555" y="1630084"/>
                    </a:cubicBezTo>
                    <a:cubicBezTo>
                      <a:pt x="212756" y="1602477"/>
                      <a:pt x="264150" y="1577726"/>
                      <a:pt x="317448" y="1551071"/>
                    </a:cubicBezTo>
                    <a:cubicBezTo>
                      <a:pt x="334579" y="1584389"/>
                      <a:pt x="349807" y="1615804"/>
                      <a:pt x="367890" y="1651979"/>
                    </a:cubicBezTo>
                    <a:cubicBezTo>
                      <a:pt x="309834" y="1681490"/>
                      <a:pt x="253681" y="1710049"/>
                      <a:pt x="192769" y="1740512"/>
                    </a:cubicBezTo>
                    <a:cubicBezTo>
                      <a:pt x="267005" y="1938521"/>
                      <a:pt x="386925" y="2102259"/>
                      <a:pt x="549674" y="2240294"/>
                    </a:cubicBezTo>
                    <a:cubicBezTo>
                      <a:pt x="525880" y="2268853"/>
                      <a:pt x="502087" y="2297412"/>
                      <a:pt x="477341" y="2326923"/>
                    </a:cubicBezTo>
                    <a:cubicBezTo>
                      <a:pt x="379311" y="2246958"/>
                      <a:pt x="295558" y="2156521"/>
                      <a:pt x="227032" y="2052757"/>
                    </a:cubicBezTo>
                    <a:cubicBezTo>
                      <a:pt x="-245986" y="1344494"/>
                      <a:pt x="49055" y="399191"/>
                      <a:pt x="843763" y="91706"/>
                    </a:cubicBezTo>
                    <a:cubicBezTo>
                      <a:pt x="1200668" y="-46329"/>
                      <a:pt x="1558525" y="-24434"/>
                      <a:pt x="1904008" y="129785"/>
                    </a:cubicBezTo>
                    <a:cubicBezTo>
                      <a:pt x="2362750" y="335409"/>
                      <a:pt x="2659694" y="687637"/>
                      <a:pt x="2758676" y="1181707"/>
                    </a:cubicBezTo>
                    <a:cubicBezTo>
                      <a:pt x="2877644" y="1776686"/>
                      <a:pt x="2689199" y="2271709"/>
                      <a:pt x="2219988" y="2658207"/>
                    </a:cubicBezTo>
                    <a:cubicBezTo>
                      <a:pt x="2214277" y="2662967"/>
                      <a:pt x="2208567" y="2665823"/>
                      <a:pt x="2200953" y="2672487"/>
                    </a:cubicBezTo>
                    <a:cubicBezTo>
                      <a:pt x="2178111" y="2642024"/>
                      <a:pt x="2156221" y="2612513"/>
                      <a:pt x="2134331" y="2583954"/>
                    </a:cubicBezTo>
                    <a:cubicBezTo>
                      <a:pt x="2177159" y="2546827"/>
                      <a:pt x="2218084" y="2512557"/>
                      <a:pt x="2257106" y="2475430"/>
                    </a:cubicBezTo>
                    <a:cubicBezTo>
                      <a:pt x="2295176" y="2438303"/>
                      <a:pt x="2331342" y="2399272"/>
                      <a:pt x="2371316" y="2357386"/>
                    </a:cubicBezTo>
                    <a:cubicBezTo>
                      <a:pt x="2329439" y="2328827"/>
                      <a:pt x="2291369" y="2303124"/>
                      <a:pt x="2250444" y="2275517"/>
                    </a:cubicBezTo>
                    <a:cubicBezTo>
                      <a:pt x="2271382" y="2244102"/>
                      <a:pt x="2291369" y="2213639"/>
                      <a:pt x="2312307" y="2181272"/>
                    </a:cubicBezTo>
                    <a:cubicBezTo>
                      <a:pt x="2355136" y="2208879"/>
                      <a:pt x="2395109" y="2235534"/>
                      <a:pt x="2437938" y="2263141"/>
                    </a:cubicBezTo>
                    <a:cubicBezTo>
                      <a:pt x="2545485" y="2107971"/>
                      <a:pt x="2615914" y="1939473"/>
                      <a:pt x="2653032" y="1752887"/>
                    </a:cubicBezTo>
                    <a:cubicBezTo>
                      <a:pt x="2599735" y="1738608"/>
                      <a:pt x="2548340" y="1725280"/>
                      <a:pt x="2495043" y="1711953"/>
                    </a:cubicBezTo>
                    <a:cubicBezTo>
                      <a:pt x="2504560" y="1675778"/>
                      <a:pt x="2513126" y="1641507"/>
                      <a:pt x="2522643" y="1603429"/>
                    </a:cubicBezTo>
                    <a:cubicBezTo>
                      <a:pt x="2572134" y="1614852"/>
                      <a:pt x="2619721" y="1626276"/>
                      <a:pt x="2670164" y="1638651"/>
                    </a:cubicBezTo>
                    <a:cubicBezTo>
                      <a:pt x="2690150" y="1510136"/>
                      <a:pt x="2684440" y="1385428"/>
                      <a:pt x="2662550" y="1257865"/>
                    </a:cubicBezTo>
                    <a:close/>
                  </a:path>
                </a:pathLst>
              </a:custGeom>
              <a:grpFill/>
              <a:ln w="951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A85D4844-A48B-F340-A611-7393B24BD761}"/>
                  </a:ext>
                </a:extLst>
              </p:cNvPr>
              <p:cNvSpPr/>
              <p:nvPr/>
            </p:nvSpPr>
            <p:spPr>
              <a:xfrm>
                <a:off x="3869758" y="3084114"/>
                <a:ext cx="1368081" cy="2050809"/>
              </a:xfrm>
              <a:custGeom>
                <a:avLst/>
                <a:gdLst>
                  <a:gd name="connsiteX0" fmla="*/ 987383 w 1368081"/>
                  <a:gd name="connsiteY0" fmla="*/ 927489 h 2050809"/>
                  <a:gd name="connsiteX1" fmla="*/ 1316688 w 1368081"/>
                  <a:gd name="connsiteY1" fmla="*/ 1201655 h 2050809"/>
                  <a:gd name="connsiteX2" fmla="*/ 1367130 w 1368081"/>
                  <a:gd name="connsiteY2" fmla="*/ 1407280 h 2050809"/>
                  <a:gd name="connsiteX3" fmla="*/ 1368082 w 1368081"/>
                  <a:gd name="connsiteY3" fmla="*/ 1984172 h 2050809"/>
                  <a:gd name="connsiteX4" fmla="*/ 1299556 w 1368081"/>
                  <a:gd name="connsiteY4" fmla="*/ 2050809 h 2050809"/>
                  <a:gd name="connsiteX5" fmla="*/ 67045 w 1368081"/>
                  <a:gd name="connsiteY5" fmla="*/ 2050809 h 2050809"/>
                  <a:gd name="connsiteX6" fmla="*/ 423 w 1368081"/>
                  <a:gd name="connsiteY6" fmla="*/ 1979412 h 2050809"/>
                  <a:gd name="connsiteX7" fmla="*/ 423 w 1368081"/>
                  <a:gd name="connsiteY7" fmla="*/ 1431079 h 2050809"/>
                  <a:gd name="connsiteX8" fmla="*/ 358279 w 1368081"/>
                  <a:gd name="connsiteY8" fmla="*/ 936057 h 2050809"/>
                  <a:gd name="connsiteX9" fmla="*/ 378266 w 1368081"/>
                  <a:gd name="connsiteY9" fmla="*/ 928441 h 2050809"/>
                  <a:gd name="connsiteX10" fmla="*/ 344003 w 1368081"/>
                  <a:gd name="connsiteY10" fmla="*/ 126885 h 2050809"/>
                  <a:gd name="connsiteX11" fmla="*/ 1057813 w 1368081"/>
                  <a:gd name="connsiteY11" fmla="*/ 161156 h 2050809"/>
                  <a:gd name="connsiteX12" fmla="*/ 987383 w 1368081"/>
                  <a:gd name="connsiteY12" fmla="*/ 927489 h 2050809"/>
                  <a:gd name="connsiteX13" fmla="*/ 773241 w 1368081"/>
                  <a:gd name="connsiteY13" fmla="*/ 1027445 h 2050809"/>
                  <a:gd name="connsiteX14" fmla="*/ 787517 w 1368081"/>
                  <a:gd name="connsiteY14" fmla="*/ 1063620 h 2050809"/>
                  <a:gd name="connsiteX15" fmla="*/ 899823 w 1368081"/>
                  <a:gd name="connsiteY15" fmla="*/ 1329219 h 2050809"/>
                  <a:gd name="connsiteX16" fmla="*/ 900775 w 1368081"/>
                  <a:gd name="connsiteY16" fmla="*/ 1402520 h 2050809"/>
                  <a:gd name="connsiteX17" fmla="*/ 742785 w 1368081"/>
                  <a:gd name="connsiteY17" fmla="*/ 1775691 h 2050809"/>
                  <a:gd name="connsiteX18" fmla="*/ 686632 w 1368081"/>
                  <a:gd name="connsiteY18" fmla="*/ 1822337 h 2050809"/>
                  <a:gd name="connsiteX19" fmla="*/ 626672 w 1368081"/>
                  <a:gd name="connsiteY19" fmla="*/ 1775691 h 2050809"/>
                  <a:gd name="connsiteX20" fmla="*/ 466779 w 1368081"/>
                  <a:gd name="connsiteY20" fmla="*/ 1403472 h 2050809"/>
                  <a:gd name="connsiteX21" fmla="*/ 467730 w 1368081"/>
                  <a:gd name="connsiteY21" fmla="*/ 1328267 h 2050809"/>
                  <a:gd name="connsiteX22" fmla="*/ 581940 w 1368081"/>
                  <a:gd name="connsiteY22" fmla="*/ 1063620 h 2050809"/>
                  <a:gd name="connsiteX23" fmla="*/ 597168 w 1368081"/>
                  <a:gd name="connsiteY23" fmla="*/ 1024589 h 2050809"/>
                  <a:gd name="connsiteX24" fmla="*/ 528642 w 1368081"/>
                  <a:gd name="connsiteY24" fmla="*/ 1024589 h 2050809"/>
                  <a:gd name="connsiteX25" fmla="*/ 114633 w 1368081"/>
                  <a:gd name="connsiteY25" fmla="*/ 1436791 h 2050809"/>
                  <a:gd name="connsiteX26" fmla="*/ 114633 w 1368081"/>
                  <a:gd name="connsiteY26" fmla="*/ 1900398 h 2050809"/>
                  <a:gd name="connsiteX27" fmla="*/ 116536 w 1368081"/>
                  <a:gd name="connsiteY27" fmla="*/ 1934669 h 2050809"/>
                  <a:gd name="connsiteX28" fmla="*/ 1253872 w 1368081"/>
                  <a:gd name="connsiteY28" fmla="*/ 1934669 h 2050809"/>
                  <a:gd name="connsiteX29" fmla="*/ 1251969 w 1368081"/>
                  <a:gd name="connsiteY29" fmla="*/ 1391096 h 2050809"/>
                  <a:gd name="connsiteX30" fmla="*/ 1215802 w 1368081"/>
                  <a:gd name="connsiteY30" fmla="*/ 1254965 h 2050809"/>
                  <a:gd name="connsiteX31" fmla="*/ 773241 w 1368081"/>
                  <a:gd name="connsiteY31" fmla="*/ 1027445 h 2050809"/>
                  <a:gd name="connsiteX32" fmla="*/ 687584 w 1368081"/>
                  <a:gd name="connsiteY32" fmla="*/ 351549 h 2050809"/>
                  <a:gd name="connsiteX33" fmla="*/ 315451 w 1368081"/>
                  <a:gd name="connsiteY33" fmla="*/ 441034 h 2050809"/>
                  <a:gd name="connsiteX34" fmla="*/ 284995 w 1368081"/>
                  <a:gd name="connsiteY34" fmla="*/ 491488 h 2050809"/>
                  <a:gd name="connsiteX35" fmla="*/ 680921 w 1368081"/>
                  <a:gd name="connsiteY35" fmla="*/ 910353 h 2050809"/>
                  <a:gd name="connsiteX36" fmla="*/ 1082558 w 1368081"/>
                  <a:gd name="connsiteY36" fmla="*/ 493392 h 2050809"/>
                  <a:gd name="connsiteX37" fmla="*/ 1047343 w 1368081"/>
                  <a:gd name="connsiteY37" fmla="*/ 439130 h 2050809"/>
                  <a:gd name="connsiteX38" fmla="*/ 687584 w 1368081"/>
                  <a:gd name="connsiteY38" fmla="*/ 351549 h 2050809"/>
                  <a:gd name="connsiteX39" fmla="*/ 1014984 w 1368081"/>
                  <a:gd name="connsiteY39" fmla="*/ 295383 h 2050809"/>
                  <a:gd name="connsiteX40" fmla="*/ 659031 w 1368081"/>
                  <a:gd name="connsiteY40" fmla="*/ 113558 h 2050809"/>
                  <a:gd name="connsiteX41" fmla="*/ 352569 w 1368081"/>
                  <a:gd name="connsiteY41" fmla="*/ 295383 h 2050809"/>
                  <a:gd name="connsiteX42" fmla="*/ 1014984 w 1368081"/>
                  <a:gd name="connsiteY42" fmla="*/ 295383 h 2050809"/>
                  <a:gd name="connsiteX43" fmla="*/ 683777 w 1368081"/>
                  <a:gd name="connsiteY43" fmla="*/ 1620520 h 2050809"/>
                  <a:gd name="connsiteX44" fmla="*/ 786565 w 1368081"/>
                  <a:gd name="connsiteY44" fmla="*/ 1378721 h 2050809"/>
                  <a:gd name="connsiteX45" fmla="*/ 782758 w 1368081"/>
                  <a:gd name="connsiteY45" fmla="*/ 1345402 h 2050809"/>
                  <a:gd name="connsiteX46" fmla="*/ 693294 w 1368081"/>
                  <a:gd name="connsiteY46" fmla="*/ 1136922 h 2050809"/>
                  <a:gd name="connsiteX47" fmla="*/ 680921 w 1368081"/>
                  <a:gd name="connsiteY47" fmla="*/ 1117882 h 2050809"/>
                  <a:gd name="connsiteX48" fmla="*/ 581940 w 1368081"/>
                  <a:gd name="connsiteY48" fmla="*/ 1350162 h 2050809"/>
                  <a:gd name="connsiteX49" fmla="*/ 580036 w 1368081"/>
                  <a:gd name="connsiteY49" fmla="*/ 1376817 h 2050809"/>
                  <a:gd name="connsiteX50" fmla="*/ 683777 w 1368081"/>
                  <a:gd name="connsiteY50" fmla="*/ 1620520 h 2050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68081" h="2050809">
                    <a:moveTo>
                      <a:pt x="987383" y="927489"/>
                    </a:moveTo>
                    <a:cubicBezTo>
                      <a:pt x="1137759" y="974135"/>
                      <a:pt x="1248162" y="1063620"/>
                      <a:pt x="1316688" y="1201655"/>
                    </a:cubicBezTo>
                    <a:cubicBezTo>
                      <a:pt x="1349047" y="1266389"/>
                      <a:pt x="1366178" y="1334930"/>
                      <a:pt x="1367130" y="1407280"/>
                    </a:cubicBezTo>
                    <a:cubicBezTo>
                      <a:pt x="1368082" y="1599577"/>
                      <a:pt x="1368082" y="1791874"/>
                      <a:pt x="1368082" y="1984172"/>
                    </a:cubicBezTo>
                    <a:cubicBezTo>
                      <a:pt x="1368082" y="2029866"/>
                      <a:pt x="1346192" y="2050809"/>
                      <a:pt x="1299556" y="2050809"/>
                    </a:cubicBezTo>
                    <a:cubicBezTo>
                      <a:pt x="888402" y="2050809"/>
                      <a:pt x="478199" y="2050809"/>
                      <a:pt x="67045" y="2050809"/>
                    </a:cubicBezTo>
                    <a:cubicBezTo>
                      <a:pt x="19458" y="2050809"/>
                      <a:pt x="423" y="2028914"/>
                      <a:pt x="423" y="1979412"/>
                    </a:cubicBezTo>
                    <a:cubicBezTo>
                      <a:pt x="423" y="1796634"/>
                      <a:pt x="-529" y="1613856"/>
                      <a:pt x="423" y="1431079"/>
                    </a:cubicBezTo>
                    <a:cubicBezTo>
                      <a:pt x="1375" y="1199751"/>
                      <a:pt x="137474" y="1011262"/>
                      <a:pt x="358279" y="936057"/>
                    </a:cubicBezTo>
                    <a:cubicBezTo>
                      <a:pt x="364942" y="934153"/>
                      <a:pt x="370652" y="931297"/>
                      <a:pt x="378266" y="928441"/>
                    </a:cubicBezTo>
                    <a:cubicBezTo>
                      <a:pt x="66093" y="679026"/>
                      <a:pt x="153654" y="290623"/>
                      <a:pt x="344003" y="126885"/>
                    </a:cubicBezTo>
                    <a:cubicBezTo>
                      <a:pt x="552436" y="-53037"/>
                      <a:pt x="864608" y="-41613"/>
                      <a:pt x="1057813" y="161156"/>
                    </a:cubicBezTo>
                    <a:cubicBezTo>
                      <a:pt x="1247210" y="359165"/>
                      <a:pt x="1259583" y="711392"/>
                      <a:pt x="987383" y="927489"/>
                    </a:cubicBezTo>
                    <a:close/>
                    <a:moveTo>
                      <a:pt x="773241" y="1027445"/>
                    </a:moveTo>
                    <a:cubicBezTo>
                      <a:pt x="777999" y="1039821"/>
                      <a:pt x="782758" y="1052196"/>
                      <a:pt x="787517" y="1063620"/>
                    </a:cubicBezTo>
                    <a:cubicBezTo>
                      <a:pt x="825587" y="1152153"/>
                      <a:pt x="864608" y="1239734"/>
                      <a:pt x="899823" y="1329219"/>
                    </a:cubicBezTo>
                    <a:cubicBezTo>
                      <a:pt x="908389" y="1351114"/>
                      <a:pt x="909340" y="1381577"/>
                      <a:pt x="900775" y="1402520"/>
                    </a:cubicBezTo>
                    <a:cubicBezTo>
                      <a:pt x="850332" y="1528180"/>
                      <a:pt x="795131" y="1650983"/>
                      <a:pt x="742785" y="1775691"/>
                    </a:cubicBezTo>
                    <a:cubicBezTo>
                      <a:pt x="731364" y="1801394"/>
                      <a:pt x="717088" y="1821385"/>
                      <a:pt x="686632" y="1822337"/>
                    </a:cubicBezTo>
                    <a:cubicBezTo>
                      <a:pt x="654272" y="1823289"/>
                      <a:pt x="639044" y="1802346"/>
                      <a:pt x="626672" y="1775691"/>
                    </a:cubicBezTo>
                    <a:cubicBezTo>
                      <a:pt x="574326" y="1650983"/>
                      <a:pt x="521028" y="1527228"/>
                      <a:pt x="466779" y="1403472"/>
                    </a:cubicBezTo>
                    <a:cubicBezTo>
                      <a:pt x="455358" y="1377769"/>
                      <a:pt x="456309" y="1353970"/>
                      <a:pt x="467730" y="1328267"/>
                    </a:cubicBezTo>
                    <a:cubicBezTo>
                      <a:pt x="506752" y="1240686"/>
                      <a:pt x="543870" y="1152153"/>
                      <a:pt x="581940" y="1063620"/>
                    </a:cubicBezTo>
                    <a:cubicBezTo>
                      <a:pt x="586698" y="1052196"/>
                      <a:pt x="591457" y="1039821"/>
                      <a:pt x="597168" y="1024589"/>
                    </a:cubicBezTo>
                    <a:cubicBezTo>
                      <a:pt x="571471" y="1024589"/>
                      <a:pt x="550532" y="1024589"/>
                      <a:pt x="528642" y="1024589"/>
                    </a:cubicBezTo>
                    <a:cubicBezTo>
                      <a:pt x="287850" y="1025541"/>
                      <a:pt x="115584" y="1197847"/>
                      <a:pt x="114633" y="1436791"/>
                    </a:cubicBezTo>
                    <a:cubicBezTo>
                      <a:pt x="114633" y="1591009"/>
                      <a:pt x="114633" y="1745228"/>
                      <a:pt x="114633" y="1900398"/>
                    </a:cubicBezTo>
                    <a:cubicBezTo>
                      <a:pt x="114633" y="1911822"/>
                      <a:pt x="115584" y="1923246"/>
                      <a:pt x="116536" y="1934669"/>
                    </a:cubicBezTo>
                    <a:cubicBezTo>
                      <a:pt x="497234" y="1934669"/>
                      <a:pt x="875078" y="1934669"/>
                      <a:pt x="1253872" y="1934669"/>
                    </a:cubicBezTo>
                    <a:cubicBezTo>
                      <a:pt x="1253872" y="1751892"/>
                      <a:pt x="1256727" y="1571018"/>
                      <a:pt x="1251969" y="1391096"/>
                    </a:cubicBezTo>
                    <a:cubicBezTo>
                      <a:pt x="1251017" y="1345402"/>
                      <a:pt x="1234837" y="1296852"/>
                      <a:pt x="1215802" y="1254965"/>
                    </a:cubicBezTo>
                    <a:cubicBezTo>
                      <a:pt x="1139663" y="1090275"/>
                      <a:pt x="975962" y="1007454"/>
                      <a:pt x="773241" y="1027445"/>
                    </a:cubicBezTo>
                    <a:close/>
                    <a:moveTo>
                      <a:pt x="687584" y="351549"/>
                    </a:moveTo>
                    <a:cubicBezTo>
                      <a:pt x="554339" y="350597"/>
                      <a:pt x="431564" y="382012"/>
                      <a:pt x="315451" y="441034"/>
                    </a:cubicBezTo>
                    <a:cubicBezTo>
                      <a:pt x="293561" y="452457"/>
                      <a:pt x="285947" y="466737"/>
                      <a:pt x="284995" y="491488"/>
                    </a:cubicBezTo>
                    <a:cubicBezTo>
                      <a:pt x="275478" y="718056"/>
                      <a:pt x="455358" y="908450"/>
                      <a:pt x="680921" y="910353"/>
                    </a:cubicBezTo>
                    <a:cubicBezTo>
                      <a:pt x="908389" y="911305"/>
                      <a:pt x="1091124" y="721864"/>
                      <a:pt x="1082558" y="493392"/>
                    </a:cubicBezTo>
                    <a:cubicBezTo>
                      <a:pt x="1081606" y="465785"/>
                      <a:pt x="1071137" y="451506"/>
                      <a:pt x="1047343" y="439130"/>
                    </a:cubicBezTo>
                    <a:cubicBezTo>
                      <a:pt x="933134" y="381060"/>
                      <a:pt x="813214" y="351549"/>
                      <a:pt x="687584" y="351549"/>
                    </a:cubicBezTo>
                    <a:close/>
                    <a:moveTo>
                      <a:pt x="1014984" y="295383"/>
                    </a:moveTo>
                    <a:cubicBezTo>
                      <a:pt x="929327" y="168772"/>
                      <a:pt x="811310" y="104990"/>
                      <a:pt x="659031" y="113558"/>
                    </a:cubicBezTo>
                    <a:cubicBezTo>
                      <a:pt x="527690" y="121173"/>
                      <a:pt x="425853" y="184955"/>
                      <a:pt x="352569" y="295383"/>
                    </a:cubicBezTo>
                    <a:cubicBezTo>
                      <a:pt x="574326" y="216370"/>
                      <a:pt x="794179" y="217322"/>
                      <a:pt x="1014984" y="295383"/>
                    </a:cubicBezTo>
                    <a:close/>
                    <a:moveTo>
                      <a:pt x="683777" y="1620520"/>
                    </a:moveTo>
                    <a:cubicBezTo>
                      <a:pt x="720895" y="1532939"/>
                      <a:pt x="755158" y="1456782"/>
                      <a:pt x="786565" y="1378721"/>
                    </a:cubicBezTo>
                    <a:cubicBezTo>
                      <a:pt x="790372" y="1369201"/>
                      <a:pt x="787517" y="1355874"/>
                      <a:pt x="782758" y="1345402"/>
                    </a:cubicBezTo>
                    <a:cubicBezTo>
                      <a:pt x="753254" y="1275908"/>
                      <a:pt x="723750" y="1206415"/>
                      <a:pt x="693294" y="1136922"/>
                    </a:cubicBezTo>
                    <a:cubicBezTo>
                      <a:pt x="690439" y="1131210"/>
                      <a:pt x="686632" y="1126450"/>
                      <a:pt x="680921" y="1117882"/>
                    </a:cubicBezTo>
                    <a:cubicBezTo>
                      <a:pt x="646658" y="1197847"/>
                      <a:pt x="613347" y="1274005"/>
                      <a:pt x="581940" y="1350162"/>
                    </a:cubicBezTo>
                    <a:cubicBezTo>
                      <a:pt x="578133" y="1357778"/>
                      <a:pt x="576229" y="1369201"/>
                      <a:pt x="580036" y="1376817"/>
                    </a:cubicBezTo>
                    <a:cubicBezTo>
                      <a:pt x="612396" y="1455830"/>
                      <a:pt x="646658" y="1532939"/>
                      <a:pt x="683777" y="1620520"/>
                    </a:cubicBezTo>
                    <a:close/>
                  </a:path>
                </a:pathLst>
              </a:custGeom>
              <a:grpFill/>
              <a:ln w="951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34F7D2EE-0EA5-AD4F-B3B2-1A552FADF96B}"/>
                  </a:ext>
                </a:extLst>
              </p:cNvPr>
              <p:cNvSpPr/>
              <p:nvPr/>
            </p:nvSpPr>
            <p:spPr>
              <a:xfrm>
                <a:off x="2899351" y="1724980"/>
                <a:ext cx="3364829" cy="3213838"/>
              </a:xfrm>
              <a:custGeom>
                <a:avLst/>
                <a:gdLst>
                  <a:gd name="connsiteX0" fmla="*/ 3108452 w 3364829"/>
                  <a:gd name="connsiteY0" fmla="*/ 209433 h 3213838"/>
                  <a:gd name="connsiteX1" fmla="*/ 2934283 w 3364829"/>
                  <a:gd name="connsiteY1" fmla="*/ 92341 h 3213838"/>
                  <a:gd name="connsiteX2" fmla="*/ 2996146 w 3364829"/>
                  <a:gd name="connsiteY2" fmla="*/ 0 h 3213838"/>
                  <a:gd name="connsiteX3" fmla="*/ 3018988 w 3364829"/>
                  <a:gd name="connsiteY3" fmla="*/ 12376 h 3213838"/>
                  <a:gd name="connsiteX4" fmla="*/ 3323547 w 3364829"/>
                  <a:gd name="connsiteY4" fmla="*/ 216096 h 3213838"/>
                  <a:gd name="connsiteX5" fmla="*/ 3322595 w 3364829"/>
                  <a:gd name="connsiteY5" fmla="*/ 332236 h 3213838"/>
                  <a:gd name="connsiteX6" fmla="*/ 2997098 w 3364829"/>
                  <a:gd name="connsiteY6" fmla="*/ 549285 h 3213838"/>
                  <a:gd name="connsiteX7" fmla="*/ 2934283 w 3364829"/>
                  <a:gd name="connsiteY7" fmla="*/ 455040 h 3213838"/>
                  <a:gd name="connsiteX8" fmla="*/ 3108452 w 3364829"/>
                  <a:gd name="connsiteY8" fmla="*/ 337948 h 3213838"/>
                  <a:gd name="connsiteX9" fmla="*/ 3106549 w 3364829"/>
                  <a:gd name="connsiteY9" fmla="*/ 331284 h 3213838"/>
                  <a:gd name="connsiteX10" fmla="*/ 3076093 w 3364829"/>
                  <a:gd name="connsiteY10" fmla="*/ 331284 h 3213838"/>
                  <a:gd name="connsiteX11" fmla="*/ 1604693 w 3364829"/>
                  <a:gd name="connsiteY11" fmla="*/ 331284 h 3213838"/>
                  <a:gd name="connsiteX12" fmla="*/ 191351 w 3364829"/>
                  <a:gd name="connsiteY12" fmla="*/ 1344177 h 3213838"/>
                  <a:gd name="connsiteX13" fmla="*/ 848055 w 3364829"/>
                  <a:gd name="connsiteY13" fmla="*/ 3093891 h 3213838"/>
                  <a:gd name="connsiteX14" fmla="*/ 882318 w 3364829"/>
                  <a:gd name="connsiteY14" fmla="*/ 3113882 h 3213838"/>
                  <a:gd name="connsiteX15" fmla="*/ 827117 w 3364829"/>
                  <a:gd name="connsiteY15" fmla="*/ 3213839 h 3213838"/>
                  <a:gd name="connsiteX16" fmla="*/ 729087 w 3364829"/>
                  <a:gd name="connsiteY16" fmla="*/ 3154817 h 3213838"/>
                  <a:gd name="connsiteX17" fmla="*/ 9567 w 3364829"/>
                  <a:gd name="connsiteY17" fmla="*/ 1981042 h 3213838"/>
                  <a:gd name="connsiteX18" fmla="*/ 1012707 w 3364829"/>
                  <a:gd name="connsiteY18" fmla="*/ 328428 h 3213838"/>
                  <a:gd name="connsiteX19" fmla="*/ 1614211 w 3364829"/>
                  <a:gd name="connsiteY19" fmla="*/ 217048 h 3213838"/>
                  <a:gd name="connsiteX20" fmla="*/ 3067527 w 3364829"/>
                  <a:gd name="connsiteY20" fmla="*/ 217048 h 3213838"/>
                  <a:gd name="connsiteX21" fmla="*/ 3106549 w 3364829"/>
                  <a:gd name="connsiteY21" fmla="*/ 217048 h 3213838"/>
                  <a:gd name="connsiteX22" fmla="*/ 3108452 w 3364829"/>
                  <a:gd name="connsiteY22" fmla="*/ 209433 h 321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4829" h="3213838">
                    <a:moveTo>
                      <a:pt x="3108452" y="209433"/>
                    </a:moveTo>
                    <a:cubicBezTo>
                      <a:pt x="3050395" y="170402"/>
                      <a:pt x="2993291" y="132323"/>
                      <a:pt x="2934283" y="92341"/>
                    </a:cubicBezTo>
                    <a:cubicBezTo>
                      <a:pt x="2956173" y="59974"/>
                      <a:pt x="2975207" y="30463"/>
                      <a:pt x="2996146" y="0"/>
                    </a:cubicBezTo>
                    <a:cubicBezTo>
                      <a:pt x="3004712" y="4760"/>
                      <a:pt x="3012326" y="7616"/>
                      <a:pt x="3018988" y="12376"/>
                    </a:cubicBezTo>
                    <a:cubicBezTo>
                      <a:pt x="3120825" y="79965"/>
                      <a:pt x="3222661" y="147555"/>
                      <a:pt x="3323547" y="216096"/>
                    </a:cubicBezTo>
                    <a:cubicBezTo>
                      <a:pt x="3378748" y="253223"/>
                      <a:pt x="3378748" y="295110"/>
                      <a:pt x="3322595" y="332236"/>
                    </a:cubicBezTo>
                    <a:cubicBezTo>
                      <a:pt x="3215048" y="403634"/>
                      <a:pt x="3107500" y="475983"/>
                      <a:pt x="2997098" y="549285"/>
                    </a:cubicBezTo>
                    <a:cubicBezTo>
                      <a:pt x="2975207" y="516918"/>
                      <a:pt x="2955221" y="486455"/>
                      <a:pt x="2934283" y="455040"/>
                    </a:cubicBezTo>
                    <a:cubicBezTo>
                      <a:pt x="2994242" y="415057"/>
                      <a:pt x="3051347" y="376027"/>
                      <a:pt x="3108452" y="337948"/>
                    </a:cubicBezTo>
                    <a:cubicBezTo>
                      <a:pt x="3107500" y="336044"/>
                      <a:pt x="3106549" y="334140"/>
                      <a:pt x="3106549" y="331284"/>
                    </a:cubicBezTo>
                    <a:cubicBezTo>
                      <a:pt x="3096079" y="331284"/>
                      <a:pt x="3086562" y="331284"/>
                      <a:pt x="3076093" y="331284"/>
                    </a:cubicBezTo>
                    <a:cubicBezTo>
                      <a:pt x="2585943" y="331284"/>
                      <a:pt x="2095794" y="330332"/>
                      <a:pt x="1604693" y="331284"/>
                    </a:cubicBezTo>
                    <a:cubicBezTo>
                      <a:pt x="957506" y="332236"/>
                      <a:pt x="398831" y="733966"/>
                      <a:pt x="191351" y="1344177"/>
                    </a:cubicBezTo>
                    <a:cubicBezTo>
                      <a:pt x="-32309" y="2003889"/>
                      <a:pt x="245600" y="2744519"/>
                      <a:pt x="848055" y="3093891"/>
                    </a:cubicBezTo>
                    <a:cubicBezTo>
                      <a:pt x="858525" y="3099603"/>
                      <a:pt x="868042" y="3106266"/>
                      <a:pt x="882318" y="3113882"/>
                    </a:cubicBezTo>
                    <a:cubicBezTo>
                      <a:pt x="864235" y="3146249"/>
                      <a:pt x="847104" y="3177664"/>
                      <a:pt x="827117" y="3213839"/>
                    </a:cubicBezTo>
                    <a:cubicBezTo>
                      <a:pt x="792854" y="3192895"/>
                      <a:pt x="760495" y="3174808"/>
                      <a:pt x="729087" y="3154817"/>
                    </a:cubicBezTo>
                    <a:cubicBezTo>
                      <a:pt x="310319" y="2873987"/>
                      <a:pt x="65720" y="2482728"/>
                      <a:pt x="9567" y="1981042"/>
                    </a:cubicBezTo>
                    <a:cubicBezTo>
                      <a:pt x="-69428" y="1270875"/>
                      <a:pt x="347437" y="590219"/>
                      <a:pt x="1012707" y="328428"/>
                    </a:cubicBezTo>
                    <a:cubicBezTo>
                      <a:pt x="1205912" y="252271"/>
                      <a:pt x="1406730" y="216096"/>
                      <a:pt x="1614211" y="217048"/>
                    </a:cubicBezTo>
                    <a:cubicBezTo>
                      <a:pt x="2098650" y="217048"/>
                      <a:pt x="2583088" y="217048"/>
                      <a:pt x="3067527" y="217048"/>
                    </a:cubicBezTo>
                    <a:cubicBezTo>
                      <a:pt x="3080851" y="217048"/>
                      <a:pt x="3093224" y="217048"/>
                      <a:pt x="3106549" y="217048"/>
                    </a:cubicBezTo>
                    <a:cubicBezTo>
                      <a:pt x="3107500" y="214192"/>
                      <a:pt x="3107500" y="212289"/>
                      <a:pt x="3108452" y="209433"/>
                    </a:cubicBezTo>
                    <a:close/>
                  </a:path>
                </a:pathLst>
              </a:custGeom>
              <a:grpFill/>
              <a:ln w="951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4E12EF26-1014-ED4F-A12F-2D3C96D0BCD4}"/>
                  </a:ext>
                </a:extLst>
              </p:cNvPr>
              <p:cNvSpPr/>
              <p:nvPr/>
            </p:nvSpPr>
            <p:spPr>
              <a:xfrm>
                <a:off x="4212810" y="3594642"/>
                <a:ext cx="281716" cy="142806"/>
              </a:xfrm>
              <a:custGeom>
                <a:avLst/>
                <a:gdLst>
                  <a:gd name="connsiteX0" fmla="*/ 0 w 281716"/>
                  <a:gd name="connsiteY0" fmla="*/ 952 h 142806"/>
                  <a:gd name="connsiteX1" fmla="*/ 94223 w 281716"/>
                  <a:gd name="connsiteY1" fmla="*/ 952 h 142806"/>
                  <a:gd name="connsiteX2" fmla="*/ 114210 w 281716"/>
                  <a:gd name="connsiteY2" fmla="*/ 10472 h 142806"/>
                  <a:gd name="connsiteX3" fmla="*/ 167507 w 281716"/>
                  <a:gd name="connsiteY3" fmla="*/ 11424 h 142806"/>
                  <a:gd name="connsiteX4" fmla="*/ 186542 w 281716"/>
                  <a:gd name="connsiteY4" fmla="*/ 952 h 142806"/>
                  <a:gd name="connsiteX5" fmla="*/ 281717 w 281716"/>
                  <a:gd name="connsiteY5" fmla="*/ 0 h 142806"/>
                  <a:gd name="connsiteX6" fmla="*/ 141810 w 281716"/>
                  <a:gd name="connsiteY6" fmla="*/ 142795 h 142806"/>
                  <a:gd name="connsiteX7" fmla="*/ 0 w 281716"/>
                  <a:gd name="connsiteY7" fmla="*/ 952 h 14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2806">
                    <a:moveTo>
                      <a:pt x="0" y="952"/>
                    </a:moveTo>
                    <a:cubicBezTo>
                      <a:pt x="33311" y="952"/>
                      <a:pt x="63767" y="0"/>
                      <a:pt x="94223" y="952"/>
                    </a:cubicBezTo>
                    <a:cubicBezTo>
                      <a:pt x="100885" y="952"/>
                      <a:pt x="110402" y="4760"/>
                      <a:pt x="114210" y="10472"/>
                    </a:cubicBezTo>
                    <a:cubicBezTo>
                      <a:pt x="132293" y="35223"/>
                      <a:pt x="148472" y="36175"/>
                      <a:pt x="167507" y="11424"/>
                    </a:cubicBezTo>
                    <a:cubicBezTo>
                      <a:pt x="171314" y="5712"/>
                      <a:pt x="179880" y="952"/>
                      <a:pt x="186542" y="952"/>
                    </a:cubicBezTo>
                    <a:cubicBezTo>
                      <a:pt x="217950" y="0"/>
                      <a:pt x="250309" y="0"/>
                      <a:pt x="281717" y="0"/>
                    </a:cubicBezTo>
                    <a:cubicBezTo>
                      <a:pt x="279813" y="81869"/>
                      <a:pt x="218902" y="141843"/>
                      <a:pt x="141810" y="142795"/>
                    </a:cubicBezTo>
                    <a:cubicBezTo>
                      <a:pt x="64719" y="143747"/>
                      <a:pt x="3807" y="84725"/>
                      <a:pt x="0" y="952"/>
                    </a:cubicBezTo>
                    <a:close/>
                  </a:path>
                </a:pathLst>
              </a:custGeom>
              <a:grpFill/>
              <a:ln w="951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3B389AA4-681C-384B-899B-5B5E60ADCC98}"/>
                  </a:ext>
                </a:extLst>
              </p:cNvPr>
              <p:cNvSpPr/>
              <p:nvPr/>
            </p:nvSpPr>
            <p:spPr>
              <a:xfrm>
                <a:off x="4612543" y="3594584"/>
                <a:ext cx="281716" cy="143804"/>
              </a:xfrm>
              <a:custGeom>
                <a:avLst/>
                <a:gdLst>
                  <a:gd name="connsiteX0" fmla="*/ 0 w 281716"/>
                  <a:gd name="connsiteY0" fmla="*/ 1009 h 143804"/>
                  <a:gd name="connsiteX1" fmla="*/ 94223 w 281716"/>
                  <a:gd name="connsiteY1" fmla="*/ 1961 h 143804"/>
                  <a:gd name="connsiteX2" fmla="*/ 118017 w 281716"/>
                  <a:gd name="connsiteY2" fmla="*/ 16241 h 143804"/>
                  <a:gd name="connsiteX3" fmla="*/ 154183 w 281716"/>
                  <a:gd name="connsiteY3" fmla="*/ 23856 h 143804"/>
                  <a:gd name="connsiteX4" fmla="*/ 236033 w 281716"/>
                  <a:gd name="connsiteY4" fmla="*/ 1009 h 143804"/>
                  <a:gd name="connsiteX5" fmla="*/ 281717 w 281716"/>
                  <a:gd name="connsiteY5" fmla="*/ 1009 h 143804"/>
                  <a:gd name="connsiteX6" fmla="*/ 141810 w 281716"/>
                  <a:gd name="connsiteY6" fmla="*/ 143804 h 143804"/>
                  <a:gd name="connsiteX7" fmla="*/ 0 w 281716"/>
                  <a:gd name="connsiteY7" fmla="*/ 1009 h 143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716" h="143804">
                    <a:moveTo>
                      <a:pt x="0" y="1009"/>
                    </a:moveTo>
                    <a:cubicBezTo>
                      <a:pt x="33311" y="1009"/>
                      <a:pt x="63767" y="57"/>
                      <a:pt x="94223" y="1961"/>
                    </a:cubicBezTo>
                    <a:cubicBezTo>
                      <a:pt x="102789" y="2913"/>
                      <a:pt x="109451" y="13385"/>
                      <a:pt x="118017" y="16241"/>
                    </a:cubicBezTo>
                    <a:cubicBezTo>
                      <a:pt x="129437" y="21000"/>
                      <a:pt x="151328" y="27664"/>
                      <a:pt x="154183" y="23856"/>
                    </a:cubicBezTo>
                    <a:cubicBezTo>
                      <a:pt x="175121" y="-10415"/>
                      <a:pt x="207481" y="2913"/>
                      <a:pt x="236033" y="1009"/>
                    </a:cubicBezTo>
                    <a:cubicBezTo>
                      <a:pt x="251261" y="57"/>
                      <a:pt x="266489" y="1009"/>
                      <a:pt x="281717" y="1009"/>
                    </a:cubicBezTo>
                    <a:cubicBezTo>
                      <a:pt x="279814" y="82878"/>
                      <a:pt x="218902" y="142852"/>
                      <a:pt x="141810" y="143804"/>
                    </a:cubicBezTo>
                    <a:cubicBezTo>
                      <a:pt x="63767" y="143804"/>
                      <a:pt x="3807" y="84782"/>
                      <a:pt x="0" y="1009"/>
                    </a:cubicBezTo>
                    <a:close/>
                  </a:path>
                </a:pathLst>
              </a:custGeom>
              <a:grpFill/>
              <a:ln w="9514" cap="flat">
                <a:noFill/>
                <a:prstDash val="solid"/>
                <a:miter/>
              </a:ln>
            </p:spPr>
            <p:txBody>
              <a:bodyPr rtlCol="0" anchor="ctr"/>
              <a:lstStyle/>
              <a:p>
                <a:endParaRPr lang="en-US"/>
              </a:p>
            </p:txBody>
          </p:sp>
        </p:grpSp>
      </p:grpSp>
      <p:sp>
        <p:nvSpPr>
          <p:cNvPr id="119" name="Text Placeholder 5">
            <a:extLst>
              <a:ext uri="{FF2B5EF4-FFF2-40B4-BE49-F238E27FC236}">
                <a16:creationId xmlns:a16="http://schemas.microsoft.com/office/drawing/2014/main" id="{AAF365E6-2133-E44D-A831-FF9FF0D1ED01}"/>
              </a:ext>
            </a:extLst>
          </p:cNvPr>
          <p:cNvSpPr txBox="1">
            <a:spLocks/>
          </p:cNvSpPr>
          <p:nvPr/>
        </p:nvSpPr>
        <p:spPr>
          <a:xfrm>
            <a:off x="1075439" y="8014364"/>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We believe people get benefit when it adds value to their lives, when there is personal or business benefit.  Looking at our change in attitude over the past few years our costs have been driven down, for example with our solar panels. We want to use savings to redevelop the premises or towards helping local small businesses. </a:t>
            </a:r>
          </a:p>
          <a:p>
            <a:endParaRPr lang="en-US" dirty="0"/>
          </a:p>
        </p:txBody>
      </p:sp>
      <p:sp>
        <p:nvSpPr>
          <p:cNvPr id="120" name="Text Placeholder 6">
            <a:extLst>
              <a:ext uri="{FF2B5EF4-FFF2-40B4-BE49-F238E27FC236}">
                <a16:creationId xmlns:a16="http://schemas.microsoft.com/office/drawing/2014/main" id="{7F7F45D5-A539-9F45-A93D-F1B93192E370}"/>
              </a:ext>
            </a:extLst>
          </p:cNvPr>
          <p:cNvSpPr txBox="1">
            <a:spLocks/>
          </p:cNvSpPr>
          <p:nvPr/>
        </p:nvSpPr>
        <p:spPr>
          <a:xfrm>
            <a:off x="1116203" y="1254337"/>
            <a:ext cx="4088474" cy="517624"/>
          </a:xfrm>
          <a:prstGeom prst="rect">
            <a:avLst/>
          </a:prstGeom>
        </p:spPr>
        <p:txBody>
          <a:bodyPr/>
          <a:lstStyle>
            <a:lvl1pPr marL="518236" indent="-518236" algn="l" defTabSz="2072941" rtl="0" eaLnBrk="1" latinLnBrk="0" hangingPunct="1">
              <a:lnSpc>
                <a:spcPct val="100000"/>
              </a:lnSpc>
              <a:spcBef>
                <a:spcPts val="2267"/>
              </a:spcBef>
              <a:buFont typeface="Arial" panose="020B0604020202020204" pitchFamily="34" charset="0"/>
              <a:buChar char="•"/>
              <a:defRPr sz="1050" kern="1200">
                <a:solidFill>
                  <a:schemeClr val="tx1"/>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buNone/>
            </a:pPr>
            <a:r>
              <a:rPr lang="en-GB" sz="1200" b="1" dirty="0">
                <a:solidFill>
                  <a:srgbClr val="297239"/>
                </a:solidFill>
              </a:rPr>
              <a:t>WHAT</a:t>
            </a:r>
            <a:r>
              <a:rPr lang="en-GB" sz="1200" b="1" dirty="0">
                <a:solidFill>
                  <a:schemeClr val="bg1"/>
                </a:solidFill>
              </a:rPr>
              <a:t> </a:t>
            </a:r>
            <a:r>
              <a:rPr lang="en-GB" sz="1200" b="1" dirty="0">
                <a:solidFill>
                  <a:schemeClr val="bg1"/>
                </a:solidFill>
                <a:highlight>
                  <a:srgbClr val="84BA41"/>
                </a:highlight>
              </a:rPr>
              <a:t>ACTIONS</a:t>
            </a:r>
            <a:r>
              <a:rPr lang="en-GB" sz="1200" b="1" dirty="0">
                <a:solidFill>
                  <a:schemeClr val="bg1"/>
                </a:solidFill>
              </a:rPr>
              <a:t> </a:t>
            </a:r>
            <a:r>
              <a:rPr lang="en-GB" sz="1200" b="1" dirty="0">
                <a:solidFill>
                  <a:srgbClr val="297239"/>
                </a:solidFill>
              </a:rPr>
              <a:t>DID YOU TAKE? </a:t>
            </a:r>
          </a:p>
        </p:txBody>
      </p:sp>
      <p:grpSp>
        <p:nvGrpSpPr>
          <p:cNvPr id="121" name="Group 120">
            <a:extLst>
              <a:ext uri="{FF2B5EF4-FFF2-40B4-BE49-F238E27FC236}">
                <a16:creationId xmlns:a16="http://schemas.microsoft.com/office/drawing/2014/main" id="{9356D1A2-1F35-E24F-ACE9-38AD9A858837}"/>
              </a:ext>
            </a:extLst>
          </p:cNvPr>
          <p:cNvGrpSpPr/>
          <p:nvPr/>
        </p:nvGrpSpPr>
        <p:grpSpPr>
          <a:xfrm>
            <a:off x="208463" y="1070713"/>
            <a:ext cx="7335303" cy="710005"/>
            <a:chOff x="224372" y="5970988"/>
            <a:chExt cx="7335303" cy="710005"/>
          </a:xfrm>
        </p:grpSpPr>
        <p:grpSp>
          <p:nvGrpSpPr>
            <p:cNvPr id="122" name="Group 121">
              <a:extLst>
                <a:ext uri="{FF2B5EF4-FFF2-40B4-BE49-F238E27FC236}">
                  <a16:creationId xmlns:a16="http://schemas.microsoft.com/office/drawing/2014/main" id="{95F021FC-3C10-4D42-B15E-FB2B1DE670FD}"/>
                </a:ext>
              </a:extLst>
            </p:cNvPr>
            <p:cNvGrpSpPr/>
            <p:nvPr/>
          </p:nvGrpSpPr>
          <p:grpSpPr>
            <a:xfrm>
              <a:off x="224372" y="5970988"/>
              <a:ext cx="7335303" cy="710005"/>
              <a:chOff x="224371" y="5492523"/>
              <a:chExt cx="7335303" cy="710005"/>
            </a:xfrm>
          </p:grpSpPr>
          <p:sp>
            <p:nvSpPr>
              <p:cNvPr id="129" name="Oval 128">
                <a:extLst>
                  <a:ext uri="{FF2B5EF4-FFF2-40B4-BE49-F238E27FC236}">
                    <a16:creationId xmlns:a16="http://schemas.microsoft.com/office/drawing/2014/main" id="{3FCD13A0-8410-7C4C-B703-1FB209DEB8E0}"/>
                  </a:ext>
                </a:extLst>
              </p:cNvPr>
              <p:cNvSpPr/>
              <p:nvPr/>
            </p:nvSpPr>
            <p:spPr>
              <a:xfrm>
                <a:off x="224371" y="5492523"/>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id="{69A3B79D-8A8B-7D43-A23C-ED0E68C1BF68}"/>
                  </a:ext>
                </a:extLst>
              </p:cNvPr>
              <p:cNvCxnSpPr>
                <a:cxnSpLocks/>
              </p:cNvCxnSpPr>
              <p:nvPr/>
            </p:nvCxnSpPr>
            <p:spPr>
              <a:xfrm>
                <a:off x="808851" y="6042071"/>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grpSp>
          <p:nvGrpSpPr>
            <p:cNvPr id="123" name="Graphic 2">
              <a:extLst>
                <a:ext uri="{FF2B5EF4-FFF2-40B4-BE49-F238E27FC236}">
                  <a16:creationId xmlns:a16="http://schemas.microsoft.com/office/drawing/2014/main" id="{98A2D5C6-4F8A-1449-9954-94BEA7DBAC99}"/>
                </a:ext>
              </a:extLst>
            </p:cNvPr>
            <p:cNvGrpSpPr/>
            <p:nvPr/>
          </p:nvGrpSpPr>
          <p:grpSpPr>
            <a:xfrm>
              <a:off x="367594" y="6109112"/>
              <a:ext cx="434229" cy="433755"/>
              <a:chOff x="7257599" y="768348"/>
              <a:chExt cx="868457" cy="867509"/>
            </a:xfrm>
            <a:solidFill>
              <a:schemeClr val="bg1"/>
            </a:solidFill>
          </p:grpSpPr>
          <p:sp>
            <p:nvSpPr>
              <p:cNvPr id="124" name="Freeform 123">
                <a:extLst>
                  <a:ext uri="{FF2B5EF4-FFF2-40B4-BE49-F238E27FC236}">
                    <a16:creationId xmlns:a16="http://schemas.microsoft.com/office/drawing/2014/main" id="{81B6546E-6564-C34A-8622-200A18B7909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7DFA58C-F330-244F-9B5E-52EE134A0D92}"/>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748F1EFF-86AE-B34E-AB6A-655B7071F92A}"/>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052142B-B807-EA43-90DD-BC59005C0074}"/>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8F0B714-9AD3-754B-85E3-59223D6B44F6}"/>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p>
            </p:txBody>
          </p:sp>
        </p:grpSp>
      </p:grpSp>
      <p:sp>
        <p:nvSpPr>
          <p:cNvPr id="118" name="Text Placeholder 5">
            <a:extLst>
              <a:ext uri="{FF2B5EF4-FFF2-40B4-BE49-F238E27FC236}">
                <a16:creationId xmlns:a16="http://schemas.microsoft.com/office/drawing/2014/main" id="{AAF365E6-2133-E44D-A831-FF9FF0D1ED01}"/>
              </a:ext>
            </a:extLst>
          </p:cNvPr>
          <p:cNvSpPr txBox="1">
            <a:spLocks/>
          </p:cNvSpPr>
          <p:nvPr/>
        </p:nvSpPr>
        <p:spPr>
          <a:xfrm>
            <a:off x="1089794" y="4913477"/>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Stakeholders have helped to look at where we can get funding from. Local Authorities have helped with how access grants. We also felt it is important to get support from tenants to kept up to date if there is changes and discuss the impact it has on them.  We also work closely with Board of Directors with monthly meetings. </a:t>
            </a:r>
          </a:p>
          <a:p>
            <a:endParaRPr lang="en-US" dirty="0"/>
          </a:p>
        </p:txBody>
      </p:sp>
      <p:sp>
        <p:nvSpPr>
          <p:cNvPr id="131" name="Text Placeholder 5">
            <a:extLst>
              <a:ext uri="{FF2B5EF4-FFF2-40B4-BE49-F238E27FC236}">
                <a16:creationId xmlns:a16="http://schemas.microsoft.com/office/drawing/2014/main" id="{AAF365E6-2133-E44D-A831-FF9FF0D1ED01}"/>
              </a:ext>
            </a:extLst>
          </p:cNvPr>
          <p:cNvSpPr txBox="1">
            <a:spLocks/>
          </p:cNvSpPr>
          <p:nvPr/>
        </p:nvSpPr>
        <p:spPr>
          <a:xfrm>
            <a:off x="1132112" y="6569451"/>
            <a:ext cx="5910006" cy="794846"/>
          </a:xfrm>
          <a:prstGeom prst="rect">
            <a:avLst/>
          </a:prstGeom>
        </p:spPr>
        <p:txBody>
          <a:bodyPr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Local authorities are very helpful to stay up to date and to have a good insight to what we can access and if MENTA are not eligible for access we can give out the information to clients. It is important to get support for the impact on the business.  </a:t>
            </a:r>
          </a:p>
        </p:txBody>
      </p:sp>
      <p:sp>
        <p:nvSpPr>
          <p:cNvPr id="132" name="Text Placeholder 2">
            <a:extLst>
              <a:ext uri="{FF2B5EF4-FFF2-40B4-BE49-F238E27FC236}">
                <a16:creationId xmlns:a16="http://schemas.microsoft.com/office/drawing/2014/main" id="{9A96369A-B52D-474E-A585-7941B7E95F05}"/>
              </a:ext>
            </a:extLst>
          </p:cNvPr>
          <p:cNvSpPr txBox="1">
            <a:spLocks/>
          </p:cNvSpPr>
          <p:nvPr/>
        </p:nvSpPr>
        <p:spPr>
          <a:xfrm>
            <a:off x="1142530" y="1783344"/>
            <a:ext cx="5910006" cy="2294700"/>
          </a:xfrm>
          <a:prstGeom prst="rect">
            <a:avLst/>
          </a:prstGeom>
        </p:spPr>
        <p:txBody>
          <a:bodyPr numCol="2"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050" b="0" i="0"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dirty="0"/>
              <a:t>To be cost effective we spoke to local authorities to ask did they want to rent roofs of buildings own and pay to put solar panels on them and they now they take a percentage of money that is put into the grid. </a:t>
            </a:r>
          </a:p>
          <a:p>
            <a:endParaRPr lang="en-GB" dirty="0"/>
          </a:p>
          <a:p>
            <a:r>
              <a:rPr lang="en-GB" dirty="0"/>
              <a:t>Looking at other opportunities to make the business money and become greener we installed electric points for charging electric vehicle to support green initiatives. Customers are charged and then these profits are reinvested to help support the business.</a:t>
            </a:r>
          </a:p>
          <a:p>
            <a:endParaRPr lang="en-GB" dirty="0"/>
          </a:p>
          <a:p>
            <a:r>
              <a:rPr lang="en-GB" dirty="0"/>
              <a:t>We changed to LED lighting and also discussed with tenants how they can improve their own working space, for example we can help get them an energy certificate. </a:t>
            </a:r>
          </a:p>
          <a:p>
            <a:endParaRPr lang="en-GB" dirty="0"/>
          </a:p>
          <a:p>
            <a:r>
              <a:rPr lang="en-GB" dirty="0"/>
              <a:t>We have a 1 to 5 year business plan, profit is not what you make it is what you save. Looking at saving funds in premises reducing paper, photocopying etc.</a:t>
            </a:r>
          </a:p>
          <a:p>
            <a:endParaRPr lang="en-GB" dirty="0"/>
          </a:p>
          <a:p>
            <a:r>
              <a:rPr lang="en-GB" dirty="0"/>
              <a:t>We are constantly looking at energy suppliers, looking at the tariffs, is there any other ways to reduce these costs and become more savvy. We also want to implement closer to home working, to reduce travel. </a:t>
            </a:r>
          </a:p>
        </p:txBody>
      </p:sp>
    </p:spTree>
    <p:extLst>
      <p:ext uri="{BB962C8B-B14F-4D97-AF65-F5344CB8AC3E}">
        <p14:creationId xmlns:p14="http://schemas.microsoft.com/office/powerpoint/2010/main" val="3950925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A963FD0B-158F-BF4A-80D5-541A82114C55}"/>
              </a:ext>
            </a:extLst>
          </p:cNvPr>
          <p:cNvSpPr>
            <a:spLocks noGrp="1"/>
          </p:cNvSpPr>
          <p:nvPr>
            <p:ph type="body" sz="quarter" idx="50"/>
          </p:nvPr>
        </p:nvSpPr>
        <p:spPr>
          <a:xfrm>
            <a:off x="1125529" y="2254003"/>
            <a:ext cx="3010628" cy="2288154"/>
          </a:xfrm>
        </p:spPr>
        <p:txBody>
          <a:bodyPr/>
          <a:lstStyle/>
          <a:p>
            <a:pPr marL="228600" lvl="0" indent="-228600" algn="l">
              <a:spcAft>
                <a:spcPts val="300"/>
              </a:spcAft>
              <a:buClr>
                <a:srgbClr val="84BA41"/>
              </a:buClr>
              <a:buFont typeface="+mj-lt"/>
              <a:buAutoNum type="arabicPeriod"/>
            </a:pPr>
            <a:r>
              <a:rPr lang="en-GB" dirty="0"/>
              <a:t>Having access to simple knowledge and information about how to have an impact </a:t>
            </a:r>
          </a:p>
          <a:p>
            <a:pPr marL="228600" lvl="0" indent="-228600" algn="l">
              <a:spcAft>
                <a:spcPts val="300"/>
              </a:spcAft>
              <a:buClr>
                <a:srgbClr val="84BA41"/>
              </a:buClr>
              <a:buFont typeface="+mj-lt"/>
              <a:buAutoNum type="arabicPeriod"/>
            </a:pPr>
            <a:r>
              <a:rPr lang="en-GB" dirty="0"/>
              <a:t>Looking at how this can then be supported through grants or specialist advice</a:t>
            </a:r>
          </a:p>
          <a:p>
            <a:pPr marL="228600" lvl="0" indent="-228600" algn="l">
              <a:spcAft>
                <a:spcPts val="300"/>
              </a:spcAft>
              <a:buClr>
                <a:srgbClr val="84BA41"/>
              </a:buClr>
              <a:buFont typeface="+mj-lt"/>
              <a:buAutoNum type="arabicPeriod"/>
            </a:pPr>
            <a:r>
              <a:rPr lang="en-GB" dirty="0"/>
              <a:t>Looking at timescales and how plans can be complete  </a:t>
            </a:r>
          </a:p>
          <a:p>
            <a:pPr marL="228600" lvl="0" indent="-228600" algn="l">
              <a:spcAft>
                <a:spcPts val="300"/>
              </a:spcAft>
              <a:buClr>
                <a:srgbClr val="84BA41"/>
              </a:buClr>
              <a:buFont typeface="+mj-lt"/>
              <a:buAutoNum type="arabicPeriod"/>
            </a:pPr>
            <a:r>
              <a:rPr lang="en-GB" dirty="0"/>
              <a:t>The ability to see what can be implemented in the space you have. </a:t>
            </a:r>
          </a:p>
          <a:p>
            <a:pPr marL="228600" lvl="0" indent="-228600" algn="l">
              <a:spcAft>
                <a:spcPts val="300"/>
              </a:spcAft>
              <a:buClr>
                <a:srgbClr val="84BA41"/>
              </a:buClr>
              <a:buFont typeface="+mj-lt"/>
              <a:buAutoNum type="arabicPeriod"/>
            </a:pPr>
            <a:r>
              <a:rPr lang="en-GB" dirty="0"/>
              <a:t>Rewards system for energy efficiencies similar to Vitality health insurance </a:t>
            </a:r>
            <a:endParaRPr lang="en-US" dirty="0"/>
          </a:p>
        </p:txBody>
      </p:sp>
      <p:sp>
        <p:nvSpPr>
          <p:cNvPr id="57" name="Text Placeholder 56">
            <a:extLst>
              <a:ext uri="{FF2B5EF4-FFF2-40B4-BE49-F238E27FC236}">
                <a16:creationId xmlns:a16="http://schemas.microsoft.com/office/drawing/2014/main" id="{E11F3FBE-006F-884E-B9EE-9B27AF5908EB}"/>
              </a:ext>
            </a:extLst>
          </p:cNvPr>
          <p:cNvSpPr>
            <a:spLocks noGrp="1"/>
          </p:cNvSpPr>
          <p:nvPr>
            <p:ph type="body" sz="quarter" idx="53"/>
          </p:nvPr>
        </p:nvSpPr>
        <p:spPr>
          <a:xfrm>
            <a:off x="4340052" y="2254003"/>
            <a:ext cx="2995251" cy="2288154"/>
          </a:xfrm>
        </p:spPr>
        <p:txBody>
          <a:bodyPr/>
          <a:lstStyle/>
          <a:p>
            <a:pPr marL="228600" lvl="0" indent="-228600" algn="l">
              <a:spcAft>
                <a:spcPts val="300"/>
              </a:spcAft>
              <a:buClr>
                <a:srgbClr val="84BA41"/>
              </a:buClr>
              <a:buFont typeface="+mj-lt"/>
              <a:buAutoNum type="arabicPeriod"/>
            </a:pPr>
            <a:r>
              <a:rPr lang="en-GB" dirty="0"/>
              <a:t>Take little steps often</a:t>
            </a:r>
          </a:p>
          <a:p>
            <a:pPr marL="228600" lvl="0" indent="-228600" algn="l">
              <a:spcAft>
                <a:spcPts val="300"/>
              </a:spcAft>
              <a:buClr>
                <a:srgbClr val="84BA41"/>
              </a:buClr>
              <a:buFont typeface="+mj-lt"/>
              <a:buAutoNum type="arabicPeriod"/>
            </a:pPr>
            <a:r>
              <a:rPr lang="en-GB" dirty="0"/>
              <a:t>Don’t be scared of the process</a:t>
            </a:r>
          </a:p>
          <a:p>
            <a:pPr marL="228600" lvl="0" indent="-228600" algn="l">
              <a:spcAft>
                <a:spcPts val="300"/>
              </a:spcAft>
              <a:buClr>
                <a:srgbClr val="84BA41"/>
              </a:buClr>
              <a:buFont typeface="+mj-lt"/>
              <a:buAutoNum type="arabicPeriod"/>
            </a:pPr>
            <a:r>
              <a:rPr lang="en-GB" dirty="0"/>
              <a:t>Have a good understanding. </a:t>
            </a:r>
          </a:p>
          <a:p>
            <a:pPr marL="228600" lvl="0" indent="-228600" algn="l">
              <a:spcAft>
                <a:spcPts val="300"/>
              </a:spcAft>
              <a:buClr>
                <a:srgbClr val="84BA41"/>
              </a:buClr>
              <a:buFont typeface="+mj-lt"/>
              <a:buAutoNum type="arabicPeriod"/>
            </a:pPr>
            <a:r>
              <a:rPr lang="en-GB" dirty="0"/>
              <a:t>Trust the process </a:t>
            </a:r>
            <a:endParaRPr lang="en-US" dirty="0"/>
          </a:p>
        </p:txBody>
      </p:sp>
      <p:sp>
        <p:nvSpPr>
          <p:cNvPr id="43" name="Text Placeholder 42">
            <a:extLst>
              <a:ext uri="{FF2B5EF4-FFF2-40B4-BE49-F238E27FC236}">
                <a16:creationId xmlns:a16="http://schemas.microsoft.com/office/drawing/2014/main" id="{5B2E82B6-A9E0-2F4A-9F29-0906A25B1A8A}"/>
              </a:ext>
            </a:extLst>
          </p:cNvPr>
          <p:cNvSpPr>
            <a:spLocks noGrp="1"/>
          </p:cNvSpPr>
          <p:nvPr>
            <p:ph type="body" sz="quarter" idx="54"/>
          </p:nvPr>
        </p:nvSpPr>
        <p:spPr/>
        <p:txBody>
          <a:bodyPr/>
          <a:lstStyle/>
          <a:p>
            <a:r>
              <a:rPr lang="en-GB" dirty="0"/>
              <a:t>RECOMMENDATIONS</a:t>
            </a:r>
            <a:endParaRPr lang="en-US" dirty="0"/>
          </a:p>
          <a:p>
            <a:endParaRPr lang="en-US" dirty="0"/>
          </a:p>
        </p:txBody>
      </p:sp>
      <p:sp>
        <p:nvSpPr>
          <p:cNvPr id="68" name="Text Placeholder 67">
            <a:extLst>
              <a:ext uri="{FF2B5EF4-FFF2-40B4-BE49-F238E27FC236}">
                <a16:creationId xmlns:a16="http://schemas.microsoft.com/office/drawing/2014/main" id="{DA6882D1-274B-4841-B67E-C694A1D196A1}"/>
              </a:ext>
            </a:extLst>
          </p:cNvPr>
          <p:cNvSpPr>
            <a:spLocks noGrp="1"/>
          </p:cNvSpPr>
          <p:nvPr>
            <p:ph type="body" sz="quarter" idx="55"/>
          </p:nvPr>
        </p:nvSpPr>
        <p:spPr/>
        <p:txBody>
          <a:bodyPr/>
          <a:lstStyle/>
          <a:p>
            <a:r>
              <a:rPr lang="en-GB" dirty="0"/>
              <a:t>Next 6 to 12 months</a:t>
            </a:r>
          </a:p>
          <a:p>
            <a:endParaRPr lang="en-US" dirty="0"/>
          </a:p>
        </p:txBody>
      </p:sp>
      <p:sp>
        <p:nvSpPr>
          <p:cNvPr id="79" name="Text Placeholder 78">
            <a:extLst>
              <a:ext uri="{FF2B5EF4-FFF2-40B4-BE49-F238E27FC236}">
                <a16:creationId xmlns:a16="http://schemas.microsoft.com/office/drawing/2014/main" id="{FF1487FC-6BA9-474C-B730-C72D0650FE08}"/>
              </a:ext>
            </a:extLst>
          </p:cNvPr>
          <p:cNvSpPr>
            <a:spLocks noGrp="1"/>
          </p:cNvSpPr>
          <p:nvPr>
            <p:ph type="body" sz="quarter" idx="56"/>
          </p:nvPr>
        </p:nvSpPr>
        <p:spPr/>
        <p:txBody>
          <a:bodyPr/>
          <a:lstStyle/>
          <a:p>
            <a:r>
              <a:rPr lang="en-GB" sz="1100" b="1" dirty="0">
                <a:highlight>
                  <a:srgbClr val="84BA41"/>
                </a:highlight>
              </a:rPr>
              <a:t>Sustainable Infrastructure/Buildings </a:t>
            </a:r>
            <a:r>
              <a:rPr lang="en-GB" dirty="0">
                <a:highlight>
                  <a:srgbClr val="84BA41"/>
                </a:highlight>
              </a:rPr>
              <a:t>– SDG11 Sustainable cities and Communities and SDG13 Climate action: </a:t>
            </a:r>
            <a:endParaRPr lang="en-IE" dirty="0">
              <a:highlight>
                <a:srgbClr val="84BA41"/>
              </a:highlight>
            </a:endParaRPr>
          </a:p>
          <a:p>
            <a:endParaRPr lang="en-US" dirty="0"/>
          </a:p>
        </p:txBody>
      </p:sp>
      <p:sp>
        <p:nvSpPr>
          <p:cNvPr id="70" name="Text Placeholder 69">
            <a:extLst>
              <a:ext uri="{FF2B5EF4-FFF2-40B4-BE49-F238E27FC236}">
                <a16:creationId xmlns:a16="http://schemas.microsoft.com/office/drawing/2014/main" id="{F0D132A6-8BFB-C944-87D1-2AD025B2B10A}"/>
              </a:ext>
            </a:extLst>
          </p:cNvPr>
          <p:cNvSpPr>
            <a:spLocks noGrp="1"/>
          </p:cNvSpPr>
          <p:nvPr>
            <p:ph type="body" sz="quarter" idx="57"/>
          </p:nvPr>
        </p:nvSpPr>
        <p:spPr/>
        <p:txBody>
          <a:bodyPr/>
          <a:lstStyle/>
          <a:p>
            <a:r>
              <a:rPr lang="en-GB" dirty="0"/>
              <a:t>Ongoing </a:t>
            </a:r>
          </a:p>
        </p:txBody>
      </p:sp>
      <p:sp>
        <p:nvSpPr>
          <p:cNvPr id="80" name="Text Placeholder 79">
            <a:extLst>
              <a:ext uri="{FF2B5EF4-FFF2-40B4-BE49-F238E27FC236}">
                <a16:creationId xmlns:a16="http://schemas.microsoft.com/office/drawing/2014/main" id="{9D530281-1A1D-E84A-9ADD-51382E1AB4CC}"/>
              </a:ext>
            </a:extLst>
          </p:cNvPr>
          <p:cNvSpPr>
            <a:spLocks noGrp="1"/>
          </p:cNvSpPr>
          <p:nvPr>
            <p:ph type="body" sz="quarter" idx="58"/>
          </p:nvPr>
        </p:nvSpPr>
        <p:spPr/>
        <p:txBody>
          <a:bodyPr/>
          <a:lstStyle/>
          <a:p>
            <a:pPr marL="444500"/>
            <a:r>
              <a:rPr lang="en-GB" sz="1100" b="1" dirty="0">
                <a:highlight>
                  <a:srgbClr val="84BA41"/>
                </a:highlight>
              </a:rPr>
              <a:t>Energy and Resource Efficiency </a:t>
            </a:r>
            <a:r>
              <a:rPr lang="en-GB" dirty="0">
                <a:highlight>
                  <a:srgbClr val="84BA41"/>
                </a:highlight>
              </a:rPr>
              <a:t>– SDG 7 Affordable and clean energy and SDG12 Responsible consumption and production: </a:t>
            </a:r>
            <a:endParaRPr lang="en-IE" dirty="0">
              <a:highlight>
                <a:srgbClr val="84BA41"/>
              </a:highlight>
            </a:endParaRPr>
          </a:p>
        </p:txBody>
      </p:sp>
      <p:sp>
        <p:nvSpPr>
          <p:cNvPr id="72" name="Text Placeholder 71">
            <a:extLst>
              <a:ext uri="{FF2B5EF4-FFF2-40B4-BE49-F238E27FC236}">
                <a16:creationId xmlns:a16="http://schemas.microsoft.com/office/drawing/2014/main" id="{0F4640E6-160F-4C41-A50E-75AE28E1BD74}"/>
              </a:ext>
            </a:extLst>
          </p:cNvPr>
          <p:cNvSpPr>
            <a:spLocks noGrp="1"/>
          </p:cNvSpPr>
          <p:nvPr>
            <p:ph type="body" sz="quarter" idx="59"/>
          </p:nvPr>
        </p:nvSpPr>
        <p:spPr/>
        <p:txBody>
          <a:bodyPr/>
          <a:lstStyle/>
          <a:p>
            <a:r>
              <a:rPr lang="en-GB" dirty="0"/>
              <a:t>Next 6 to 12 months</a:t>
            </a:r>
          </a:p>
          <a:p>
            <a:endParaRPr lang="en-US" dirty="0"/>
          </a:p>
        </p:txBody>
      </p:sp>
      <p:sp>
        <p:nvSpPr>
          <p:cNvPr id="81" name="Text Placeholder 80">
            <a:extLst>
              <a:ext uri="{FF2B5EF4-FFF2-40B4-BE49-F238E27FC236}">
                <a16:creationId xmlns:a16="http://schemas.microsoft.com/office/drawing/2014/main" id="{1AB0A2CA-86A7-074B-9414-DD286DBECC6E}"/>
              </a:ext>
            </a:extLst>
          </p:cNvPr>
          <p:cNvSpPr>
            <a:spLocks noGrp="1"/>
          </p:cNvSpPr>
          <p:nvPr>
            <p:ph type="body" sz="quarter" idx="60"/>
          </p:nvPr>
        </p:nvSpPr>
        <p:spPr/>
        <p:txBody>
          <a:bodyPr/>
          <a:lstStyle/>
          <a:p>
            <a:pPr marL="444500"/>
            <a:r>
              <a:rPr lang="en-GB" sz="1100" b="1" dirty="0">
                <a:highlight>
                  <a:srgbClr val="84BA41"/>
                </a:highlight>
              </a:rPr>
              <a:t>Digital Technology for Sustainable Enterprise Centres </a:t>
            </a:r>
            <a:r>
              <a:rPr lang="en-GB" dirty="0">
                <a:highlight>
                  <a:srgbClr val="84BA41"/>
                </a:highlight>
              </a:rPr>
              <a:t>– SDG8 Decent work and Economic Growth and SDG13 Climate action: </a:t>
            </a:r>
            <a:endParaRPr lang="en-IE" dirty="0">
              <a:highlight>
                <a:srgbClr val="84BA41"/>
              </a:highlight>
            </a:endParaRPr>
          </a:p>
        </p:txBody>
      </p:sp>
      <p:sp>
        <p:nvSpPr>
          <p:cNvPr id="74" name="Text Placeholder 73">
            <a:extLst>
              <a:ext uri="{FF2B5EF4-FFF2-40B4-BE49-F238E27FC236}">
                <a16:creationId xmlns:a16="http://schemas.microsoft.com/office/drawing/2014/main" id="{655CA124-ED87-C146-B5B0-2456D7FB7577}"/>
              </a:ext>
            </a:extLst>
          </p:cNvPr>
          <p:cNvSpPr>
            <a:spLocks noGrp="1"/>
          </p:cNvSpPr>
          <p:nvPr>
            <p:ph type="body" sz="quarter" idx="61"/>
          </p:nvPr>
        </p:nvSpPr>
        <p:spPr/>
        <p:txBody>
          <a:bodyPr/>
          <a:lstStyle/>
          <a:p>
            <a:r>
              <a:rPr lang="en-GB" dirty="0"/>
              <a:t>Next 6 to 12 months</a:t>
            </a:r>
          </a:p>
          <a:p>
            <a:endParaRPr lang="en-US" dirty="0"/>
          </a:p>
        </p:txBody>
      </p:sp>
      <p:sp>
        <p:nvSpPr>
          <p:cNvPr id="82" name="Text Placeholder 81">
            <a:extLst>
              <a:ext uri="{FF2B5EF4-FFF2-40B4-BE49-F238E27FC236}">
                <a16:creationId xmlns:a16="http://schemas.microsoft.com/office/drawing/2014/main" id="{7F984B70-40C2-3645-A617-598D1200817F}"/>
              </a:ext>
            </a:extLst>
          </p:cNvPr>
          <p:cNvSpPr>
            <a:spLocks noGrp="1"/>
          </p:cNvSpPr>
          <p:nvPr>
            <p:ph type="body" sz="quarter" idx="62"/>
          </p:nvPr>
        </p:nvSpPr>
        <p:spPr/>
        <p:txBody>
          <a:bodyPr/>
          <a:lstStyle/>
          <a:p>
            <a:pPr marL="444500"/>
            <a:r>
              <a:rPr lang="en-GB" sz="1100" b="1" dirty="0">
                <a:highlight>
                  <a:srgbClr val="84BA41"/>
                </a:highlight>
              </a:rPr>
              <a:t>Sustainable Eco-systems and Collective Action </a:t>
            </a:r>
            <a:r>
              <a:rPr lang="en-GB" dirty="0">
                <a:highlight>
                  <a:srgbClr val="84BA41"/>
                </a:highlight>
              </a:rPr>
              <a:t>– SDG4 Quality Education, SDG12 Responsible consumption and production and SDG17 Partnership for the Goals: </a:t>
            </a:r>
            <a:endParaRPr lang="en-IE" dirty="0">
              <a:highlight>
                <a:srgbClr val="84BA41"/>
              </a:highlight>
            </a:endParaRPr>
          </a:p>
        </p:txBody>
      </p:sp>
      <p:sp>
        <p:nvSpPr>
          <p:cNvPr id="76" name="Text Placeholder 75">
            <a:extLst>
              <a:ext uri="{FF2B5EF4-FFF2-40B4-BE49-F238E27FC236}">
                <a16:creationId xmlns:a16="http://schemas.microsoft.com/office/drawing/2014/main" id="{D036920B-E5DC-E246-9BF5-E9FDA63BF79F}"/>
              </a:ext>
            </a:extLst>
          </p:cNvPr>
          <p:cNvSpPr>
            <a:spLocks noGrp="1"/>
          </p:cNvSpPr>
          <p:nvPr>
            <p:ph type="body" sz="quarter" idx="63"/>
          </p:nvPr>
        </p:nvSpPr>
        <p:spPr/>
        <p:txBody>
          <a:bodyPr/>
          <a:lstStyle/>
          <a:p>
            <a:r>
              <a:rPr lang="en-GB" dirty="0"/>
              <a:t>Next 6 to 12 months</a:t>
            </a:r>
          </a:p>
          <a:p>
            <a:endParaRPr lang="en-US" dirty="0"/>
          </a:p>
        </p:txBody>
      </p:sp>
      <p:sp>
        <p:nvSpPr>
          <p:cNvPr id="83" name="Text Placeholder 82">
            <a:extLst>
              <a:ext uri="{FF2B5EF4-FFF2-40B4-BE49-F238E27FC236}">
                <a16:creationId xmlns:a16="http://schemas.microsoft.com/office/drawing/2014/main" id="{05B169DA-5A21-9949-8247-65F8C2CD1CCF}"/>
              </a:ext>
            </a:extLst>
          </p:cNvPr>
          <p:cNvSpPr>
            <a:spLocks noGrp="1"/>
          </p:cNvSpPr>
          <p:nvPr>
            <p:ph type="body" sz="quarter" idx="64"/>
          </p:nvPr>
        </p:nvSpPr>
        <p:spPr/>
        <p:txBody>
          <a:bodyPr/>
          <a:lstStyle/>
          <a:p>
            <a:pPr marL="444500"/>
            <a:r>
              <a:rPr lang="en-GB" sz="1100" b="1" dirty="0">
                <a:highlight>
                  <a:srgbClr val="84BA41"/>
                </a:highlight>
              </a:rPr>
              <a:t>Sustainable Futures for Enterprise Centres </a:t>
            </a:r>
            <a:r>
              <a:rPr lang="en-GB" dirty="0">
                <a:highlight>
                  <a:srgbClr val="84BA41"/>
                </a:highlight>
              </a:rPr>
              <a:t>– SDG 9 -Industrial innovation &amp; infrastructure and SDG17 Partnership for the Goals: </a:t>
            </a:r>
            <a:endParaRPr lang="en-IE" dirty="0">
              <a:highlight>
                <a:srgbClr val="84BA41"/>
              </a:highlight>
            </a:endParaRPr>
          </a:p>
        </p:txBody>
      </p:sp>
      <p:sp>
        <p:nvSpPr>
          <p:cNvPr id="78" name="Text Placeholder 77">
            <a:extLst>
              <a:ext uri="{FF2B5EF4-FFF2-40B4-BE49-F238E27FC236}">
                <a16:creationId xmlns:a16="http://schemas.microsoft.com/office/drawing/2014/main" id="{0190B6FC-1C8C-7F45-9757-33D221767971}"/>
              </a:ext>
            </a:extLst>
          </p:cNvPr>
          <p:cNvSpPr>
            <a:spLocks noGrp="1"/>
          </p:cNvSpPr>
          <p:nvPr>
            <p:ph type="body" sz="quarter" idx="65"/>
          </p:nvPr>
        </p:nvSpPr>
        <p:spPr/>
        <p:txBody>
          <a:bodyPr/>
          <a:lstStyle/>
          <a:p>
            <a:r>
              <a:rPr lang="en-GB" dirty="0"/>
              <a:t>WHAT </a:t>
            </a:r>
            <a:r>
              <a:rPr lang="en-GB" dirty="0">
                <a:solidFill>
                  <a:srgbClr val="84BA41"/>
                </a:solidFill>
              </a:rPr>
              <a:t>SUSTAINABLE GOALS </a:t>
            </a:r>
            <a:r>
              <a:rPr lang="en-GB" dirty="0"/>
              <a:t>WOULD YOU LIKE TO IMPLEMENT IN THE FUTURE?</a:t>
            </a:r>
            <a:r>
              <a:rPr lang="en-IE" dirty="0"/>
              <a:t> </a:t>
            </a:r>
            <a:endParaRPr lang="en-US" dirty="0"/>
          </a:p>
        </p:txBody>
      </p:sp>
      <p:sp>
        <p:nvSpPr>
          <p:cNvPr id="84" name="Text Placeholder 83">
            <a:extLst>
              <a:ext uri="{FF2B5EF4-FFF2-40B4-BE49-F238E27FC236}">
                <a16:creationId xmlns:a16="http://schemas.microsoft.com/office/drawing/2014/main" id="{899E2726-A568-EE49-AFF9-8A3E35E4B45D}"/>
              </a:ext>
            </a:extLst>
          </p:cNvPr>
          <p:cNvSpPr>
            <a:spLocks noGrp="1"/>
          </p:cNvSpPr>
          <p:nvPr>
            <p:ph type="body" sz="quarter" idx="66"/>
          </p:nvPr>
        </p:nvSpPr>
        <p:spPr/>
        <p:txBody>
          <a:bodyPr/>
          <a:lstStyle/>
          <a:p>
            <a:r>
              <a:rPr lang="en-US" dirty="0"/>
              <a:t>01</a:t>
            </a:r>
          </a:p>
        </p:txBody>
      </p:sp>
      <p:sp>
        <p:nvSpPr>
          <p:cNvPr id="85" name="Text Placeholder 84">
            <a:extLst>
              <a:ext uri="{FF2B5EF4-FFF2-40B4-BE49-F238E27FC236}">
                <a16:creationId xmlns:a16="http://schemas.microsoft.com/office/drawing/2014/main" id="{8F5A720F-02CD-BB4B-B1FC-F81CF135BEAC}"/>
              </a:ext>
            </a:extLst>
          </p:cNvPr>
          <p:cNvSpPr>
            <a:spLocks noGrp="1"/>
          </p:cNvSpPr>
          <p:nvPr>
            <p:ph type="body" sz="quarter" idx="67"/>
          </p:nvPr>
        </p:nvSpPr>
        <p:spPr/>
        <p:txBody>
          <a:bodyPr/>
          <a:lstStyle/>
          <a:p>
            <a:r>
              <a:rPr lang="en-US" dirty="0"/>
              <a:t>02</a:t>
            </a:r>
          </a:p>
        </p:txBody>
      </p:sp>
      <p:sp>
        <p:nvSpPr>
          <p:cNvPr id="86" name="Text Placeholder 85">
            <a:extLst>
              <a:ext uri="{FF2B5EF4-FFF2-40B4-BE49-F238E27FC236}">
                <a16:creationId xmlns:a16="http://schemas.microsoft.com/office/drawing/2014/main" id="{4A327279-11D9-B247-95E1-C815BBA0C69D}"/>
              </a:ext>
            </a:extLst>
          </p:cNvPr>
          <p:cNvSpPr>
            <a:spLocks noGrp="1"/>
          </p:cNvSpPr>
          <p:nvPr>
            <p:ph type="body" sz="quarter" idx="68"/>
          </p:nvPr>
        </p:nvSpPr>
        <p:spPr/>
        <p:txBody>
          <a:bodyPr/>
          <a:lstStyle/>
          <a:p>
            <a:r>
              <a:rPr lang="en-US" dirty="0"/>
              <a:t>03</a:t>
            </a:r>
          </a:p>
        </p:txBody>
      </p:sp>
      <p:sp>
        <p:nvSpPr>
          <p:cNvPr id="87" name="Text Placeholder 86">
            <a:extLst>
              <a:ext uri="{FF2B5EF4-FFF2-40B4-BE49-F238E27FC236}">
                <a16:creationId xmlns:a16="http://schemas.microsoft.com/office/drawing/2014/main" id="{50B1FB11-A2EF-7248-B597-69BBC05EFBFF}"/>
              </a:ext>
            </a:extLst>
          </p:cNvPr>
          <p:cNvSpPr>
            <a:spLocks noGrp="1"/>
          </p:cNvSpPr>
          <p:nvPr>
            <p:ph type="body" sz="quarter" idx="69"/>
          </p:nvPr>
        </p:nvSpPr>
        <p:spPr/>
        <p:txBody>
          <a:bodyPr/>
          <a:lstStyle/>
          <a:p>
            <a:r>
              <a:rPr lang="en-US" dirty="0"/>
              <a:t>04</a:t>
            </a:r>
          </a:p>
        </p:txBody>
      </p:sp>
      <p:sp>
        <p:nvSpPr>
          <p:cNvPr id="88" name="Text Placeholder 87">
            <a:extLst>
              <a:ext uri="{FF2B5EF4-FFF2-40B4-BE49-F238E27FC236}">
                <a16:creationId xmlns:a16="http://schemas.microsoft.com/office/drawing/2014/main" id="{EAE43CA7-1505-F843-B1C3-CA1A8CBE4643}"/>
              </a:ext>
            </a:extLst>
          </p:cNvPr>
          <p:cNvSpPr>
            <a:spLocks noGrp="1"/>
          </p:cNvSpPr>
          <p:nvPr>
            <p:ph type="body" sz="quarter" idx="70"/>
          </p:nvPr>
        </p:nvSpPr>
        <p:spPr/>
        <p:txBody>
          <a:bodyPr/>
          <a:lstStyle/>
          <a:p>
            <a:r>
              <a:rPr lang="en-US" dirty="0"/>
              <a:t>05</a:t>
            </a:r>
          </a:p>
        </p:txBody>
      </p:sp>
      <p:sp>
        <p:nvSpPr>
          <p:cNvPr id="56" name="Text Placeholder 55">
            <a:extLst>
              <a:ext uri="{FF2B5EF4-FFF2-40B4-BE49-F238E27FC236}">
                <a16:creationId xmlns:a16="http://schemas.microsoft.com/office/drawing/2014/main" id="{2D17D0EF-3908-D64F-BE83-3E6D1012983B}"/>
              </a:ext>
            </a:extLst>
          </p:cNvPr>
          <p:cNvSpPr>
            <a:spLocks noGrp="1"/>
          </p:cNvSpPr>
          <p:nvPr>
            <p:ph type="body" sz="quarter" idx="51"/>
          </p:nvPr>
        </p:nvSpPr>
        <p:spPr>
          <a:prstGeom prst="rect">
            <a:avLst/>
          </a:prstGeom>
        </p:spPr>
        <p:txBody>
          <a:bodyPr/>
          <a:lstStyle/>
          <a:p>
            <a:r>
              <a:rPr lang="en-US" dirty="0"/>
              <a:t>WHAT KIND OF </a:t>
            </a:r>
            <a:r>
              <a:rPr lang="en-US" dirty="0">
                <a:solidFill>
                  <a:schemeClr val="bg1"/>
                </a:solidFill>
                <a:highlight>
                  <a:srgbClr val="84BA41"/>
                </a:highlight>
              </a:rPr>
              <a:t>HELP AND TOOLS </a:t>
            </a:r>
            <a:r>
              <a:rPr lang="en-US" dirty="0"/>
              <a:t>DO YOU NEED TO REALISE YOUR </a:t>
            </a:r>
            <a:r>
              <a:rPr lang="en-US" dirty="0">
                <a:solidFill>
                  <a:schemeClr val="bg1"/>
                </a:solidFill>
                <a:highlight>
                  <a:srgbClr val="84BA41"/>
                </a:highlight>
              </a:rPr>
              <a:t>FUTURE GOALS</a:t>
            </a:r>
            <a:r>
              <a:rPr lang="en-US" dirty="0"/>
              <a:t>?</a:t>
            </a:r>
            <a:endParaRPr lang="en-US" b="1" dirty="0">
              <a:solidFill>
                <a:srgbClr val="297239"/>
              </a:solidFill>
            </a:endParaRPr>
          </a:p>
        </p:txBody>
      </p:sp>
      <p:sp>
        <p:nvSpPr>
          <p:cNvPr id="54" name="Text Placeholder 53">
            <a:extLst>
              <a:ext uri="{FF2B5EF4-FFF2-40B4-BE49-F238E27FC236}">
                <a16:creationId xmlns:a16="http://schemas.microsoft.com/office/drawing/2014/main" id="{91E28C8F-E8A5-154E-9C61-88CE72CB82A1}"/>
              </a:ext>
            </a:extLst>
          </p:cNvPr>
          <p:cNvSpPr>
            <a:spLocks noGrp="1"/>
          </p:cNvSpPr>
          <p:nvPr>
            <p:ph type="body" sz="quarter" idx="71"/>
          </p:nvPr>
        </p:nvSpPr>
        <p:spPr>
          <a:xfrm>
            <a:off x="4340052" y="1155401"/>
            <a:ext cx="2995251" cy="1073272"/>
          </a:xfrm>
          <a:prstGeom prst="rect">
            <a:avLst/>
          </a:prstGeom>
        </p:spPr>
        <p:txBody>
          <a:bodyPr/>
          <a:lstStyle/>
          <a:p>
            <a:r>
              <a:rPr lang="en-US" dirty="0"/>
              <a:t>WHAT ARE YOUR MOST IMPORTANT </a:t>
            </a:r>
            <a:r>
              <a:rPr lang="en-US" dirty="0">
                <a:solidFill>
                  <a:schemeClr val="bg1"/>
                </a:solidFill>
                <a:highlight>
                  <a:srgbClr val="84BA41"/>
                </a:highlight>
              </a:rPr>
              <a:t>TIPS &amp; ADVICE </a:t>
            </a:r>
            <a:r>
              <a:rPr lang="en-US" dirty="0"/>
              <a:t>TO GIVE TO OTHER ORGANISATIONS TO IMPLEMENT SDG WITHIN THEIR BUSINESS? </a:t>
            </a:r>
          </a:p>
        </p:txBody>
      </p:sp>
      <p:grpSp>
        <p:nvGrpSpPr>
          <p:cNvPr id="94" name="Group 93">
            <a:extLst>
              <a:ext uri="{FF2B5EF4-FFF2-40B4-BE49-F238E27FC236}">
                <a16:creationId xmlns:a16="http://schemas.microsoft.com/office/drawing/2014/main" id="{14ACC8E5-FDAF-F046-B1BD-B3EAEFDDB5C4}"/>
              </a:ext>
            </a:extLst>
          </p:cNvPr>
          <p:cNvGrpSpPr/>
          <p:nvPr/>
        </p:nvGrpSpPr>
        <p:grpSpPr>
          <a:xfrm>
            <a:off x="224372" y="1596180"/>
            <a:ext cx="7335303" cy="710005"/>
            <a:chOff x="224372" y="1650610"/>
            <a:chExt cx="7335303" cy="710005"/>
          </a:xfrm>
        </p:grpSpPr>
        <p:sp>
          <p:nvSpPr>
            <p:cNvPr id="89" name="Oval 88">
              <a:extLst>
                <a:ext uri="{FF2B5EF4-FFF2-40B4-BE49-F238E27FC236}">
                  <a16:creationId xmlns:a16="http://schemas.microsoft.com/office/drawing/2014/main" id="{A0824785-D1AE-3F45-9656-3270EC7178B9}"/>
                </a:ext>
              </a:extLst>
            </p:cNvPr>
            <p:cNvSpPr/>
            <p:nvPr/>
          </p:nvSpPr>
          <p:spPr>
            <a:xfrm>
              <a:off x="224372" y="1650610"/>
              <a:ext cx="710005" cy="710005"/>
            </a:xfrm>
            <a:prstGeom prst="ellipse">
              <a:avLst/>
            </a:prstGeom>
            <a:solidFill>
              <a:srgbClr val="84BA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a:extLst>
                <a:ext uri="{FF2B5EF4-FFF2-40B4-BE49-F238E27FC236}">
                  <a16:creationId xmlns:a16="http://schemas.microsoft.com/office/drawing/2014/main" id="{8C33ECD6-6BFA-3A49-B5DF-8B38C3ABE8C5}"/>
                </a:ext>
              </a:extLst>
            </p:cNvPr>
            <p:cNvCxnSpPr>
              <a:cxnSpLocks/>
            </p:cNvCxnSpPr>
            <p:nvPr/>
          </p:nvCxnSpPr>
          <p:spPr>
            <a:xfrm>
              <a:off x="808852" y="2200158"/>
              <a:ext cx="6750823" cy="0"/>
            </a:xfrm>
            <a:prstGeom prst="line">
              <a:avLst/>
            </a:prstGeom>
            <a:ln w="19050">
              <a:solidFill>
                <a:srgbClr val="84BA41"/>
              </a:solidFill>
            </a:ln>
          </p:spPr>
          <p:style>
            <a:lnRef idx="1">
              <a:schemeClr val="accent1"/>
            </a:lnRef>
            <a:fillRef idx="0">
              <a:schemeClr val="accent1"/>
            </a:fillRef>
            <a:effectRef idx="0">
              <a:schemeClr val="accent1"/>
            </a:effectRef>
            <a:fontRef idx="minor">
              <a:schemeClr val="tx1"/>
            </a:fontRef>
          </p:style>
        </p:cxnSp>
        <p:grpSp>
          <p:nvGrpSpPr>
            <p:cNvPr id="91" name="Graphic 2">
              <a:extLst>
                <a:ext uri="{FF2B5EF4-FFF2-40B4-BE49-F238E27FC236}">
                  <a16:creationId xmlns:a16="http://schemas.microsoft.com/office/drawing/2014/main" id="{BA1D1682-D9C6-734A-B0DC-8DA969DE9218}"/>
                </a:ext>
              </a:extLst>
            </p:cNvPr>
            <p:cNvGrpSpPr>
              <a:grpSpLocks noChangeAspect="1"/>
            </p:cNvGrpSpPr>
            <p:nvPr/>
          </p:nvGrpSpPr>
          <p:grpSpPr>
            <a:xfrm>
              <a:off x="339907" y="1777796"/>
              <a:ext cx="468459" cy="468000"/>
              <a:chOff x="10376768" y="2334933"/>
              <a:chExt cx="920484" cy="919581"/>
            </a:xfrm>
            <a:solidFill>
              <a:schemeClr val="bg1"/>
            </a:solidFill>
          </p:grpSpPr>
          <p:sp>
            <p:nvSpPr>
              <p:cNvPr id="92" name="Freeform 91">
                <a:extLst>
                  <a:ext uri="{FF2B5EF4-FFF2-40B4-BE49-F238E27FC236}">
                    <a16:creationId xmlns:a16="http://schemas.microsoft.com/office/drawing/2014/main" id="{00C2E140-87E2-B348-89FF-A5CD4754F11E}"/>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89CC6469-01D2-1D44-8FCD-D6539110441F}"/>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859005807"/>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5a96bb8c-aa49-4f7e-b12a-1d018b5931c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665A067CB52648AD10275D9981F6E9" ma:contentTypeVersion="14" ma:contentTypeDescription="Create a new document." ma:contentTypeScope="" ma:versionID="a863f5d3d18e094d9fabb2b76174c92c">
  <xsd:schema xmlns:xsd="http://www.w3.org/2001/XMLSchema" xmlns:xs="http://www.w3.org/2001/XMLSchema" xmlns:p="http://schemas.microsoft.com/office/2006/metadata/properties" xmlns:ns3="5a96bb8c-aa49-4f7e-b12a-1d018b5931c3" xmlns:ns4="bd7d76e0-c20f-457d-a5c3-91e787aaf778" targetNamespace="http://schemas.microsoft.com/office/2006/metadata/properties" ma:root="true" ma:fieldsID="a352378842bb654477992db38e84d2fa" ns3:_="" ns4:_="">
    <xsd:import namespace="5a96bb8c-aa49-4f7e-b12a-1d018b5931c3"/>
    <xsd:import namespace="bd7d76e0-c20f-457d-a5c3-91e787aaf7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96bb8c-aa49-4f7e-b12a-1d018b5931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7d76e0-c20f-457d-a5c3-91e787aaf77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AD2B3-D789-4FC7-A14D-89ADA76B73A8}">
  <ds:schemaRefs>
    <ds:schemaRef ds:uri="http://purl.org/dc/terms/"/>
    <ds:schemaRef ds:uri="http://schemas.microsoft.com/office/2006/documentManagement/types"/>
    <ds:schemaRef ds:uri="http://purl.org/dc/elements/1.1/"/>
    <ds:schemaRef ds:uri="http://schemas.microsoft.com/office/2006/metadata/properties"/>
    <ds:schemaRef ds:uri="5a96bb8c-aa49-4f7e-b12a-1d018b5931c3"/>
    <ds:schemaRef ds:uri="bd7d76e0-c20f-457d-a5c3-91e787aaf778"/>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5D36A99-23E6-4573-9779-7E6E18DF0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96bb8c-aa49-4f7e-b12a-1d018b5931c3"/>
    <ds:schemaRef ds:uri="bd7d76e0-c20f-457d-a5c3-91e787aaf7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9800E7-4362-4A70-9B48-B5AE1C9F4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Magazine layout</Template>
  <TotalTime>4476</TotalTime>
  <Words>1176</Words>
  <Application>Microsoft Macintosh PowerPoint</Application>
  <PresentationFormat>Custom</PresentationFormat>
  <Paragraphs>84</Paragraphs>
  <Slides>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Arial</vt:lpstr>
      <vt:lpstr>Avenir</vt:lpstr>
      <vt:lpstr>Avenir Black</vt:lpstr>
      <vt:lpstr>Avenir Book</vt:lpstr>
      <vt:lpstr>Calibri</vt:lpstr>
      <vt:lpstr>Century Schoolbook</vt:lpstr>
      <vt:lpstr>Montserrat</vt:lpstr>
      <vt:lpstr>Poppins</vt:lpstr>
      <vt:lpstr>Poppins SemiBold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Ian Sayers</cp:lastModifiedBy>
  <cp:revision>328</cp:revision>
  <dcterms:created xsi:type="dcterms:W3CDTF">2021-06-15T11:45:52Z</dcterms:created>
  <dcterms:modified xsi:type="dcterms:W3CDTF">2022-04-06T11:03:20Z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0x0101003B665A067CB52648AD10275D9981F6E9</vt:lpwstr>
  </property>
</Properties>
</file>