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300"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degroeneafslag.n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groeneafslag.nl/programma" TargetMode="External"/><Relationship Id="rId2" Type="http://schemas.openxmlformats.org/officeDocument/2006/relationships/hyperlink" Target="https://degroeneafslag.nl/kamersenzalen" TargetMode="External"/><Relationship Id="rId1" Type="http://schemas.openxmlformats.org/officeDocument/2006/relationships/slideLayout" Target="../slideLayouts/slideLayout3.xml"/><Relationship Id="rId5" Type="http://schemas.openxmlformats.org/officeDocument/2006/relationships/hyperlink" Target="https://degroeneafslag.nl/nieuwtjes" TargetMode="External"/><Relationship Id="rId4" Type="http://schemas.openxmlformats.org/officeDocument/2006/relationships/hyperlink" Target="https://www.youtube.com/watch?v=yGejJC9o-jA&amp;t=20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2221777"/>
          </a:xfrm>
        </p:spPr>
        <p:txBody>
          <a:bodyPr/>
          <a:lstStyle/>
          <a:p>
            <a:r>
              <a:rPr lang="en-GB" dirty="0"/>
              <a:t>‘De </a:t>
            </a:r>
            <a:r>
              <a:rPr lang="en-GB" dirty="0" err="1"/>
              <a:t>Groene</a:t>
            </a:r>
            <a:r>
              <a:rPr lang="en-GB" dirty="0"/>
              <a:t> </a:t>
            </a:r>
            <a:r>
              <a:rPr lang="en-GB" dirty="0" err="1"/>
              <a:t>Afslag</a:t>
            </a:r>
            <a:r>
              <a:rPr lang="en-GB" dirty="0"/>
              <a:t>’ (The Green Exit) is an Impact HUB for the World of Tomorrow. A hangout where sustainable frontrunners and change agents can meet and inspire each other. A place to eat and drink, work, meet, learn, celebrate and have fun.  De </a:t>
            </a:r>
            <a:r>
              <a:rPr lang="en-GB" dirty="0" err="1"/>
              <a:t>Groene</a:t>
            </a:r>
            <a:r>
              <a:rPr lang="en-GB" dirty="0"/>
              <a:t> </a:t>
            </a:r>
            <a:r>
              <a:rPr lang="en-GB" dirty="0" err="1"/>
              <a:t>Afslag</a:t>
            </a:r>
            <a:r>
              <a:rPr lang="en-GB" dirty="0"/>
              <a:t> is located in an old prison and refugee centre along highway A1 in </a:t>
            </a:r>
            <a:r>
              <a:rPr lang="en-GB" dirty="0" err="1"/>
              <a:t>Laren</a:t>
            </a:r>
            <a:r>
              <a:rPr lang="en-GB" dirty="0"/>
              <a:t> between Amsterdam and Apeldoorn in The Netherlands. </a:t>
            </a:r>
          </a:p>
          <a:p>
            <a:endParaRPr lang="en-GB" dirty="0"/>
          </a:p>
          <a:p>
            <a:r>
              <a:rPr lang="en-GB" dirty="0"/>
              <a:t>Several tenants ‘are living’ at the </a:t>
            </a:r>
            <a:r>
              <a:rPr lang="en-GB" dirty="0" err="1"/>
              <a:t>Groene</a:t>
            </a:r>
            <a:r>
              <a:rPr lang="en-GB" dirty="0"/>
              <a:t> </a:t>
            </a:r>
            <a:r>
              <a:rPr lang="en-GB" dirty="0" err="1"/>
              <a:t>Afslag</a:t>
            </a:r>
            <a:r>
              <a:rPr lang="en-GB" dirty="0"/>
              <a:t>. Other tenants use the flexible workplaces only for the time they need it. The tenants have several backgrounds and services but are all committed to a green and sustainable future and are investing in the Sustainable Development Goals. </a:t>
            </a:r>
          </a:p>
          <a:p>
            <a:r>
              <a:rPr lang="en-GB" dirty="0"/>
              <a:t>  </a:t>
            </a:r>
          </a:p>
          <a:p>
            <a:r>
              <a:rPr lang="en-GB" dirty="0"/>
              <a:t>Main activities:</a:t>
            </a:r>
          </a:p>
          <a:p>
            <a:pPr marL="171450" indent="-171450">
              <a:buFont typeface="Arial" panose="020B0604020202020204" pitchFamily="34" charset="0"/>
              <a:buChar char="•"/>
            </a:pPr>
            <a:r>
              <a:rPr lang="en-GB" dirty="0"/>
              <a:t>Renting out different kind of workplaces</a:t>
            </a:r>
          </a:p>
          <a:p>
            <a:pPr marL="171450" indent="-171450">
              <a:buFont typeface="Arial" panose="020B0604020202020204" pitchFamily="34" charset="0"/>
              <a:buChar char="•"/>
            </a:pPr>
            <a:r>
              <a:rPr lang="en-GB" dirty="0"/>
              <a:t>Event location with meeting rooms of different sizes</a:t>
            </a:r>
          </a:p>
          <a:p>
            <a:pPr marL="171450" indent="-171450">
              <a:buFont typeface="Arial" panose="020B0604020202020204" pitchFamily="34" charset="0"/>
              <a:buChar char="•"/>
            </a:pPr>
            <a:r>
              <a:rPr lang="en-GB" dirty="0"/>
              <a:t>Café and restaurant with vegetarian and vegan food</a:t>
            </a:r>
          </a:p>
          <a:p>
            <a:pPr marL="171450" indent="-171450">
              <a:buFont typeface="Arial" panose="020B0604020202020204" pitchFamily="34" charset="0"/>
              <a:buChar char="•"/>
            </a:pPr>
            <a:r>
              <a:rPr lang="en-GB" dirty="0"/>
              <a:t>Sustainable events like presentations, markets, etc.</a:t>
            </a:r>
          </a:p>
          <a:p>
            <a:pPr marL="171450" indent="-171450">
              <a:buFont typeface="Arial" panose="020B0604020202020204" pitchFamily="34" charset="0"/>
              <a:buChar char="•"/>
            </a:pPr>
            <a:r>
              <a:rPr lang="en-GB" dirty="0"/>
              <a:t>School for Change</a:t>
            </a:r>
          </a:p>
          <a:p>
            <a:pPr marL="171450" indent="-171450">
              <a:buFont typeface="Arial" panose="020B0604020202020204" pitchFamily="34" charset="0"/>
              <a:buChar char="•"/>
            </a:pPr>
            <a:r>
              <a:rPr lang="en-GB" dirty="0"/>
              <a:t>De </a:t>
            </a:r>
            <a:r>
              <a:rPr lang="en-GB" dirty="0" err="1"/>
              <a:t>Groene</a:t>
            </a:r>
            <a:r>
              <a:rPr lang="en-GB" dirty="0"/>
              <a:t> </a:t>
            </a:r>
            <a:r>
              <a:rPr lang="en-GB" dirty="0" err="1"/>
              <a:t>Afslag</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The Green Exit in </a:t>
            </a:r>
            <a:r>
              <a:rPr lang="en-US" dirty="0" err="1"/>
              <a:t>Laren</a:t>
            </a:r>
            <a:r>
              <a:rPr lang="en-US" dirty="0"/>
              <a:t> in The Netherlands</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July 2021</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Lucas Mol - Director</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 doejeding@degroeneafslag.nl</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7" name="Picture Placeholder 16">
            <a:extLst>
              <a:ext uri="{FF2B5EF4-FFF2-40B4-BE49-F238E27FC236}">
                <a16:creationId xmlns:a16="http://schemas.microsoft.com/office/drawing/2014/main" id="{DD04607C-68FA-4687-996F-F1CE83B75B42}"/>
              </a:ext>
            </a:extLst>
          </p:cNvPr>
          <p:cNvPicPr>
            <a:picLocks noGrp="1" noChangeAspect="1"/>
          </p:cNvPicPr>
          <p:nvPr>
            <p:ph type="pic" sz="quarter" idx="17"/>
          </p:nvPr>
        </p:nvPicPr>
        <p:blipFill rotWithShape="1">
          <a:blip r:embed="rId2" cstate="screen">
            <a:extLst>
              <a:ext uri="{28A0092B-C50C-407E-A947-70E740481C1C}">
                <a14:useLocalDpi xmlns:a14="http://schemas.microsoft.com/office/drawing/2010/main"/>
              </a:ext>
            </a:extLst>
          </a:blip>
          <a:srcRect r="-436"/>
          <a:stretch/>
        </p:blipFill>
        <p:spPr>
          <a:xfrm>
            <a:off x="2239993" y="140011"/>
            <a:ext cx="5337139" cy="2248015"/>
          </a:xfrm>
        </p:spPr>
      </p:pic>
      <p:pic>
        <p:nvPicPr>
          <p:cNvPr id="4" name="Picture Placeholder 3">
            <a:extLst>
              <a:ext uri="{FF2B5EF4-FFF2-40B4-BE49-F238E27FC236}">
                <a16:creationId xmlns:a16="http://schemas.microsoft.com/office/drawing/2014/main" id="{6ADD1130-5A39-4FFF-8EC6-D2597B23F9C9}"/>
              </a:ext>
            </a:extLst>
          </p:cNvPr>
          <p:cNvPicPr>
            <a:picLocks noGrp="1" noChangeAspect="1"/>
          </p:cNvPicPr>
          <p:nvPr>
            <p:ph type="pic" sz="quarter" idx="56"/>
          </p:nvPr>
        </p:nvPicPr>
        <p:blipFill>
          <a:blip r:embed="rId3"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35956"/>
            <a:ext cx="6272696" cy="650735"/>
          </a:xfrm>
        </p:spPr>
        <p:txBody>
          <a:bodyPr/>
          <a:lstStyle/>
          <a:p>
            <a:r>
              <a:rPr lang="en-GB" dirty="0"/>
              <a:t>DE GROENE AFSLAG</a:t>
            </a:r>
          </a:p>
          <a:p>
            <a:r>
              <a:rPr lang="en-US" sz="2000" dirty="0">
                <a:solidFill>
                  <a:srgbClr val="84BA41"/>
                </a:solidFill>
              </a:rPr>
              <a:t>(The Green Exit)</a:t>
            </a:r>
          </a:p>
          <a:p>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8" name="Picture 17">
            <a:extLst>
              <a:ext uri="{FF2B5EF4-FFF2-40B4-BE49-F238E27FC236}">
                <a16:creationId xmlns:a16="http://schemas.microsoft.com/office/drawing/2014/main" id="{C8530D1F-AFDE-41D2-81FD-CC3FF504058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17460" y="3343490"/>
            <a:ext cx="918706" cy="900405"/>
          </a:xfrm>
          <a:prstGeom prst="rect">
            <a:avLst/>
          </a:prstGeom>
        </p:spPr>
      </p:pic>
    </p:spTree>
    <p:extLst>
      <p:ext uri="{BB962C8B-B14F-4D97-AF65-F5344CB8AC3E}">
        <p14:creationId xmlns:p14="http://schemas.microsoft.com/office/powerpoint/2010/main" val="133389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2</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Sustainability &amp; Greening Events/Training.</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Tenants start-ups and scale-ups</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a:solidFill>
                  <a:srgbClr val="84BA41"/>
                </a:solidFill>
              </a:rPr>
              <a:t>8 </a:t>
            </a:r>
            <a:r>
              <a:rPr lang="en-US" sz="1500"/>
              <a:t>EMPLOYEES</a:t>
            </a:r>
            <a:endParaRPr lang="en-US" sz="1500" dirty="0"/>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30067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300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74829" y="6558653"/>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7391" y="6006456"/>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7303" y="6895869"/>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7303" y="7583124"/>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De </a:t>
            </a:r>
            <a:r>
              <a:rPr lang="en-GB" sz="1050" b="0" dirty="0" err="1">
                <a:solidFill>
                  <a:schemeClr val="tx1"/>
                </a:solidFill>
              </a:rPr>
              <a:t>Groene</a:t>
            </a:r>
            <a:r>
              <a:rPr lang="en-GB" sz="1050" b="0" dirty="0">
                <a:solidFill>
                  <a:schemeClr val="tx1"/>
                </a:solidFill>
              </a:rPr>
              <a:t> </a:t>
            </a:r>
            <a:r>
              <a:rPr lang="en-GB" sz="1050" b="0" dirty="0" err="1">
                <a:solidFill>
                  <a:schemeClr val="tx1"/>
                </a:solidFill>
              </a:rPr>
              <a:t>Afslag</a:t>
            </a:r>
            <a:r>
              <a:rPr lang="en-GB" sz="1050" b="0" dirty="0">
                <a:solidFill>
                  <a:schemeClr val="tx1"/>
                </a:solidFill>
              </a:rPr>
              <a:t> is the meeting place for the change agents of the new green and sustainable society. A common playground for people who realize that we will have to change a number of things in our lives, one way or another. The </a:t>
            </a:r>
            <a:r>
              <a:rPr lang="en-GB" sz="1050" b="0" dirty="0" err="1">
                <a:solidFill>
                  <a:schemeClr val="tx1"/>
                </a:solidFill>
              </a:rPr>
              <a:t>Groene</a:t>
            </a:r>
            <a:r>
              <a:rPr lang="en-GB" sz="1050" b="0" dirty="0">
                <a:solidFill>
                  <a:schemeClr val="tx1"/>
                </a:solidFill>
              </a:rPr>
              <a:t> </a:t>
            </a:r>
            <a:r>
              <a:rPr lang="en-GB" sz="1050" b="0" dirty="0" err="1">
                <a:solidFill>
                  <a:schemeClr val="tx1"/>
                </a:solidFill>
              </a:rPr>
              <a:t>Afslag</a:t>
            </a:r>
            <a:r>
              <a:rPr lang="en-GB" sz="1050" b="0" dirty="0">
                <a:solidFill>
                  <a:schemeClr val="tx1"/>
                </a:solidFill>
              </a:rPr>
              <a:t> is the ‘village pump’ where those change agents meet. Their mission: “We show that the world can become greener and you can too”. This is the greater purpose they believe in and that underlies everything they say and do.</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Their approach is to keep it simple and on a low profile. The world is already complicated enough. Sustainability needs to be closer to ourselves and not abstract and far away in the media. It also needs more action today and sometime less in the future. </a:t>
            </a: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8957" y="6940080"/>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77720" y="5640946"/>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62577" y="4635912"/>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54837" y="4424534"/>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78486" y="6309915"/>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54837" y="6304119"/>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68293" y="7634165"/>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49821" y="7467538"/>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62577" y="992278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proceed our work and are preparing a new location at an old military complex nearby.</a:t>
            </a: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62577" y="935972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54837" y="9241813"/>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995770"/>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812146"/>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96732" y="5090468"/>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Additional to the tenants and artists, the Green Exit has several partners which supports the initiatives, like:</a:t>
            </a:r>
          </a:p>
          <a:p>
            <a:pPr marL="228600" indent="-228600">
              <a:buFont typeface="+mj-lt"/>
              <a:buAutoNum type="arabicPeriod"/>
            </a:pPr>
            <a:r>
              <a:rPr lang="en-GB" dirty="0"/>
              <a:t>The DOEN foundation supports initiatives in the field of green and inclusive economy,</a:t>
            </a:r>
          </a:p>
          <a:p>
            <a:pPr marL="228600" indent="-228600">
              <a:buFont typeface="+mj-lt"/>
              <a:buAutoNum type="arabicPeriod"/>
            </a:pPr>
            <a:r>
              <a:rPr lang="en-GB" dirty="0"/>
              <a:t>Council of 100 people who invested 5K euro or more, </a:t>
            </a:r>
          </a:p>
          <a:p>
            <a:pPr marL="228600" indent="-228600">
              <a:buFont typeface="+mj-lt"/>
              <a:buAutoNum type="arabicPeriod"/>
            </a:pPr>
            <a:r>
              <a:rPr lang="en-GB" dirty="0"/>
              <a:t>Supporters who donate in kind,  </a:t>
            </a:r>
          </a:p>
          <a:p>
            <a:pPr marL="228600" indent="-228600">
              <a:buFont typeface="+mj-lt"/>
              <a:buAutoNum type="arabicPeriod"/>
            </a:pPr>
            <a:r>
              <a:rPr lang="en-GB" dirty="0"/>
              <a:t>Volunteers invest their time and knowledge. </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78486" y="6952897"/>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got support from our own network, but no training. We are a community of practice, working and learning together with the same ambition. </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093848" y="1445086"/>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228600" indent="-228600">
              <a:buFont typeface="+mj-lt"/>
              <a:buAutoNum type="arabicPeriod"/>
            </a:pPr>
            <a:r>
              <a:rPr lang="en-GB" dirty="0"/>
              <a:t>The entrance of the building has been changed by adding a container.</a:t>
            </a:r>
          </a:p>
          <a:p>
            <a:pPr marL="228600" indent="-228600">
              <a:buFont typeface="+mj-lt"/>
              <a:buAutoNum type="arabicPeriod"/>
            </a:pPr>
            <a:endParaRPr lang="en-GB" dirty="0"/>
          </a:p>
          <a:p>
            <a:pPr marL="228600" indent="-228600">
              <a:buFont typeface="+mj-lt"/>
              <a:buAutoNum type="arabicPeriod"/>
            </a:pPr>
            <a:r>
              <a:rPr lang="en-GB" dirty="0"/>
              <a:t>The interior of the building and rooms is realised by artists with used and cheap circular materials and art, based on waste. For example, the ceiling is decorated with chairs and the wash basins are now used as planters. The interior is a sustainable exhibition by itself. </a:t>
            </a:r>
          </a:p>
          <a:p>
            <a:pPr marL="228600" indent="-228600">
              <a:buFont typeface="+mj-lt"/>
              <a:buAutoNum type="arabicPeriod"/>
            </a:pPr>
            <a:endParaRPr lang="en-GB" dirty="0"/>
          </a:p>
          <a:p>
            <a:pPr marL="228600" indent="-228600">
              <a:buFont typeface="+mj-lt"/>
              <a:buAutoNum type="arabicPeriod"/>
            </a:pPr>
            <a:r>
              <a:rPr lang="en-GB" dirty="0"/>
              <a:t>Creating a café and bar with a vegetarian/vegan menu. “Within our café and restaurant there is always something green between your teeth.“</a:t>
            </a:r>
          </a:p>
          <a:p>
            <a:pPr marL="228600" indent="-228600">
              <a:buFont typeface="+mj-lt"/>
              <a:buAutoNum type="arabicPeriod"/>
            </a:pPr>
            <a:endParaRPr lang="en-GB" dirty="0"/>
          </a:p>
          <a:p>
            <a:pPr marL="228600" indent="-228600">
              <a:buFont typeface="+mj-lt"/>
              <a:buAutoNum type="arabicPeriod"/>
            </a:pPr>
            <a:r>
              <a:rPr lang="en-GB" dirty="0"/>
              <a:t>The building is also a shelter for big old plants.  </a:t>
            </a:r>
          </a:p>
          <a:p>
            <a:pPr marL="228600" indent="-228600">
              <a:buFont typeface="+mj-lt"/>
              <a:buAutoNum type="arabicPeriod"/>
            </a:pPr>
            <a:endParaRPr lang="en-GB" dirty="0"/>
          </a:p>
          <a:p>
            <a:pPr marL="228600" indent="-228600">
              <a:buFont typeface="+mj-lt"/>
              <a:buAutoNum type="arabicPeriod"/>
            </a:pPr>
            <a:r>
              <a:rPr lang="en-GB" dirty="0"/>
              <a:t>Creating different kinds of event room with a sustainable or green theme. For example, a room of change or the board room with a complete interior of cardboard or a room with old cinema seats. See: </a:t>
            </a:r>
            <a:r>
              <a:rPr lang="en-GB" dirty="0">
                <a:hlinkClick r:id="rId2"/>
              </a:rPr>
              <a:t>https://degroeneafslag.nl/kamersenzalen</a:t>
            </a:r>
            <a:endParaRPr lang="en-GB" dirty="0"/>
          </a:p>
          <a:p>
            <a:pPr marL="228600" indent="-228600">
              <a:buFont typeface="+mj-lt"/>
              <a:buAutoNum type="arabicPeriod"/>
            </a:pPr>
            <a:endParaRPr lang="en-GB" dirty="0"/>
          </a:p>
          <a:p>
            <a:pPr marL="228600" indent="-228600">
              <a:buFont typeface="+mj-lt"/>
              <a:buAutoNum type="arabicPeriod"/>
            </a:pPr>
            <a:r>
              <a:rPr lang="en-GB" dirty="0"/>
              <a:t>Introduction of The school for Change, with a program of master courses and masterclasses regarding System transition, Economics, Branding, Ecology and Finance: https://schoolforchange.nl/ </a:t>
            </a:r>
          </a:p>
          <a:p>
            <a:pPr marL="228600" indent="-228600">
              <a:buFont typeface="+mj-lt"/>
              <a:buAutoNum type="arabicPeriod"/>
            </a:pPr>
            <a:endParaRPr lang="en-GB" dirty="0"/>
          </a:p>
          <a:p>
            <a:pPr marL="228600" indent="-228600">
              <a:buFont typeface="+mj-lt"/>
              <a:buAutoNum type="arabicPeriod"/>
            </a:pPr>
            <a:r>
              <a:rPr lang="en-GB" dirty="0"/>
              <a:t>Organising different kinds of events to inspire people for their own transition from sustainable thinking to going green. </a:t>
            </a:r>
            <a:r>
              <a:rPr lang="en-GB" dirty="0">
                <a:hlinkClick r:id="rId3"/>
              </a:rPr>
              <a:t>https://degroeneafslag.nl/programma</a:t>
            </a:r>
            <a:endParaRPr lang="en-GB" dirty="0"/>
          </a:p>
          <a:p>
            <a:pPr marL="228600" indent="-228600">
              <a:buFont typeface="+mj-lt"/>
              <a:buAutoNum type="arabicPeriod"/>
            </a:pPr>
            <a:endParaRPr lang="en-US" dirty="0"/>
          </a:p>
        </p:txBody>
      </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298151" y="8095861"/>
            <a:ext cx="5910006" cy="711277"/>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Together with our stakeholders and tenants we have reached many people during the last couple of years and inspired them with our environment and rooms, events and our community. </a:t>
            </a:r>
          </a:p>
          <a:p>
            <a:endParaRPr lang="en-GB" dirty="0"/>
          </a:p>
          <a:p>
            <a:endParaRPr lang="en-GB" dirty="0"/>
          </a:p>
          <a:p>
            <a:r>
              <a:rPr lang="en-GB" dirty="0"/>
              <a:t>As a result of COVID we had to cancel the events for a couple of months. No figures available. See our first birthday party: </a:t>
            </a:r>
            <a:r>
              <a:rPr lang="en-GB" dirty="0">
                <a:hlinkClick r:id="rId4"/>
              </a:rPr>
              <a:t>https://www.youtube.com/watch?v=yGejJC9o-jA&amp;t=20s</a:t>
            </a:r>
            <a:r>
              <a:rPr lang="en-GB" dirty="0"/>
              <a:t> and our latest news  </a:t>
            </a:r>
            <a:r>
              <a:rPr lang="en-GB" dirty="0">
                <a:hlinkClick r:id="rId5"/>
              </a:rPr>
              <a:t>https://degroeneafslag.nl/nieuwtjes</a:t>
            </a:r>
            <a:r>
              <a:rPr lang="en-GB" dirty="0"/>
              <a:t> </a:t>
            </a:r>
          </a:p>
          <a:p>
            <a:endParaRPr lang="en-GB"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Inspiring people who want to donate their knowledge and time,</a:t>
            </a:r>
          </a:p>
          <a:p>
            <a:pPr marL="228600" lvl="0" indent="-228600" algn="l">
              <a:spcAft>
                <a:spcPts val="300"/>
              </a:spcAft>
              <a:buClr>
                <a:srgbClr val="84BA41"/>
              </a:buClr>
              <a:buFont typeface="+mj-lt"/>
              <a:buAutoNum type="arabicPeriod"/>
            </a:pPr>
            <a:r>
              <a:rPr lang="en-GB" dirty="0"/>
              <a:t>Inspiring people with their simple and smart ideas,</a:t>
            </a:r>
          </a:p>
          <a:p>
            <a:pPr marL="228600" lvl="0" indent="-228600" algn="l">
              <a:spcAft>
                <a:spcPts val="300"/>
              </a:spcAft>
              <a:buClr>
                <a:srgbClr val="84BA41"/>
              </a:buClr>
              <a:buFont typeface="+mj-lt"/>
              <a:buAutoNum type="arabicPeriod"/>
            </a:pPr>
            <a:r>
              <a:rPr lang="en-GB" dirty="0"/>
              <a:t>Inspiring waste materials.</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Keep it simple. The world is complicated enough.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Don’t judge others but try to inspire them to think about sustainability and renew their actions.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Give room to innovative young entrepreneurs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Facilitate young entrepreneurs and use their ideas for renewal and transitions needed to build up a sustainable, climate neutral society.</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Next 6 months and further</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Next 6 months and further</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TBC</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Next 6 months and further</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Next 6 months and further</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http://schemas.microsoft.com/office/infopath/2007/PartnerControls"/>
    <ds:schemaRef ds:uri="http://purl.org/dc/elements/1.1/"/>
    <ds:schemaRef ds:uri="http://schemas.microsoft.com/office/2006/metadata/properties"/>
    <ds:schemaRef ds:uri="5a96bb8c-aa49-4f7e-b12a-1d018b5931c3"/>
    <ds:schemaRef ds:uri="bd7d76e0-c20f-457d-a5c3-91e787aaf778"/>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4463</TotalTime>
  <Words>1159</Words>
  <Application>Microsoft Macintosh PowerPoint</Application>
  <PresentationFormat>Custom</PresentationFormat>
  <Paragraphs>104</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331</cp:revision>
  <dcterms:created xsi:type="dcterms:W3CDTF">2021-06-15T11:45:52Z</dcterms:created>
  <dcterms:modified xsi:type="dcterms:W3CDTF">2022-04-06T11:07:17Z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