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sldIdLst>
    <p:sldId id="4286" r:id="rId5"/>
    <p:sldId id="4270" r:id="rId6"/>
    <p:sldId id="4273" r:id="rId7"/>
    <p:sldId id="4308" r:id="rId8"/>
    <p:sldId id="4313" r:id="rId9"/>
    <p:sldId id="4323" r:id="rId10"/>
    <p:sldId id="4324" r:id="rId11"/>
    <p:sldId id="4325" r:id="rId12"/>
    <p:sldId id="4326" r:id="rId13"/>
    <p:sldId id="4327" r:id="rId14"/>
    <p:sldId id="4328" r:id="rId15"/>
    <p:sldId id="4314" r:id="rId16"/>
    <p:sldId id="4329" r:id="rId17"/>
    <p:sldId id="4330" r:id="rId18"/>
    <p:sldId id="4339" r:id="rId19"/>
    <p:sldId id="4315" r:id="rId20"/>
    <p:sldId id="4372" r:id="rId21"/>
    <p:sldId id="4371" r:id="rId22"/>
    <p:sldId id="4358" r:id="rId23"/>
    <p:sldId id="4316" r:id="rId24"/>
    <p:sldId id="4331" r:id="rId25"/>
    <p:sldId id="4340" r:id="rId26"/>
    <p:sldId id="4341" r:id="rId27"/>
    <p:sldId id="4332" r:id="rId28"/>
    <p:sldId id="4333" r:id="rId29"/>
    <p:sldId id="4334" r:id="rId30"/>
    <p:sldId id="4335" r:id="rId31"/>
    <p:sldId id="4336" r:id="rId32"/>
    <p:sldId id="4346" r:id="rId33"/>
    <p:sldId id="4347" r:id="rId34"/>
    <p:sldId id="4337" r:id="rId35"/>
    <p:sldId id="4342" r:id="rId36"/>
    <p:sldId id="4343" r:id="rId37"/>
    <p:sldId id="4317" r:id="rId38"/>
    <p:sldId id="4344" r:id="rId39"/>
    <p:sldId id="4348" r:id="rId40"/>
    <p:sldId id="4349" r:id="rId41"/>
    <p:sldId id="4345" r:id="rId42"/>
    <p:sldId id="4350" r:id="rId43"/>
    <p:sldId id="4351" r:id="rId44"/>
    <p:sldId id="4352" r:id="rId45"/>
    <p:sldId id="4338" r:id="rId46"/>
    <p:sldId id="4318" r:id="rId47"/>
    <p:sldId id="4353" r:id="rId48"/>
    <p:sldId id="4374" r:id="rId49"/>
    <p:sldId id="4373" r:id="rId50"/>
    <p:sldId id="4354" r:id="rId51"/>
    <p:sldId id="4355" r:id="rId52"/>
    <p:sldId id="4356" r:id="rId53"/>
    <p:sldId id="4319" r:id="rId54"/>
    <p:sldId id="4368" r:id="rId55"/>
    <p:sldId id="4366" r:id="rId56"/>
    <p:sldId id="4369" r:id="rId57"/>
    <p:sldId id="4367" r:id="rId58"/>
    <p:sldId id="4370" r:id="rId59"/>
    <p:sldId id="4309" r:id="rId60"/>
    <p:sldId id="4321" r:id="rId61"/>
    <p:sldId id="4322" r:id="rId62"/>
    <p:sldId id="4361" r:id="rId63"/>
    <p:sldId id="4363" r:id="rId64"/>
    <p:sldId id="4385" r:id="rId65"/>
    <p:sldId id="4386" r:id="rId66"/>
    <p:sldId id="4387" r:id="rId67"/>
    <p:sldId id="4388" r:id="rId68"/>
    <p:sldId id="4360" r:id="rId69"/>
    <p:sldId id="4364" r:id="rId70"/>
    <p:sldId id="4263" r:id="rId71"/>
  </p:sldIdLst>
  <p:sldSz cx="12192000" cy="6858000"/>
  <p:notesSz cx="6858000" cy="9144000"/>
  <p:defaultTextStyle>
    <a:defPPr>
      <a:defRPr lang="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 userId="S::mark@momentumconsulting.ie::5191d3a0-a879-4689-ad06-75e79f89cfa4" providerId="AD"/>
  <p188:author id="{C7261AD0-5118-2137-2306-1371611AF153}" name="Grace Roche" initials="GR" userId="S::grace@momentumconsulting.ie::c3ac51be-f92c-4033-864a-2a381cf01f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82E"/>
    <a:srgbClr val="297239"/>
    <a:srgbClr val="000000"/>
    <a:srgbClr val="84BA41"/>
    <a:srgbClr val="63A043"/>
    <a:srgbClr val="468940"/>
    <a:srgbClr val="A2CC3A"/>
    <a:srgbClr val="F5802A"/>
    <a:srgbClr val="EE5128"/>
    <a:srgbClr val="E61F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528535"/>
            <a:ext cx="6419236" cy="1863523"/>
          </a:xfrm>
          <a:prstGeom prst="rect">
            <a:avLst/>
          </a:prstGeom>
        </p:spPr>
        <p:txBody>
          <a:bodyPr wrap="square">
            <a:spAutoFit/>
          </a:bodyPr>
          <a:lstStyle/>
          <a:p>
            <a:pPr marL="0" marR="0" lvl="0" indent="0" algn="l" defTabSz="914400" rtl="0" eaLnBrk="1" fontAlgn="base" latinLnBrk="0" hangingPunct="1">
              <a:lnSpc>
                <a:spcPts val="4580"/>
              </a:lnSpc>
              <a:spcBef>
                <a:spcPts val="0"/>
              </a:spcBef>
              <a:spcAft>
                <a:spcPts val="0"/>
              </a:spcAft>
              <a:buClrTx/>
              <a:buSzTx/>
              <a:buFontTx/>
              <a:buNone/>
              <a:tabLst/>
              <a:defRPr/>
            </a:pPr>
            <a:r>
              <a:rPr lang="en-IE" sz="4400" b="1" i="0" u="none" strike="noStrike" kern="1200" baseline="0">
                <a:solidFill>
                  <a:schemeClr val="bg1"/>
                </a:solidFill>
                <a:effectLst/>
                <a:latin typeface="+mn-lt"/>
                <a:ea typeface="+mn-ea"/>
                <a:cs typeface="+mn-cs"/>
                <a:sym typeface="Quattrocento Sans"/>
              </a:rPr>
              <a:t>SUSTAINABLE FUTURES FOR ENTERPRISE CENTRES</a:t>
            </a:r>
          </a:p>
          <a:p>
            <a:pPr marL="0" marR="0" lvl="0" indent="0" algn="l" defTabSz="914400" rtl="0" eaLnBrk="1" fontAlgn="base" latinLnBrk="0" hangingPunct="1">
              <a:lnSpc>
                <a:spcPts val="4580"/>
              </a:lnSpc>
              <a:spcBef>
                <a:spcPts val="0"/>
              </a:spcBef>
              <a:spcAft>
                <a:spcPts val="0"/>
              </a:spcAft>
              <a:buClrTx/>
              <a:buSzTx/>
              <a:buFontTx/>
              <a:buNone/>
              <a:tabLst/>
              <a:defRPr/>
            </a:pPr>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7" y="2883582"/>
            <a:ext cx="6247594"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SUSTAINABLE FUTURES FOR ENTERPRISE CENTRES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FB6FB-91A0-064F-9454-EDC30779F3AD}"/>
              </a:ext>
            </a:extLst>
          </p:cNvPr>
          <p:cNvSpPr>
            <a:spLocks/>
          </p:cNvSpPr>
          <p:nvPr userDrawn="1"/>
        </p:nvSpPr>
        <p:spPr>
          <a:xfrm>
            <a:off x="420393" y="329380"/>
            <a:ext cx="3722174" cy="61029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74354" y="661585"/>
            <a:ext cx="3089893" cy="5502712"/>
          </a:xfrm>
        </p:spPr>
        <p:txBody>
          <a:bodyPr>
            <a:normAutofit/>
          </a:bodyPr>
          <a:lstStyle>
            <a:lvl1pPr marL="0" indent="0" algn="l">
              <a:buNone/>
              <a:defRPr sz="3600" b="1" i="0">
                <a:solidFill>
                  <a:srgbClr val="A2CC3A"/>
                </a:solidFill>
                <a:latin typeface="+mn-lt"/>
              </a:defRPr>
            </a:lvl1pPr>
          </a:lstStyle>
          <a:p>
            <a:pPr lvl="0"/>
            <a:r>
              <a:rPr lang="en-US"/>
              <a:t>Heading</a:t>
            </a:r>
          </a:p>
        </p:txBody>
      </p:sp>
      <p:sp>
        <p:nvSpPr>
          <p:cNvPr id="28" name="Text Box 5">
            <a:extLst>
              <a:ext uri="{FF2B5EF4-FFF2-40B4-BE49-F238E27FC236}">
                <a16:creationId xmlns:a16="http://schemas.microsoft.com/office/drawing/2014/main" id="{296BB96E-518D-2043-9A86-E7B040D760BC}"/>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365A9D36-9920-3748-B466-5224E9C6C770}"/>
              </a:ext>
            </a:extLst>
          </p:cNvPr>
          <p:cNvSpPr/>
          <p:nvPr userDrawn="1"/>
        </p:nvSpPr>
        <p:spPr>
          <a:xfrm>
            <a:off x="7260419" y="62454"/>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4B98F1B9-EACF-6640-9BF7-40C2CBF6B986}"/>
              </a:ext>
            </a:extLst>
          </p:cNvPr>
          <p:cNvSpPr txBox="1"/>
          <p:nvPr userDrawn="1"/>
        </p:nvSpPr>
        <p:spPr>
          <a:xfrm>
            <a:off x="459631" y="64588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1" name="Text Placeholder 17">
            <a:extLst>
              <a:ext uri="{FF2B5EF4-FFF2-40B4-BE49-F238E27FC236}">
                <a16:creationId xmlns:a16="http://schemas.microsoft.com/office/drawing/2014/main" id="{44465B25-AB0F-044E-AE82-1E7506D6021E}"/>
              </a:ext>
            </a:extLst>
          </p:cNvPr>
          <p:cNvSpPr>
            <a:spLocks noGrp="1"/>
          </p:cNvSpPr>
          <p:nvPr>
            <p:ph type="body" sz="quarter" idx="18" hasCustomPrompt="1"/>
          </p:nvPr>
        </p:nvSpPr>
        <p:spPr>
          <a:xfrm>
            <a:off x="4496527" y="661585"/>
            <a:ext cx="7112813" cy="5502731"/>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404008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9CF2BA25-1A3A-284B-91FD-CA04E45F188F}"/>
              </a:ext>
            </a:extLst>
          </p:cNvPr>
          <p:cNvSpPr/>
          <p:nvPr userDrawn="1"/>
        </p:nvSpPr>
        <p:spPr>
          <a:xfrm flipH="1">
            <a:off x="29482" y="5365"/>
            <a:ext cx="3864247" cy="6220885"/>
          </a:xfrm>
          <a:custGeom>
            <a:avLst/>
            <a:gdLst>
              <a:gd name="connsiteX0" fmla="*/ 3446638 w 3864247"/>
              <a:gd name="connsiteY0" fmla="*/ 0 h 6220885"/>
              <a:gd name="connsiteX1" fmla="*/ 1642543 w 3864247"/>
              <a:gd name="connsiteY1" fmla="*/ 0 h 6220885"/>
              <a:gd name="connsiteX2" fmla="*/ 1528054 w 3864247"/>
              <a:gd name="connsiteY2" fmla="*/ 71581 h 6220885"/>
              <a:gd name="connsiteX3" fmla="*/ 690756 w 3864247"/>
              <a:gd name="connsiteY3" fmla="*/ 844478 h 6220885"/>
              <a:gd name="connsiteX4" fmla="*/ 404387 w 3864247"/>
              <a:gd name="connsiteY4" fmla="*/ 1282290 h 6220885"/>
              <a:gd name="connsiteX5" fmla="*/ 349083 w 3864247"/>
              <a:gd name="connsiteY5" fmla="*/ 1387777 h 6220885"/>
              <a:gd name="connsiteX6" fmla="*/ 348808 w 3864247"/>
              <a:gd name="connsiteY6" fmla="*/ 1388333 h 6220885"/>
              <a:gd name="connsiteX7" fmla="*/ 340608 w 3864247"/>
              <a:gd name="connsiteY7" fmla="*/ 1404041 h 6220885"/>
              <a:gd name="connsiteX8" fmla="*/ 325188 w 3864247"/>
              <a:gd name="connsiteY8" fmla="*/ 1437121 h 6220885"/>
              <a:gd name="connsiteX9" fmla="*/ 295865 w 3864247"/>
              <a:gd name="connsiteY9" fmla="*/ 1499939 h 6220885"/>
              <a:gd name="connsiteX10" fmla="*/ 241815 w 3864247"/>
              <a:gd name="connsiteY10" fmla="*/ 1625447 h 6220885"/>
              <a:gd name="connsiteX11" fmla="*/ 208888 w 3864247"/>
              <a:gd name="connsiteY11" fmla="*/ 1707026 h 6220885"/>
              <a:gd name="connsiteX12" fmla="*/ 102176 w 3864247"/>
              <a:gd name="connsiteY12" fmla="*/ 2049491 h 6220885"/>
              <a:gd name="connsiteX13" fmla="*/ 100787 w 3864247"/>
              <a:gd name="connsiteY13" fmla="*/ 2054912 h 6220885"/>
              <a:gd name="connsiteX14" fmla="*/ 91339 w 3864247"/>
              <a:gd name="connsiteY14" fmla="*/ 2093273 h 6220885"/>
              <a:gd name="connsiteX15" fmla="*/ 88139 w 3864247"/>
              <a:gd name="connsiteY15" fmla="*/ 2106894 h 6220885"/>
              <a:gd name="connsiteX16" fmla="*/ 80778 w 3864247"/>
              <a:gd name="connsiteY16" fmla="*/ 2139000 h 6220885"/>
              <a:gd name="connsiteX17" fmla="*/ 77443 w 3864247"/>
              <a:gd name="connsiteY17" fmla="*/ 2154010 h 6220885"/>
              <a:gd name="connsiteX18" fmla="*/ 69800 w 3864247"/>
              <a:gd name="connsiteY18" fmla="*/ 2189452 h 6220885"/>
              <a:gd name="connsiteX19" fmla="*/ 67719 w 3864247"/>
              <a:gd name="connsiteY19" fmla="*/ 2199316 h 6220885"/>
              <a:gd name="connsiteX20" fmla="*/ 47012 w 3864247"/>
              <a:gd name="connsiteY20" fmla="*/ 2308841 h 6220885"/>
              <a:gd name="connsiteX21" fmla="*/ 38813 w 3864247"/>
              <a:gd name="connsiteY21" fmla="*/ 2354569 h 6220885"/>
              <a:gd name="connsiteX22" fmla="*/ 35343 w 3864247"/>
              <a:gd name="connsiteY22" fmla="*/ 2380837 h 6220885"/>
              <a:gd name="connsiteX23" fmla="*/ 35202 w 3864247"/>
              <a:gd name="connsiteY23" fmla="*/ 2382086 h 6220885"/>
              <a:gd name="connsiteX24" fmla="*/ 19501 w 3864247"/>
              <a:gd name="connsiteY24" fmla="*/ 2503837 h 6220885"/>
              <a:gd name="connsiteX25" fmla="*/ 16998 w 3864247"/>
              <a:gd name="connsiteY25" fmla="*/ 2523711 h 6220885"/>
              <a:gd name="connsiteX26" fmla="*/ 16307 w 3864247"/>
              <a:gd name="connsiteY26" fmla="*/ 2533441 h 6220885"/>
              <a:gd name="connsiteX27" fmla="*/ 12831 w 3864247"/>
              <a:gd name="connsiteY27" fmla="*/ 2576109 h 6220885"/>
              <a:gd name="connsiteX28" fmla="*/ 10744 w 3864247"/>
              <a:gd name="connsiteY28" fmla="*/ 2602237 h 6220885"/>
              <a:gd name="connsiteX29" fmla="*/ 1994 w 3864247"/>
              <a:gd name="connsiteY29" fmla="*/ 2763743 h 6220885"/>
              <a:gd name="connsiteX30" fmla="*/ 27144 w 3864247"/>
              <a:gd name="connsiteY30" fmla="*/ 3281880 h 6220885"/>
              <a:gd name="connsiteX31" fmla="*/ 360201 w 3864247"/>
              <a:gd name="connsiteY31" fmla="*/ 4358607 h 6220885"/>
              <a:gd name="connsiteX32" fmla="*/ 1039791 w 3864247"/>
              <a:gd name="connsiteY32" fmla="*/ 5266607 h 6220885"/>
              <a:gd name="connsiteX33" fmla="*/ 1448573 w 3864247"/>
              <a:gd name="connsiteY33" fmla="*/ 5599202 h 6220885"/>
              <a:gd name="connsiteX34" fmla="*/ 1654219 w 3864247"/>
              <a:gd name="connsiteY34" fmla="*/ 5732346 h 6220885"/>
              <a:gd name="connsiteX35" fmla="*/ 1755925 w 3864247"/>
              <a:gd name="connsiteY35" fmla="*/ 5789749 h 6220885"/>
              <a:gd name="connsiteX36" fmla="*/ 1805667 w 3864247"/>
              <a:gd name="connsiteY36" fmla="*/ 5817272 h 6220885"/>
              <a:gd name="connsiteX37" fmla="*/ 1855550 w 3864247"/>
              <a:gd name="connsiteY37" fmla="*/ 5842287 h 6220885"/>
              <a:gd name="connsiteX38" fmla="*/ 2382021 w 3864247"/>
              <a:gd name="connsiteY38" fmla="*/ 6057580 h 6220885"/>
              <a:gd name="connsiteX39" fmla="*/ 2475950 w 3864247"/>
              <a:gd name="connsiteY39" fmla="*/ 6085654 h 6220885"/>
              <a:gd name="connsiteX40" fmla="*/ 2519720 w 3864247"/>
              <a:gd name="connsiteY40" fmla="*/ 6097745 h 6220885"/>
              <a:gd name="connsiteX41" fmla="*/ 2568770 w 3864247"/>
              <a:gd name="connsiteY41" fmla="*/ 6111226 h 6220885"/>
              <a:gd name="connsiteX42" fmla="*/ 2570435 w 3864247"/>
              <a:gd name="connsiteY42" fmla="*/ 6111642 h 6220885"/>
              <a:gd name="connsiteX43" fmla="*/ 2570576 w 3864247"/>
              <a:gd name="connsiteY43" fmla="*/ 6111642 h 6220885"/>
              <a:gd name="connsiteX44" fmla="*/ 2578635 w 3864247"/>
              <a:gd name="connsiteY44" fmla="*/ 6113869 h 6220885"/>
              <a:gd name="connsiteX45" fmla="*/ 2610729 w 3864247"/>
              <a:gd name="connsiteY45" fmla="*/ 6121371 h 6220885"/>
              <a:gd name="connsiteX46" fmla="*/ 2709798 w 3864247"/>
              <a:gd name="connsiteY46" fmla="*/ 6143608 h 6220885"/>
              <a:gd name="connsiteX47" fmla="*/ 2714106 w 3864247"/>
              <a:gd name="connsiteY47" fmla="*/ 6144581 h 6220885"/>
              <a:gd name="connsiteX48" fmla="*/ 2765654 w 3864247"/>
              <a:gd name="connsiteY48" fmla="*/ 6155424 h 6220885"/>
              <a:gd name="connsiteX49" fmla="*/ 2783442 w 3864247"/>
              <a:gd name="connsiteY49" fmla="*/ 6158483 h 6220885"/>
              <a:gd name="connsiteX50" fmla="*/ 2786079 w 3864247"/>
              <a:gd name="connsiteY50" fmla="*/ 6158759 h 6220885"/>
              <a:gd name="connsiteX51" fmla="*/ 3275731 w 3864247"/>
              <a:gd name="connsiteY51" fmla="*/ 6216718 h 6220885"/>
              <a:gd name="connsiteX52" fmla="*/ 3388696 w 3864247"/>
              <a:gd name="connsiteY52" fmla="*/ 6219637 h 6220885"/>
              <a:gd name="connsiteX53" fmla="*/ 3446914 w 3864247"/>
              <a:gd name="connsiteY53" fmla="*/ 6220885 h 6220885"/>
              <a:gd name="connsiteX54" fmla="*/ 3506104 w 3864247"/>
              <a:gd name="connsiteY54" fmla="*/ 6219496 h 6220885"/>
              <a:gd name="connsiteX55" fmla="*/ 3627544 w 3864247"/>
              <a:gd name="connsiteY55" fmla="*/ 6216161 h 6220885"/>
              <a:gd name="connsiteX56" fmla="*/ 3752460 w 3864247"/>
              <a:gd name="connsiteY56" fmla="*/ 6206989 h 6220885"/>
              <a:gd name="connsiteX57" fmla="*/ 3864247 w 3864247"/>
              <a:gd name="connsiteY57" fmla="*/ 6193204 h 6220885"/>
              <a:gd name="connsiteX58" fmla="*/ 3864247 w 3864247"/>
              <a:gd name="connsiteY58" fmla="*/ 5689443 h 6220885"/>
              <a:gd name="connsiteX59" fmla="*/ 3707441 w 3864247"/>
              <a:gd name="connsiteY59" fmla="*/ 5708721 h 6220885"/>
              <a:gd name="connsiteX60" fmla="*/ 3601005 w 3864247"/>
              <a:gd name="connsiteY60" fmla="*/ 5716645 h 6220885"/>
              <a:gd name="connsiteX61" fmla="*/ 3497488 w 3864247"/>
              <a:gd name="connsiteY61" fmla="*/ 5719423 h 6220885"/>
              <a:gd name="connsiteX62" fmla="*/ 3446914 w 3864247"/>
              <a:gd name="connsiteY62" fmla="*/ 5720677 h 6220885"/>
              <a:gd name="connsiteX63" fmla="*/ 3397312 w 3864247"/>
              <a:gd name="connsiteY63" fmla="*/ 5719423 h 6220885"/>
              <a:gd name="connsiteX64" fmla="*/ 3300881 w 3864247"/>
              <a:gd name="connsiteY64" fmla="*/ 5717061 h 6220885"/>
              <a:gd name="connsiteX65" fmla="*/ 2818871 w 3864247"/>
              <a:gd name="connsiteY65" fmla="*/ 5654659 h 6220885"/>
              <a:gd name="connsiteX66" fmla="*/ 2752314 w 3864247"/>
              <a:gd name="connsiteY66" fmla="*/ 5639649 h 6220885"/>
              <a:gd name="connsiteX67" fmla="*/ 2733559 w 3864247"/>
              <a:gd name="connsiteY67" fmla="*/ 5635476 h 6220885"/>
              <a:gd name="connsiteX68" fmla="*/ 2700766 w 3864247"/>
              <a:gd name="connsiteY68" fmla="*/ 5627557 h 6220885"/>
              <a:gd name="connsiteX69" fmla="*/ 2697988 w 3864247"/>
              <a:gd name="connsiteY69" fmla="*/ 5626719 h 6220885"/>
              <a:gd name="connsiteX70" fmla="*/ 2620177 w 3864247"/>
              <a:gd name="connsiteY70" fmla="*/ 5605180 h 6220885"/>
              <a:gd name="connsiteX71" fmla="*/ 2540005 w 3864247"/>
              <a:gd name="connsiteY71" fmla="*/ 5581273 h 6220885"/>
              <a:gd name="connsiteX72" fmla="*/ 2537086 w 3864247"/>
              <a:gd name="connsiteY72" fmla="*/ 5580300 h 6220885"/>
              <a:gd name="connsiteX73" fmla="*/ 2479982 w 3864247"/>
              <a:gd name="connsiteY73" fmla="*/ 5561398 h 6220885"/>
              <a:gd name="connsiteX74" fmla="*/ 2477755 w 3864247"/>
              <a:gd name="connsiteY74" fmla="*/ 5560841 h 6220885"/>
              <a:gd name="connsiteX75" fmla="*/ 2092874 w 3864247"/>
              <a:gd name="connsiteY75" fmla="*/ 5398368 h 6220885"/>
              <a:gd name="connsiteX76" fmla="*/ 2050352 w 3864247"/>
              <a:gd name="connsiteY76" fmla="*/ 5377239 h 6220885"/>
              <a:gd name="connsiteX77" fmla="*/ 2008112 w 3864247"/>
              <a:gd name="connsiteY77" fmla="*/ 5353748 h 6220885"/>
              <a:gd name="connsiteX78" fmla="*/ 1921410 w 3864247"/>
              <a:gd name="connsiteY78" fmla="*/ 5304967 h 6220885"/>
              <a:gd name="connsiteX79" fmla="*/ 1746477 w 3864247"/>
              <a:gd name="connsiteY79" fmla="*/ 5191557 h 6220885"/>
              <a:gd name="connsiteX80" fmla="*/ 1398415 w 3864247"/>
              <a:gd name="connsiteY80" fmla="*/ 4908300 h 6220885"/>
              <a:gd name="connsiteX81" fmla="*/ 819839 w 3864247"/>
              <a:gd name="connsiteY81" fmla="*/ 4135396 h 6220885"/>
              <a:gd name="connsiteX82" fmla="*/ 536805 w 3864247"/>
              <a:gd name="connsiteY82" fmla="*/ 3220035 h 6220885"/>
              <a:gd name="connsiteX83" fmla="*/ 515407 w 3864247"/>
              <a:gd name="connsiteY83" fmla="*/ 2778337 h 6220885"/>
              <a:gd name="connsiteX84" fmla="*/ 519849 w 3864247"/>
              <a:gd name="connsiteY84" fmla="*/ 2678266 h 6220885"/>
              <a:gd name="connsiteX85" fmla="*/ 519990 w 3864247"/>
              <a:gd name="connsiteY85" fmla="*/ 2677153 h 6220885"/>
              <a:gd name="connsiteX86" fmla="*/ 522768 w 3864247"/>
              <a:gd name="connsiteY86" fmla="*/ 2640738 h 6220885"/>
              <a:gd name="connsiteX87" fmla="*/ 527351 w 3864247"/>
              <a:gd name="connsiteY87" fmla="*/ 2582087 h 6220885"/>
              <a:gd name="connsiteX88" fmla="*/ 530411 w 3864247"/>
              <a:gd name="connsiteY88" fmla="*/ 2554153 h 6220885"/>
              <a:gd name="connsiteX89" fmla="*/ 540416 w 3864247"/>
              <a:gd name="connsiteY89" fmla="*/ 2477011 h 6220885"/>
              <a:gd name="connsiteX90" fmla="*/ 542918 w 3864247"/>
              <a:gd name="connsiteY90" fmla="*/ 2457277 h 6220885"/>
              <a:gd name="connsiteX91" fmla="*/ 543475 w 3864247"/>
              <a:gd name="connsiteY91" fmla="*/ 2453385 h 6220885"/>
              <a:gd name="connsiteX92" fmla="*/ 554031 w 3864247"/>
              <a:gd name="connsiteY92" fmla="*/ 2388756 h 6220885"/>
              <a:gd name="connsiteX93" fmla="*/ 554863 w 3864247"/>
              <a:gd name="connsiteY93" fmla="*/ 2384313 h 6220885"/>
              <a:gd name="connsiteX94" fmla="*/ 571121 w 3864247"/>
              <a:gd name="connsiteY94" fmla="*/ 2298971 h 6220885"/>
              <a:gd name="connsiteX95" fmla="*/ 573624 w 3864247"/>
              <a:gd name="connsiteY95" fmla="*/ 2287296 h 6220885"/>
              <a:gd name="connsiteX96" fmla="*/ 579321 w 3864247"/>
              <a:gd name="connsiteY96" fmla="*/ 2260892 h 6220885"/>
              <a:gd name="connsiteX97" fmla="*/ 582797 w 3864247"/>
              <a:gd name="connsiteY97" fmla="*/ 2245044 h 6220885"/>
              <a:gd name="connsiteX98" fmla="*/ 588212 w 3864247"/>
              <a:gd name="connsiteY98" fmla="*/ 2221693 h 6220885"/>
              <a:gd name="connsiteX99" fmla="*/ 591828 w 3864247"/>
              <a:gd name="connsiteY99" fmla="*/ 2206548 h 6220885"/>
              <a:gd name="connsiteX100" fmla="*/ 598633 w 3864247"/>
              <a:gd name="connsiteY100" fmla="*/ 2178750 h 6220885"/>
              <a:gd name="connsiteX101" fmla="*/ 600995 w 3864247"/>
              <a:gd name="connsiteY101" fmla="*/ 2169436 h 6220885"/>
              <a:gd name="connsiteX102" fmla="*/ 717711 w 3864247"/>
              <a:gd name="connsiteY102" fmla="*/ 1814189 h 6220885"/>
              <a:gd name="connsiteX103" fmla="*/ 719933 w 3864247"/>
              <a:gd name="connsiteY103" fmla="*/ 1808492 h 6220885"/>
              <a:gd name="connsiteX104" fmla="*/ 765092 w 3864247"/>
              <a:gd name="connsiteY104" fmla="*/ 1703556 h 6220885"/>
              <a:gd name="connsiteX105" fmla="*/ 784544 w 3864247"/>
              <a:gd name="connsiteY105" fmla="*/ 1661580 h 6220885"/>
              <a:gd name="connsiteX106" fmla="*/ 790241 w 3864247"/>
              <a:gd name="connsiteY106" fmla="*/ 1649213 h 6220885"/>
              <a:gd name="connsiteX107" fmla="*/ 857356 w 3864247"/>
              <a:gd name="connsiteY107" fmla="*/ 1518284 h 6220885"/>
              <a:gd name="connsiteX108" fmla="*/ 1101068 w 3864247"/>
              <a:gd name="connsiteY108" fmla="*/ 1145664 h 6220885"/>
              <a:gd name="connsiteX109" fmla="*/ 1814007 w 3864247"/>
              <a:gd name="connsiteY109" fmla="*/ 487425 h 6220885"/>
              <a:gd name="connsiteX110" fmla="*/ 2708825 w 3864247"/>
              <a:gd name="connsiteY110" fmla="*/ 95482 h 6220885"/>
              <a:gd name="connsiteX111" fmla="*/ 3155123 w 3864247"/>
              <a:gd name="connsiteY111" fmla="*/ 18761 h 6220885"/>
              <a:gd name="connsiteX112" fmla="*/ 3365071 w 3864247"/>
              <a:gd name="connsiteY112" fmla="*/ 6811 h 6220885"/>
              <a:gd name="connsiteX113" fmla="*/ 3446638 w 3864247"/>
              <a:gd name="connsiteY113"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864247"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lnTo>
                  <a:pt x="3864247" y="6193204"/>
                </a:lnTo>
                <a:lnTo>
                  <a:pt x="3864247" y="5689443"/>
                </a:lnTo>
                <a:lnTo>
                  <a:pt x="3707441" y="5708721"/>
                </a:ln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3964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1"/>
            <a:ext cx="11453646" cy="20722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0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quote slide">
    <p:spTree>
      <p:nvGrpSpPr>
        <p:cNvPr id="1" name=""/>
        <p:cNvGrpSpPr/>
        <p:nvPr/>
      </p:nvGrpSpPr>
      <p:grpSpPr>
        <a:xfrm>
          <a:off x="0" y="0"/>
          <a:ext cx="0" cy="0"/>
          <a:chOff x="0" y="0"/>
          <a:chExt cx="0" cy="0"/>
        </a:xfrm>
      </p:grpSpPr>
      <p:sp>
        <p:nvSpPr>
          <p:cNvPr id="15" name="Graphic 4">
            <a:extLst>
              <a:ext uri="{FF2B5EF4-FFF2-40B4-BE49-F238E27FC236}">
                <a16:creationId xmlns:a16="http://schemas.microsoft.com/office/drawing/2014/main" id="{8A9F53ED-30E8-5740-B6D2-5F5096591C92}"/>
              </a:ext>
            </a:extLst>
          </p:cNvPr>
          <p:cNvSpPr/>
          <p:nvPr userDrawn="1"/>
        </p:nvSpPr>
        <p:spPr>
          <a:xfrm flipH="1">
            <a:off x="0"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2161309" y="775855"/>
            <a:ext cx="9646298" cy="3540688"/>
          </a:xfrm>
        </p:spPr>
        <p:txBody>
          <a:bodyPr anchor="ctr">
            <a:normAutofit/>
          </a:bodyPr>
          <a:lstStyle>
            <a:lvl1pPr marL="12700" indent="-12700">
              <a:buNone/>
              <a:tabLst/>
              <a:defRPr sz="36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text here…</a:t>
            </a:r>
            <a:endParaRPr lang="en-US"/>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1" y="0"/>
            <a:ext cx="1355393"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1118293"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074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8B3AA-F197-3540-8E83-6550CC21E490}"/>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38" y="348108"/>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29079" y="1276454"/>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a:t>Phone Preview</a:t>
            </a:r>
          </a:p>
        </p:txBody>
      </p:sp>
      <p:sp>
        <p:nvSpPr>
          <p:cNvPr id="20" name="Text Box 5">
            <a:extLst>
              <a:ext uri="{FF2B5EF4-FFF2-40B4-BE49-F238E27FC236}">
                <a16:creationId xmlns:a16="http://schemas.microsoft.com/office/drawing/2014/main" id="{58950C1E-80BE-9F44-A610-D16612E6E443}"/>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 Slide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9CE78E-879F-E141-8DDB-5C4694D3F5F6}"/>
              </a:ext>
            </a:extLst>
          </p:cNvPr>
          <p:cNvSpPr>
            <a:spLocks/>
          </p:cNvSpPr>
          <p:nvPr userDrawn="1"/>
        </p:nvSpPr>
        <p:spPr>
          <a:xfrm flipH="1">
            <a:off x="5099761" y="0"/>
            <a:ext cx="6429235"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Graphic 4">
            <a:extLst>
              <a:ext uri="{FF2B5EF4-FFF2-40B4-BE49-F238E27FC236}">
                <a16:creationId xmlns:a16="http://schemas.microsoft.com/office/drawing/2014/main" id="{6E746D53-FE31-1E4C-89A4-409070EF164F}"/>
              </a:ext>
            </a:extLst>
          </p:cNvPr>
          <p:cNvSpPr/>
          <p:nvPr userDrawn="1"/>
        </p:nvSpPr>
        <p:spPr>
          <a:xfrm>
            <a:off x="4719639" y="703717"/>
            <a:ext cx="904163" cy="85715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009259" y="2066544"/>
            <a:ext cx="4896426" cy="430654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980954" y="703717"/>
            <a:ext cx="4921574" cy="857158"/>
          </a:xfrm>
          <a:noFill/>
        </p:spPr>
        <p:txBody>
          <a:bodyPr anchor="ctr">
            <a:normAutofit/>
          </a:bodyPr>
          <a:lstStyle>
            <a:lvl1pPr marL="0" indent="0" algn="l">
              <a:buNone/>
              <a:defRPr sz="3600" i="0">
                <a:solidFill>
                  <a:schemeClr val="bg1"/>
                </a:solidFill>
                <a:latin typeface="+mn-lt"/>
              </a:defRPr>
            </a:lvl1pPr>
          </a:lstStyle>
          <a:p>
            <a:pPr lvl="0"/>
            <a:r>
              <a:rPr lang="en-US"/>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663004" y="703718"/>
            <a:ext cx="3975991" cy="5669374"/>
          </a:xfrm>
          <a:noFill/>
        </p:spPr>
        <p:txBody>
          <a:bodyPr anchor="t">
            <a:normAutofit/>
          </a:bodyPr>
          <a:lstStyle>
            <a:lvl1pPr marL="0" indent="0" algn="l">
              <a:buNone/>
              <a:defRPr sz="3600" i="0">
                <a:solidFill>
                  <a:srgbClr val="0B582E"/>
                </a:solidFill>
                <a:latin typeface="+mn-lt"/>
              </a:defRPr>
            </a:lvl1pPr>
          </a:lstStyle>
          <a:p>
            <a:pPr lvl="0"/>
            <a:r>
              <a:rPr lang="en-US"/>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63877" y="708094"/>
            <a:ext cx="859926" cy="857158"/>
          </a:xfrm>
          <a:noFill/>
        </p:spPr>
        <p:txBody>
          <a:bodyPr anchor="ctr">
            <a:normAutofit/>
          </a:bodyPr>
          <a:lstStyle>
            <a:lvl1pPr marL="0" indent="0" algn="ctr">
              <a:buNone/>
              <a:defRPr sz="4800" b="0" i="0">
                <a:solidFill>
                  <a:schemeClr val="bg1"/>
                </a:solidFill>
                <a:latin typeface="+mn-lt"/>
              </a:defRPr>
            </a:lvl1pPr>
          </a:lstStyle>
          <a:p>
            <a:pPr lvl="0"/>
            <a:r>
              <a:rPr lang="en-US"/>
              <a:t>01</a:t>
            </a:r>
          </a:p>
        </p:txBody>
      </p:sp>
      <p:grpSp>
        <p:nvGrpSpPr>
          <p:cNvPr id="21" name="Group 20">
            <a:extLst>
              <a:ext uri="{FF2B5EF4-FFF2-40B4-BE49-F238E27FC236}">
                <a16:creationId xmlns:a16="http://schemas.microsoft.com/office/drawing/2014/main" id="{8442BBBB-AD96-404B-8B93-553D05305212}"/>
              </a:ext>
            </a:extLst>
          </p:cNvPr>
          <p:cNvGrpSpPr/>
          <p:nvPr userDrawn="1"/>
        </p:nvGrpSpPr>
        <p:grpSpPr>
          <a:xfrm>
            <a:off x="11366451" y="2507673"/>
            <a:ext cx="474200" cy="3865418"/>
            <a:chOff x="1009808" y="380038"/>
            <a:chExt cx="474200" cy="3865418"/>
          </a:xfrm>
        </p:grpSpPr>
        <p:sp>
          <p:nvSpPr>
            <p:cNvPr id="22" name="Graphic 4">
              <a:extLst>
                <a:ext uri="{FF2B5EF4-FFF2-40B4-BE49-F238E27FC236}">
                  <a16:creationId xmlns:a16="http://schemas.microsoft.com/office/drawing/2014/main" id="{FE8C1BEA-CCCE-8341-8FE3-8E09C434F3F8}"/>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116570B1-D7B5-EC4A-8957-8BBE9FA5F60C}"/>
                </a:ext>
              </a:extLst>
            </p:cNvPr>
            <p:cNvSpPr txBox="1"/>
            <p:nvPr userDrawn="1"/>
          </p:nvSpPr>
          <p:spPr>
            <a:xfrm rot="16200000">
              <a:off x="-540329" y="2110848"/>
              <a:ext cx="3574474"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47335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START</a:t>
            </a:r>
            <a:endParaRPr lang="en-US"/>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2016</a:t>
            </a:r>
            <a:endParaRPr lang="en-US"/>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2017</a:t>
            </a:r>
            <a:endParaRPr lang="en-US"/>
          </a:p>
        </p:txBody>
      </p:sp>
      <p:sp>
        <p:nvSpPr>
          <p:cNvPr id="16" name="Text Box 5">
            <a:extLst>
              <a:ext uri="{FF2B5EF4-FFF2-40B4-BE49-F238E27FC236}">
                <a16:creationId xmlns:a16="http://schemas.microsoft.com/office/drawing/2014/main" id="{4F629182-DD26-2841-BFC9-F943A4628F22}"/>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l">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972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2018</a:t>
            </a:r>
            <a:endParaRPr lang="en-US"/>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2019</a:t>
            </a:r>
            <a:endParaRPr lang="en-US"/>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2020</a:t>
            </a:r>
            <a:endParaRPr lang="en-US"/>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56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20646" y="508046"/>
            <a:ext cx="455891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SUSTAINABLE FUTURES FOR ENTERPRISE CENTRES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20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8"/>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END</a:t>
            </a:r>
            <a:endParaRPr lang="en-US"/>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2021</a:t>
            </a:r>
            <a:endParaRPr lang="en-US"/>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2022</a:t>
            </a:r>
            <a:endParaRPr lang="en-US"/>
          </a:p>
        </p:txBody>
      </p:sp>
      <p:sp>
        <p:nvSpPr>
          <p:cNvPr id="13" name="Text Box 5">
            <a:extLst>
              <a:ext uri="{FF2B5EF4-FFF2-40B4-BE49-F238E27FC236}">
                <a16:creationId xmlns:a16="http://schemas.microsoft.com/office/drawing/2014/main" id="{EC934E4F-F833-5E4C-96BD-D901B2F4C889}"/>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433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8"/>
            <a:ext cx="5137516"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8"/>
            <a:ext cx="5364829"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9" name="Text Box 5">
            <a:extLst>
              <a:ext uri="{FF2B5EF4-FFF2-40B4-BE49-F238E27FC236}">
                <a16:creationId xmlns:a16="http://schemas.microsoft.com/office/drawing/2014/main" id="{31DFF6F0-6E2D-E541-820A-2A1DEA1D6EE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72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908372"/>
            <a:ext cx="12165015" cy="4019461"/>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97026"/>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65673"/>
            <a:ext cx="3049353" cy="582221"/>
          </a:xfrm>
        </p:spPr>
        <p:txBody>
          <a:bodyPr>
            <a:noAutofit/>
          </a:bodyPr>
          <a:lstStyle>
            <a:lvl1pPr marL="0" indent="0" algn="ctr">
              <a:buNone/>
              <a:defRPr sz="4400" b="1" i="0">
                <a:solidFill>
                  <a:schemeClr val="bg1"/>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727302"/>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3000122"/>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68769"/>
            <a:ext cx="3049353" cy="582221"/>
          </a:xfrm>
        </p:spPr>
        <p:txBody>
          <a:bodyPr>
            <a:normAutofit/>
          </a:bodyPr>
          <a:lstStyle>
            <a:lvl1pPr marL="0" indent="0" algn="ctr">
              <a:buNone/>
              <a:defRPr sz="4400" b="1" i="0">
                <a:solidFill>
                  <a:schemeClr val="bg1"/>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730398"/>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83711"/>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52358"/>
            <a:ext cx="3049353" cy="582221"/>
          </a:xfrm>
        </p:spPr>
        <p:txBody>
          <a:bodyPr>
            <a:noAutofit/>
          </a:bodyPr>
          <a:lstStyle>
            <a:lvl1pPr marL="0" indent="0" algn="ctr">
              <a:buNone/>
              <a:defRPr sz="4400" b="1" i="0">
                <a:solidFill>
                  <a:schemeClr val="bg1"/>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713987"/>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86807"/>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55454"/>
            <a:ext cx="3049353" cy="582221"/>
          </a:xfrm>
        </p:spPr>
        <p:txBody>
          <a:bodyPr>
            <a:normAutofit/>
          </a:bodyPr>
          <a:lstStyle>
            <a:lvl1pPr marL="0" indent="0" algn="ctr">
              <a:buNone/>
              <a:defRPr sz="4400" b="1" i="0">
                <a:solidFill>
                  <a:schemeClr val="bg1"/>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717083"/>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1849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1" name="Text Box 5">
            <a:extLst>
              <a:ext uri="{FF2B5EF4-FFF2-40B4-BE49-F238E27FC236}">
                <a16:creationId xmlns:a16="http://schemas.microsoft.com/office/drawing/2014/main" id="{AB78E801-7E8F-B24F-A3BA-F5B97FEF63E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065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4"/>
            <a:ext cx="2061046" cy="1594432"/>
          </a:xfrm>
        </p:spPr>
        <p:txBody>
          <a:bodyPr/>
          <a:lstStyle>
            <a:lvl1pPr algn="ctr">
              <a:buNone/>
              <a:defRPr sz="20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59"/>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680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4BA41"/>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63A043"/>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6894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297239"/>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0B582E"/>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14" name="Text Box 5">
            <a:extLst>
              <a:ext uri="{FF2B5EF4-FFF2-40B4-BE49-F238E27FC236}">
                <a16:creationId xmlns:a16="http://schemas.microsoft.com/office/drawing/2014/main" id="{342A636E-D8BC-7B44-95E6-341285E767FD}"/>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59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4BA41"/>
            </a:solidFill>
            <a:ln>
              <a:solidFill>
                <a:srgbClr val="84BA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63A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297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689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0B5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5" name="Text Box 5">
            <a:extLst>
              <a:ext uri="{FF2B5EF4-FFF2-40B4-BE49-F238E27FC236}">
                <a16:creationId xmlns:a16="http://schemas.microsoft.com/office/drawing/2014/main" id="{16D04D6E-DCA2-F341-9C76-EF49831863C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6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4BA4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63A04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6894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29723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9" name="Text Box 5">
            <a:extLst>
              <a:ext uri="{FF2B5EF4-FFF2-40B4-BE49-F238E27FC236}">
                <a16:creationId xmlns:a16="http://schemas.microsoft.com/office/drawing/2014/main" id="{3112E743-1629-E649-B24B-A04CC6402643}"/>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704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107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68940"/>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4BA41"/>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63A043"/>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0B582E"/>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297239"/>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7520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29117"/>
            <a:ext cx="4539968"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6894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4BA41"/>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0B582E"/>
                </a:solidFill>
                <a:latin typeface="+mn-lt"/>
              </a:defRPr>
            </a:lvl1pPr>
          </a:lstStyle>
          <a:p>
            <a:pPr lvl="0"/>
            <a:r>
              <a:rPr lang="en-US"/>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297239"/>
                </a:solidFill>
                <a:latin typeface="+mn-lt"/>
              </a:defRPr>
            </a:lvl1pPr>
          </a:lstStyle>
          <a:p>
            <a:pPr lvl="0"/>
            <a:r>
              <a:rPr lang="en-US"/>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63A043"/>
                </a:solidFill>
                <a:latin typeface="+mn-lt"/>
              </a:defRPr>
            </a:lvl1pPr>
          </a:lstStyle>
          <a:p>
            <a:pPr lvl="0"/>
            <a:r>
              <a:rPr lang="en-US"/>
              <a:t>Title</a:t>
            </a:r>
          </a:p>
        </p:txBody>
      </p:sp>
      <p:sp>
        <p:nvSpPr>
          <p:cNvPr id="68" name="Text Box 5">
            <a:extLst>
              <a:ext uri="{FF2B5EF4-FFF2-40B4-BE49-F238E27FC236}">
                <a16:creationId xmlns:a16="http://schemas.microsoft.com/office/drawing/2014/main" id="{939BE804-14E9-8644-BC46-A448B45AC6B2}"/>
              </a:ext>
            </a:extLst>
          </p:cNvPr>
          <p:cNvSpPr txBox="1"/>
          <p:nvPr userDrawn="1"/>
        </p:nvSpPr>
        <p:spPr>
          <a:xfrm rot="5400000">
            <a:off x="9213167" y="3940260"/>
            <a:ext cx="5357518" cy="2223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1862727-E465-504F-AD26-A379A6E5F056}"/>
              </a:ext>
            </a:extLst>
          </p:cNvPr>
          <p:cNvSpPr/>
          <p:nvPr userDrawn="1"/>
        </p:nvSpPr>
        <p:spPr>
          <a:xfrm>
            <a:off x="4611801" y="0"/>
            <a:ext cx="7580206" cy="6322104"/>
          </a:xfrm>
          <a:custGeom>
            <a:avLst/>
            <a:gdLst>
              <a:gd name="connsiteX0" fmla="*/ 7579656 w 7580206"/>
              <a:gd name="connsiteY0" fmla="*/ 4244510 h 6322104"/>
              <a:gd name="connsiteX1" fmla="*/ 7580206 w 7580206"/>
              <a:gd name="connsiteY1" fmla="*/ 4244510 h 6322104"/>
              <a:gd name="connsiteX2" fmla="*/ 7579656 w 7580206"/>
              <a:gd name="connsiteY2" fmla="*/ 4245129 h 6322104"/>
              <a:gd name="connsiteX3" fmla="*/ 428443 w 7580206"/>
              <a:gd name="connsiteY3" fmla="*/ 0 h 6322104"/>
              <a:gd name="connsiteX4" fmla="*/ 1196333 w 7580206"/>
              <a:gd name="connsiteY4" fmla="*/ 0 h 6322104"/>
              <a:gd name="connsiteX5" fmla="*/ 1133830 w 7580206"/>
              <a:gd name="connsiteY5" fmla="*/ 103838 h 6322104"/>
              <a:gd name="connsiteX6" fmla="*/ 1045095 w 7580206"/>
              <a:gd name="connsiteY6" fmla="*/ 276953 h 6322104"/>
              <a:gd name="connsiteX7" fmla="*/ 1037562 w 7580206"/>
              <a:gd name="connsiteY7" fmla="*/ 293313 h 6322104"/>
              <a:gd name="connsiteX8" fmla="*/ 1011841 w 7580206"/>
              <a:gd name="connsiteY8" fmla="*/ 348809 h 6322104"/>
              <a:gd name="connsiteX9" fmla="*/ 952128 w 7580206"/>
              <a:gd name="connsiteY9" fmla="*/ 487562 h 6322104"/>
              <a:gd name="connsiteX10" fmla="*/ 949191 w 7580206"/>
              <a:gd name="connsiteY10" fmla="*/ 495095 h 6322104"/>
              <a:gd name="connsiteX11" fmla="*/ 794861 w 7580206"/>
              <a:gd name="connsiteY11" fmla="*/ 964827 h 6322104"/>
              <a:gd name="connsiteX12" fmla="*/ 791738 w 7580206"/>
              <a:gd name="connsiteY12" fmla="*/ 977141 h 6322104"/>
              <a:gd name="connsiteX13" fmla="*/ 782733 w 7580206"/>
              <a:gd name="connsiteY13" fmla="*/ 1013898 h 6322104"/>
              <a:gd name="connsiteX14" fmla="*/ 777959 w 7580206"/>
              <a:gd name="connsiteY14" fmla="*/ 1033932 h 6322104"/>
              <a:gd name="connsiteX15" fmla="*/ 770790 w 7580206"/>
              <a:gd name="connsiteY15" fmla="*/ 1064807 h 6322104"/>
              <a:gd name="connsiteX16" fmla="*/ 766202 w 7580206"/>
              <a:gd name="connsiteY16" fmla="*/ 1085755 h 6322104"/>
              <a:gd name="connsiteX17" fmla="*/ 758670 w 7580206"/>
              <a:gd name="connsiteY17" fmla="*/ 1120675 h 6322104"/>
              <a:gd name="connsiteX18" fmla="*/ 755360 w 7580206"/>
              <a:gd name="connsiteY18" fmla="*/ 1136113 h 6322104"/>
              <a:gd name="connsiteX19" fmla="*/ 733862 w 7580206"/>
              <a:gd name="connsiteY19" fmla="*/ 1248950 h 6322104"/>
              <a:gd name="connsiteX20" fmla="*/ 732762 w 7580206"/>
              <a:gd name="connsiteY20" fmla="*/ 1254833 h 6322104"/>
              <a:gd name="connsiteX21" fmla="*/ 718797 w 7580206"/>
              <a:gd name="connsiteY21" fmla="*/ 1340290 h 6322104"/>
              <a:gd name="connsiteX22" fmla="*/ 718061 w 7580206"/>
              <a:gd name="connsiteY22" fmla="*/ 1345436 h 6322104"/>
              <a:gd name="connsiteX23" fmla="*/ 714759 w 7580206"/>
              <a:gd name="connsiteY23" fmla="*/ 1371529 h 6322104"/>
              <a:gd name="connsiteX24" fmla="*/ 701530 w 7580206"/>
              <a:gd name="connsiteY24" fmla="*/ 1473525 h 6322104"/>
              <a:gd name="connsiteX25" fmla="*/ 697485 w 7580206"/>
              <a:gd name="connsiteY25" fmla="*/ 1510468 h 6322104"/>
              <a:gd name="connsiteX26" fmla="*/ 691424 w 7580206"/>
              <a:gd name="connsiteY26" fmla="*/ 1588020 h 6322104"/>
              <a:gd name="connsiteX27" fmla="*/ 687751 w 7580206"/>
              <a:gd name="connsiteY27" fmla="*/ 1636170 h 6322104"/>
              <a:gd name="connsiteX28" fmla="*/ 687565 w 7580206"/>
              <a:gd name="connsiteY28" fmla="*/ 1637635 h 6322104"/>
              <a:gd name="connsiteX29" fmla="*/ 681683 w 7580206"/>
              <a:gd name="connsiteY29" fmla="*/ 1769955 h 6322104"/>
              <a:gd name="connsiteX30" fmla="*/ 709977 w 7580206"/>
              <a:gd name="connsiteY30" fmla="*/ 2353997 h 6322104"/>
              <a:gd name="connsiteX31" fmla="*/ 1084232 w 7580206"/>
              <a:gd name="connsiteY31" fmla="*/ 3564355 h 6322104"/>
              <a:gd name="connsiteX32" fmla="*/ 1849263 w 7580206"/>
              <a:gd name="connsiteY32" fmla="*/ 4586339 h 6322104"/>
              <a:gd name="connsiteX33" fmla="*/ 2309493 w 7580206"/>
              <a:gd name="connsiteY33" fmla="*/ 4960872 h 6322104"/>
              <a:gd name="connsiteX34" fmla="*/ 2540802 w 7580206"/>
              <a:gd name="connsiteY34" fmla="*/ 5110839 h 6322104"/>
              <a:gd name="connsiteX35" fmla="*/ 2655445 w 7580206"/>
              <a:gd name="connsiteY35" fmla="*/ 5175341 h 6322104"/>
              <a:gd name="connsiteX36" fmla="*/ 2711298 w 7580206"/>
              <a:gd name="connsiteY36" fmla="*/ 5206402 h 6322104"/>
              <a:gd name="connsiteX37" fmla="*/ 2767515 w 7580206"/>
              <a:gd name="connsiteY37" fmla="*/ 5234332 h 6322104"/>
              <a:gd name="connsiteX38" fmla="*/ 3276438 w 7580206"/>
              <a:gd name="connsiteY38" fmla="*/ 5449165 h 6322104"/>
              <a:gd name="connsiteX39" fmla="*/ 3279375 w 7580206"/>
              <a:gd name="connsiteY39" fmla="*/ 5449901 h 6322104"/>
              <a:gd name="connsiteX40" fmla="*/ 3354889 w 7580206"/>
              <a:gd name="connsiteY40" fmla="*/ 5474894 h 6322104"/>
              <a:gd name="connsiteX41" fmla="*/ 3358749 w 7580206"/>
              <a:gd name="connsiteY41" fmla="*/ 5476181 h 6322104"/>
              <a:gd name="connsiteX42" fmla="*/ 3464758 w 7580206"/>
              <a:gd name="connsiteY42" fmla="*/ 5507792 h 6322104"/>
              <a:gd name="connsiteX43" fmla="*/ 3567645 w 7580206"/>
              <a:gd name="connsiteY43" fmla="*/ 5536281 h 6322104"/>
              <a:gd name="connsiteX44" fmla="*/ 3571318 w 7580206"/>
              <a:gd name="connsiteY44" fmla="*/ 5537381 h 6322104"/>
              <a:gd name="connsiteX45" fmla="*/ 3614679 w 7580206"/>
              <a:gd name="connsiteY45" fmla="*/ 5547859 h 6322104"/>
              <a:gd name="connsiteX46" fmla="*/ 3639478 w 7580206"/>
              <a:gd name="connsiteY46" fmla="*/ 5553369 h 6322104"/>
              <a:gd name="connsiteX47" fmla="*/ 3727485 w 7580206"/>
              <a:gd name="connsiteY47" fmla="*/ 5573216 h 6322104"/>
              <a:gd name="connsiteX48" fmla="*/ 4364830 w 7580206"/>
              <a:gd name="connsiteY48" fmla="*/ 5655729 h 6322104"/>
              <a:gd name="connsiteX49" fmla="*/ 4492330 w 7580206"/>
              <a:gd name="connsiteY49" fmla="*/ 5658859 h 6322104"/>
              <a:gd name="connsiteX50" fmla="*/ 4557924 w 7580206"/>
              <a:gd name="connsiteY50" fmla="*/ 5660510 h 6322104"/>
              <a:gd name="connsiteX51" fmla="*/ 4624798 w 7580206"/>
              <a:gd name="connsiteY51" fmla="*/ 5658859 h 6322104"/>
              <a:gd name="connsiteX52" fmla="*/ 4761674 w 7580206"/>
              <a:gd name="connsiteY52" fmla="*/ 5655186 h 6322104"/>
              <a:gd name="connsiteX53" fmla="*/ 4902404 w 7580206"/>
              <a:gd name="connsiteY53" fmla="*/ 5644708 h 6322104"/>
              <a:gd name="connsiteX54" fmla="*/ 5493451 w 7580206"/>
              <a:gd name="connsiteY54" fmla="*/ 5548587 h 6322104"/>
              <a:gd name="connsiteX55" fmla="*/ 6681234 w 7580206"/>
              <a:gd name="connsiteY55" fmla="*/ 5041184 h 6322104"/>
              <a:gd name="connsiteX56" fmla="*/ 7385381 w 7580206"/>
              <a:gd name="connsiteY56" fmla="*/ 4463734 h 6322104"/>
              <a:gd name="connsiteX57" fmla="*/ 7579656 w 7580206"/>
              <a:gd name="connsiteY57" fmla="*/ 4245129 h 6322104"/>
              <a:gd name="connsiteX58" fmla="*/ 7579656 w 7580206"/>
              <a:gd name="connsiteY58" fmla="*/ 5200520 h 6322104"/>
              <a:gd name="connsiteX59" fmla="*/ 7053644 w 7580206"/>
              <a:gd name="connsiteY59" fmla="*/ 5593986 h 6322104"/>
              <a:gd name="connsiteX60" fmla="*/ 5656414 w 7580206"/>
              <a:gd name="connsiteY60" fmla="*/ 6190706 h 6322104"/>
              <a:gd name="connsiteX61" fmla="*/ 4961752 w 7580206"/>
              <a:gd name="connsiteY61" fmla="*/ 6303729 h 6322104"/>
              <a:gd name="connsiteX62" fmla="*/ 4796580 w 7580206"/>
              <a:gd name="connsiteY62" fmla="*/ 6315858 h 6322104"/>
              <a:gd name="connsiteX63" fmla="*/ 4636004 w 7580206"/>
              <a:gd name="connsiteY63" fmla="*/ 6320268 h 6322104"/>
              <a:gd name="connsiteX64" fmla="*/ 4557738 w 7580206"/>
              <a:gd name="connsiteY64" fmla="*/ 6322104 h 6322104"/>
              <a:gd name="connsiteX65" fmla="*/ 4480760 w 7580206"/>
              <a:gd name="connsiteY65" fmla="*/ 6320454 h 6322104"/>
              <a:gd name="connsiteX66" fmla="*/ 4331390 w 7580206"/>
              <a:gd name="connsiteY66" fmla="*/ 6316594 h 6322104"/>
              <a:gd name="connsiteX67" fmla="*/ 3683939 w 7580206"/>
              <a:gd name="connsiteY67" fmla="*/ 6239956 h 6322104"/>
              <a:gd name="connsiteX68" fmla="*/ 3680451 w 7580206"/>
              <a:gd name="connsiteY68" fmla="*/ 6239592 h 6322104"/>
              <a:gd name="connsiteX69" fmla="*/ 3656931 w 7580206"/>
              <a:gd name="connsiteY69" fmla="*/ 6235547 h 6322104"/>
              <a:gd name="connsiteX70" fmla="*/ 3588771 w 7580206"/>
              <a:gd name="connsiteY70" fmla="*/ 6221217 h 6322104"/>
              <a:gd name="connsiteX71" fmla="*/ 3583075 w 7580206"/>
              <a:gd name="connsiteY71" fmla="*/ 6219931 h 6322104"/>
              <a:gd name="connsiteX72" fmla="*/ 3452080 w 7580206"/>
              <a:gd name="connsiteY72" fmla="*/ 6190528 h 6322104"/>
              <a:gd name="connsiteX73" fmla="*/ 3409642 w 7580206"/>
              <a:gd name="connsiteY73" fmla="*/ 6180600 h 6322104"/>
              <a:gd name="connsiteX74" fmla="*/ 3398986 w 7580206"/>
              <a:gd name="connsiteY74" fmla="*/ 6177655 h 6322104"/>
              <a:gd name="connsiteX75" fmla="*/ 3398800 w 7580206"/>
              <a:gd name="connsiteY75" fmla="*/ 6177655 h 6322104"/>
              <a:gd name="connsiteX76" fmla="*/ 3396591 w 7580206"/>
              <a:gd name="connsiteY76" fmla="*/ 6177105 h 6322104"/>
              <a:gd name="connsiteX77" fmla="*/ 3331741 w 7580206"/>
              <a:gd name="connsiteY77" fmla="*/ 6159281 h 6322104"/>
              <a:gd name="connsiteX78" fmla="*/ 3273865 w 7580206"/>
              <a:gd name="connsiteY78" fmla="*/ 6143293 h 6322104"/>
              <a:gd name="connsiteX79" fmla="*/ 3149666 w 7580206"/>
              <a:gd name="connsiteY79" fmla="*/ 6106171 h 6322104"/>
              <a:gd name="connsiteX80" fmla="*/ 2453531 w 7580206"/>
              <a:gd name="connsiteY80" fmla="*/ 5821497 h 6322104"/>
              <a:gd name="connsiteX81" fmla="*/ 2387573 w 7580206"/>
              <a:gd name="connsiteY81" fmla="*/ 5788421 h 6322104"/>
              <a:gd name="connsiteX82" fmla="*/ 2321800 w 7580206"/>
              <a:gd name="connsiteY82" fmla="*/ 5752028 h 6322104"/>
              <a:gd name="connsiteX83" fmla="*/ 2187317 w 7580206"/>
              <a:gd name="connsiteY83" fmla="*/ 5676134 h 6322104"/>
              <a:gd name="connsiteX84" fmla="*/ 1915400 w 7580206"/>
              <a:gd name="connsiteY84" fmla="*/ 5500073 h 6322104"/>
              <a:gd name="connsiteX85" fmla="*/ 1374881 w 7580206"/>
              <a:gd name="connsiteY85" fmla="*/ 5060295 h 6322104"/>
              <a:gd name="connsiteX86" fmla="*/ 476282 w 7580206"/>
              <a:gd name="connsiteY86" fmla="*/ 3859685 h 6322104"/>
              <a:gd name="connsiteX87" fmla="*/ 35891 w 7580206"/>
              <a:gd name="connsiteY87" fmla="*/ 2435967 h 6322104"/>
              <a:gd name="connsiteX88" fmla="*/ 2636 w 7580206"/>
              <a:gd name="connsiteY88" fmla="*/ 1750844 h 6322104"/>
              <a:gd name="connsiteX89" fmla="*/ 14214 w 7580206"/>
              <a:gd name="connsiteY89" fmla="*/ 1537298 h 6322104"/>
              <a:gd name="connsiteX90" fmla="*/ 16966 w 7580206"/>
              <a:gd name="connsiteY90" fmla="*/ 1502741 h 6322104"/>
              <a:gd name="connsiteX91" fmla="*/ 21561 w 7580206"/>
              <a:gd name="connsiteY91" fmla="*/ 1446323 h 6322104"/>
              <a:gd name="connsiteX92" fmla="*/ 22483 w 7580206"/>
              <a:gd name="connsiteY92" fmla="*/ 1433458 h 6322104"/>
              <a:gd name="connsiteX93" fmla="*/ 25785 w 7580206"/>
              <a:gd name="connsiteY93" fmla="*/ 1407178 h 6322104"/>
              <a:gd name="connsiteX94" fmla="*/ 46547 w 7580206"/>
              <a:gd name="connsiteY94" fmla="*/ 1246191 h 6322104"/>
              <a:gd name="connsiteX95" fmla="*/ 46733 w 7580206"/>
              <a:gd name="connsiteY95" fmla="*/ 1244541 h 6322104"/>
              <a:gd name="connsiteX96" fmla="*/ 51328 w 7580206"/>
              <a:gd name="connsiteY96" fmla="*/ 1209806 h 6322104"/>
              <a:gd name="connsiteX97" fmla="*/ 62163 w 7580206"/>
              <a:gd name="connsiteY97" fmla="*/ 1149342 h 6322104"/>
              <a:gd name="connsiteX98" fmla="*/ 89543 w 7580206"/>
              <a:gd name="connsiteY98" fmla="*/ 1004529 h 6322104"/>
              <a:gd name="connsiteX99" fmla="*/ 92294 w 7580206"/>
              <a:gd name="connsiteY99" fmla="*/ 991478 h 6322104"/>
              <a:gd name="connsiteX100" fmla="*/ 102400 w 7580206"/>
              <a:gd name="connsiteY100" fmla="*/ 944615 h 6322104"/>
              <a:gd name="connsiteX101" fmla="*/ 106809 w 7580206"/>
              <a:gd name="connsiteY101" fmla="*/ 924768 h 6322104"/>
              <a:gd name="connsiteX102" fmla="*/ 116551 w 7580206"/>
              <a:gd name="connsiteY102" fmla="*/ 882314 h 6322104"/>
              <a:gd name="connsiteX103" fmla="*/ 120774 w 7580206"/>
              <a:gd name="connsiteY103" fmla="*/ 864304 h 6322104"/>
              <a:gd name="connsiteX104" fmla="*/ 133267 w 7580206"/>
              <a:gd name="connsiteY104" fmla="*/ 813581 h 6322104"/>
              <a:gd name="connsiteX105" fmla="*/ 135104 w 7580206"/>
              <a:gd name="connsiteY105" fmla="*/ 806413 h 6322104"/>
              <a:gd name="connsiteX106" fmla="*/ 276205 w 7580206"/>
              <a:gd name="connsiteY106" fmla="*/ 353591 h 6322104"/>
              <a:gd name="connsiteX107" fmla="*/ 319751 w 7580206"/>
              <a:gd name="connsiteY107" fmla="*/ 245713 h 6322104"/>
              <a:gd name="connsiteX108" fmla="*/ 391220 w 7580206"/>
              <a:gd name="connsiteY108" fmla="*/ 79759 h 63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580206" h="6322104">
                <a:moveTo>
                  <a:pt x="7579656" y="4244510"/>
                </a:moveTo>
                <a:lnTo>
                  <a:pt x="7580206" y="4244510"/>
                </a:lnTo>
                <a:lnTo>
                  <a:pt x="7579656" y="4245129"/>
                </a:lnTo>
                <a:close/>
                <a:moveTo>
                  <a:pt x="428443" y="0"/>
                </a:moveTo>
                <a:lnTo>
                  <a:pt x="1196333" y="0"/>
                </a:lnTo>
                <a:lnTo>
                  <a:pt x="1133830" y="103838"/>
                </a:lnTo>
                <a:cubicBezTo>
                  <a:pt x="1101684" y="161907"/>
                  <a:pt x="1072467" y="219620"/>
                  <a:pt x="1045095" y="276953"/>
                </a:cubicBezTo>
                <a:cubicBezTo>
                  <a:pt x="1042708" y="282099"/>
                  <a:pt x="1040313" y="287617"/>
                  <a:pt x="1037562" y="293313"/>
                </a:cubicBezTo>
                <a:cubicBezTo>
                  <a:pt x="1030394" y="309301"/>
                  <a:pt x="1021574" y="327861"/>
                  <a:pt x="1011841" y="348809"/>
                </a:cubicBezTo>
                <a:cubicBezTo>
                  <a:pt x="990715" y="395672"/>
                  <a:pt x="971053" y="441985"/>
                  <a:pt x="952128" y="487562"/>
                </a:cubicBezTo>
                <a:cubicBezTo>
                  <a:pt x="951214" y="490135"/>
                  <a:pt x="950106" y="492522"/>
                  <a:pt x="949191" y="495095"/>
                </a:cubicBezTo>
                <a:cubicBezTo>
                  <a:pt x="900135" y="615287"/>
                  <a:pt x="843546" y="774073"/>
                  <a:pt x="794861" y="964827"/>
                </a:cubicBezTo>
                <a:cubicBezTo>
                  <a:pt x="793761" y="969058"/>
                  <a:pt x="792839" y="973103"/>
                  <a:pt x="791738" y="977141"/>
                </a:cubicBezTo>
                <a:cubicBezTo>
                  <a:pt x="788801" y="989277"/>
                  <a:pt x="785678" y="1001584"/>
                  <a:pt x="782733" y="1013898"/>
                </a:cubicBezTo>
                <a:cubicBezTo>
                  <a:pt x="781082" y="1020695"/>
                  <a:pt x="779431" y="1027313"/>
                  <a:pt x="777959" y="1033932"/>
                </a:cubicBezTo>
                <a:cubicBezTo>
                  <a:pt x="775572" y="1044038"/>
                  <a:pt x="773177" y="1054329"/>
                  <a:pt x="770790" y="1064807"/>
                </a:cubicBezTo>
                <a:cubicBezTo>
                  <a:pt x="769326" y="1071976"/>
                  <a:pt x="767667" y="1078772"/>
                  <a:pt x="766202" y="1085755"/>
                </a:cubicBezTo>
                <a:cubicBezTo>
                  <a:pt x="763629" y="1097333"/>
                  <a:pt x="761057" y="1108911"/>
                  <a:pt x="758670" y="1120675"/>
                </a:cubicBezTo>
                <a:cubicBezTo>
                  <a:pt x="757561" y="1125821"/>
                  <a:pt x="756461" y="1130967"/>
                  <a:pt x="755360" y="1136113"/>
                </a:cubicBezTo>
                <a:cubicBezTo>
                  <a:pt x="747828" y="1172863"/>
                  <a:pt x="740481" y="1210356"/>
                  <a:pt x="733862" y="1248950"/>
                </a:cubicBezTo>
                <a:cubicBezTo>
                  <a:pt x="733498" y="1250787"/>
                  <a:pt x="733126" y="1252810"/>
                  <a:pt x="732762" y="1254833"/>
                </a:cubicBezTo>
                <a:cubicBezTo>
                  <a:pt x="727430" y="1284786"/>
                  <a:pt x="722842" y="1313460"/>
                  <a:pt x="718797" y="1340290"/>
                </a:cubicBezTo>
                <a:cubicBezTo>
                  <a:pt x="718433" y="1341940"/>
                  <a:pt x="718247" y="1343591"/>
                  <a:pt x="718061" y="1345436"/>
                </a:cubicBezTo>
                <a:cubicBezTo>
                  <a:pt x="716960" y="1354069"/>
                  <a:pt x="715860" y="1362710"/>
                  <a:pt x="714759" y="1371529"/>
                </a:cubicBezTo>
                <a:cubicBezTo>
                  <a:pt x="710349" y="1404977"/>
                  <a:pt x="705940" y="1439162"/>
                  <a:pt x="701530" y="1473525"/>
                </a:cubicBezTo>
                <a:cubicBezTo>
                  <a:pt x="700058" y="1486575"/>
                  <a:pt x="698585" y="1498890"/>
                  <a:pt x="697485" y="1510468"/>
                </a:cubicBezTo>
                <a:cubicBezTo>
                  <a:pt x="695648" y="1536190"/>
                  <a:pt x="693625" y="1561919"/>
                  <a:pt x="691424" y="1588020"/>
                </a:cubicBezTo>
                <a:cubicBezTo>
                  <a:pt x="689037" y="1619446"/>
                  <a:pt x="687751" y="1636170"/>
                  <a:pt x="687751" y="1636170"/>
                </a:cubicBezTo>
                <a:cubicBezTo>
                  <a:pt x="687751" y="1636720"/>
                  <a:pt x="687565" y="1637084"/>
                  <a:pt x="687565" y="1637635"/>
                </a:cubicBezTo>
                <a:cubicBezTo>
                  <a:pt x="684256" y="1681010"/>
                  <a:pt x="681683" y="1725115"/>
                  <a:pt x="681683" y="1769955"/>
                </a:cubicBezTo>
                <a:cubicBezTo>
                  <a:pt x="674336" y="1956121"/>
                  <a:pt x="684256" y="2152943"/>
                  <a:pt x="709977" y="2353997"/>
                </a:cubicBezTo>
                <a:cubicBezTo>
                  <a:pt x="758112" y="2757018"/>
                  <a:pt x="886906" y="3177136"/>
                  <a:pt x="1084232" y="3564355"/>
                </a:cubicBezTo>
                <a:cubicBezTo>
                  <a:pt x="1279713" y="3953040"/>
                  <a:pt x="1551995" y="4302766"/>
                  <a:pt x="1849263" y="4586339"/>
                </a:cubicBezTo>
                <a:cubicBezTo>
                  <a:pt x="1997346" y="4729316"/>
                  <a:pt x="2154241" y="4853181"/>
                  <a:pt x="2309493" y="4960872"/>
                </a:cubicBezTo>
                <a:cubicBezTo>
                  <a:pt x="2386108" y="5016376"/>
                  <a:pt x="2465660" y="5063054"/>
                  <a:pt x="2540802" y="5110839"/>
                </a:cubicBezTo>
                <a:cubicBezTo>
                  <a:pt x="2579753" y="5132701"/>
                  <a:pt x="2617967" y="5154207"/>
                  <a:pt x="2655445" y="5175341"/>
                </a:cubicBezTo>
                <a:cubicBezTo>
                  <a:pt x="2674370" y="5185818"/>
                  <a:pt x="2692923" y="5196102"/>
                  <a:pt x="2711298" y="5206402"/>
                </a:cubicBezTo>
                <a:cubicBezTo>
                  <a:pt x="2730223" y="5215771"/>
                  <a:pt x="2748962" y="5225141"/>
                  <a:pt x="2767515" y="5234332"/>
                </a:cubicBezTo>
                <a:cubicBezTo>
                  <a:pt x="2953449" y="5328609"/>
                  <a:pt x="3126882" y="5398078"/>
                  <a:pt x="3276438" y="5449165"/>
                </a:cubicBezTo>
                <a:cubicBezTo>
                  <a:pt x="3277360" y="5449351"/>
                  <a:pt x="3278461" y="5449537"/>
                  <a:pt x="3279375" y="5449901"/>
                </a:cubicBezTo>
                <a:cubicBezTo>
                  <a:pt x="3279375" y="5449901"/>
                  <a:pt x="3305655" y="5458720"/>
                  <a:pt x="3354889" y="5474894"/>
                </a:cubicBezTo>
                <a:cubicBezTo>
                  <a:pt x="3356176" y="5475266"/>
                  <a:pt x="3357462" y="5475817"/>
                  <a:pt x="3358749" y="5476181"/>
                </a:cubicBezTo>
                <a:cubicBezTo>
                  <a:pt x="3396041" y="5487945"/>
                  <a:pt x="3431318" y="5498423"/>
                  <a:pt x="3464758" y="5507792"/>
                </a:cubicBezTo>
                <a:cubicBezTo>
                  <a:pt x="3495626" y="5516247"/>
                  <a:pt x="3529981" y="5525617"/>
                  <a:pt x="3567645" y="5536281"/>
                </a:cubicBezTo>
                <a:cubicBezTo>
                  <a:pt x="3568931" y="5536645"/>
                  <a:pt x="3570032" y="5537009"/>
                  <a:pt x="3571318" y="5537381"/>
                </a:cubicBezTo>
                <a:cubicBezTo>
                  <a:pt x="3585284" y="5540869"/>
                  <a:pt x="3599799" y="5544364"/>
                  <a:pt x="3614679" y="5547859"/>
                </a:cubicBezTo>
                <a:cubicBezTo>
                  <a:pt x="3623126" y="5549696"/>
                  <a:pt x="3631581" y="5551532"/>
                  <a:pt x="3639478" y="5553369"/>
                </a:cubicBezTo>
                <a:cubicBezTo>
                  <a:pt x="3673655" y="5561088"/>
                  <a:pt x="3703050" y="5567706"/>
                  <a:pt x="3727485" y="5573216"/>
                </a:cubicBezTo>
                <a:cubicBezTo>
                  <a:pt x="3899081" y="5609237"/>
                  <a:pt x="4114960" y="5643422"/>
                  <a:pt x="4364830" y="5655729"/>
                </a:cubicBezTo>
                <a:cubicBezTo>
                  <a:pt x="4406532" y="5656837"/>
                  <a:pt x="4448970" y="5657751"/>
                  <a:pt x="4492330" y="5658859"/>
                </a:cubicBezTo>
                <a:cubicBezTo>
                  <a:pt x="4514014" y="5659410"/>
                  <a:pt x="4535876" y="5659960"/>
                  <a:pt x="4557924" y="5660510"/>
                </a:cubicBezTo>
                <a:cubicBezTo>
                  <a:pt x="4580150" y="5659960"/>
                  <a:pt x="4602385" y="5659410"/>
                  <a:pt x="4624798" y="5658859"/>
                </a:cubicBezTo>
                <a:cubicBezTo>
                  <a:pt x="4669630" y="5657573"/>
                  <a:pt x="4715378" y="5656465"/>
                  <a:pt x="4761674" y="5655186"/>
                </a:cubicBezTo>
                <a:cubicBezTo>
                  <a:pt x="4807972" y="5651691"/>
                  <a:pt x="4854820" y="5648196"/>
                  <a:pt x="4902404" y="5644708"/>
                </a:cubicBezTo>
                <a:cubicBezTo>
                  <a:pt x="5092196" y="5626698"/>
                  <a:pt x="5291902" y="5599310"/>
                  <a:pt x="5493451" y="5548587"/>
                </a:cubicBezTo>
                <a:cubicBezTo>
                  <a:pt x="5896178" y="5449901"/>
                  <a:pt x="6311584" y="5281746"/>
                  <a:pt x="6681234" y="5041184"/>
                </a:cubicBezTo>
                <a:cubicBezTo>
                  <a:pt x="6940285" y="4874543"/>
                  <a:pt x="7179188" y="4677719"/>
                  <a:pt x="7385381" y="4463734"/>
                </a:cubicBezTo>
                <a:lnTo>
                  <a:pt x="7579656" y="4245129"/>
                </a:lnTo>
                <a:lnTo>
                  <a:pt x="7579656" y="5200520"/>
                </a:lnTo>
                <a:cubicBezTo>
                  <a:pt x="7415406" y="5342396"/>
                  <a:pt x="7239028" y="5474894"/>
                  <a:pt x="7053644" y="5593986"/>
                </a:cubicBezTo>
                <a:cubicBezTo>
                  <a:pt x="6619136" y="5876265"/>
                  <a:pt x="6130610" y="6074746"/>
                  <a:pt x="5656414" y="6190706"/>
                </a:cubicBezTo>
                <a:cubicBezTo>
                  <a:pt x="5419410" y="6249884"/>
                  <a:pt x="5184606" y="6282782"/>
                  <a:pt x="4961752" y="6303729"/>
                </a:cubicBezTo>
                <a:cubicBezTo>
                  <a:pt x="4905899" y="6307775"/>
                  <a:pt x="4850782" y="6311812"/>
                  <a:pt x="4796580" y="6315858"/>
                </a:cubicBezTo>
                <a:cubicBezTo>
                  <a:pt x="4742200" y="6317330"/>
                  <a:pt x="4688734" y="6318803"/>
                  <a:pt x="4636004" y="6320268"/>
                </a:cubicBezTo>
                <a:cubicBezTo>
                  <a:pt x="4609732" y="6320818"/>
                  <a:pt x="4583646" y="6321554"/>
                  <a:pt x="4557738" y="6322104"/>
                </a:cubicBezTo>
                <a:cubicBezTo>
                  <a:pt x="4531830" y="6321554"/>
                  <a:pt x="4506109" y="6321004"/>
                  <a:pt x="4480760" y="6320454"/>
                </a:cubicBezTo>
                <a:cubicBezTo>
                  <a:pt x="4430052" y="6318981"/>
                  <a:pt x="4380260" y="6317881"/>
                  <a:pt x="4331390" y="6316594"/>
                </a:cubicBezTo>
                <a:cubicBezTo>
                  <a:pt x="4085379" y="6304652"/>
                  <a:pt x="3867113" y="6274513"/>
                  <a:pt x="3683939" y="6239956"/>
                </a:cubicBezTo>
                <a:cubicBezTo>
                  <a:pt x="3682838" y="6239778"/>
                  <a:pt x="3681552" y="6239778"/>
                  <a:pt x="3680451" y="6239592"/>
                </a:cubicBezTo>
                <a:cubicBezTo>
                  <a:pt x="3680451" y="6239592"/>
                  <a:pt x="3672547" y="6238305"/>
                  <a:pt x="3656931" y="6235547"/>
                </a:cubicBezTo>
                <a:cubicBezTo>
                  <a:pt x="3641315" y="6233160"/>
                  <a:pt x="3618538" y="6227828"/>
                  <a:pt x="3588771" y="6221217"/>
                </a:cubicBezTo>
                <a:cubicBezTo>
                  <a:pt x="3586934" y="6220845"/>
                  <a:pt x="3584912" y="6220295"/>
                  <a:pt x="3583075" y="6219931"/>
                </a:cubicBezTo>
                <a:cubicBezTo>
                  <a:pt x="3536591" y="6210189"/>
                  <a:pt x="3492867" y="6200262"/>
                  <a:pt x="3452080" y="6190528"/>
                </a:cubicBezTo>
                <a:cubicBezTo>
                  <a:pt x="3438487" y="6187583"/>
                  <a:pt x="3424335" y="6184274"/>
                  <a:pt x="3409642" y="6180600"/>
                </a:cubicBezTo>
                <a:cubicBezTo>
                  <a:pt x="3406333" y="6179678"/>
                  <a:pt x="3402473" y="6178578"/>
                  <a:pt x="3398986" y="6177655"/>
                </a:cubicBezTo>
                <a:cubicBezTo>
                  <a:pt x="3398986" y="6177655"/>
                  <a:pt x="3398800" y="6177655"/>
                  <a:pt x="3398800" y="6177655"/>
                </a:cubicBezTo>
                <a:cubicBezTo>
                  <a:pt x="3398063" y="6177477"/>
                  <a:pt x="3397327" y="6177291"/>
                  <a:pt x="3396591" y="6177105"/>
                </a:cubicBezTo>
                <a:cubicBezTo>
                  <a:pt x="3375837" y="6171409"/>
                  <a:pt x="3354525" y="6165527"/>
                  <a:pt x="3331741" y="6159281"/>
                </a:cubicBezTo>
                <a:cubicBezTo>
                  <a:pt x="3313180" y="6154321"/>
                  <a:pt x="3293712" y="6148989"/>
                  <a:pt x="3273865" y="6143293"/>
                </a:cubicBezTo>
                <a:cubicBezTo>
                  <a:pt x="3224258" y="6129692"/>
                  <a:pt x="3182371" y="6117749"/>
                  <a:pt x="3149666" y="6106171"/>
                </a:cubicBezTo>
                <a:cubicBezTo>
                  <a:pt x="2953263" y="6044235"/>
                  <a:pt x="2713685" y="5953453"/>
                  <a:pt x="2453531" y="5821497"/>
                </a:cubicBezTo>
                <a:cubicBezTo>
                  <a:pt x="2431669" y="5810469"/>
                  <a:pt x="2409807" y="5799449"/>
                  <a:pt x="2387573" y="5788421"/>
                </a:cubicBezTo>
                <a:cubicBezTo>
                  <a:pt x="2365710" y="5776471"/>
                  <a:pt x="2343848" y="5764342"/>
                  <a:pt x="2321800" y="5752028"/>
                </a:cubicBezTo>
                <a:cubicBezTo>
                  <a:pt x="2277889" y="5727221"/>
                  <a:pt x="2233064" y="5701863"/>
                  <a:pt x="2187317" y="5676134"/>
                </a:cubicBezTo>
                <a:cubicBezTo>
                  <a:pt x="2098574" y="5620451"/>
                  <a:pt x="2005429" y="5565133"/>
                  <a:pt x="1915400" y="5500073"/>
                </a:cubicBezTo>
                <a:cubicBezTo>
                  <a:pt x="1732775" y="5373449"/>
                  <a:pt x="1548872" y="5227714"/>
                  <a:pt x="1374881" y="5060295"/>
                </a:cubicBezTo>
                <a:cubicBezTo>
                  <a:pt x="1025806" y="4727657"/>
                  <a:pt x="706490" y="4316739"/>
                  <a:pt x="476282" y="3859685"/>
                </a:cubicBezTo>
                <a:cubicBezTo>
                  <a:pt x="243865" y="3404283"/>
                  <a:pt x="92844" y="2909558"/>
                  <a:pt x="35891" y="2435967"/>
                </a:cubicBezTo>
                <a:cubicBezTo>
                  <a:pt x="5573" y="2199442"/>
                  <a:pt x="-5633" y="1968800"/>
                  <a:pt x="2636" y="1750844"/>
                </a:cubicBezTo>
                <a:cubicBezTo>
                  <a:pt x="3008" y="1678065"/>
                  <a:pt x="8518" y="1606946"/>
                  <a:pt x="14214" y="1537298"/>
                </a:cubicBezTo>
                <a:cubicBezTo>
                  <a:pt x="15129" y="1527006"/>
                  <a:pt x="16051" y="1515614"/>
                  <a:pt x="16966" y="1502741"/>
                </a:cubicBezTo>
                <a:cubicBezTo>
                  <a:pt x="17888" y="1486203"/>
                  <a:pt x="19539" y="1467092"/>
                  <a:pt x="21561" y="1446323"/>
                </a:cubicBezTo>
                <a:cubicBezTo>
                  <a:pt x="21747" y="1442099"/>
                  <a:pt x="22111" y="1437689"/>
                  <a:pt x="22483" y="1433458"/>
                </a:cubicBezTo>
                <a:cubicBezTo>
                  <a:pt x="23584" y="1424639"/>
                  <a:pt x="24684" y="1416005"/>
                  <a:pt x="25785" y="1407178"/>
                </a:cubicBezTo>
                <a:cubicBezTo>
                  <a:pt x="31295" y="1361051"/>
                  <a:pt x="38464" y="1307392"/>
                  <a:pt x="46547" y="1246191"/>
                </a:cubicBezTo>
                <a:cubicBezTo>
                  <a:pt x="46547" y="1245641"/>
                  <a:pt x="46733" y="1245091"/>
                  <a:pt x="46733" y="1244541"/>
                </a:cubicBezTo>
                <a:cubicBezTo>
                  <a:pt x="48383" y="1232963"/>
                  <a:pt x="49856" y="1221198"/>
                  <a:pt x="51328" y="1209806"/>
                </a:cubicBezTo>
                <a:cubicBezTo>
                  <a:pt x="55002" y="1189409"/>
                  <a:pt x="58489" y="1169375"/>
                  <a:pt x="62163" y="1149342"/>
                </a:cubicBezTo>
                <a:cubicBezTo>
                  <a:pt x="69881" y="1103951"/>
                  <a:pt x="79065" y="1055616"/>
                  <a:pt x="89543" y="1004529"/>
                </a:cubicBezTo>
                <a:cubicBezTo>
                  <a:pt x="90457" y="1000119"/>
                  <a:pt x="91379" y="995888"/>
                  <a:pt x="92294" y="991478"/>
                </a:cubicBezTo>
                <a:cubicBezTo>
                  <a:pt x="95603" y="976227"/>
                  <a:pt x="98912" y="960417"/>
                  <a:pt x="102400" y="944615"/>
                </a:cubicBezTo>
                <a:cubicBezTo>
                  <a:pt x="103872" y="937997"/>
                  <a:pt x="105337" y="931386"/>
                  <a:pt x="106809" y="924768"/>
                </a:cubicBezTo>
                <a:cubicBezTo>
                  <a:pt x="109932" y="910803"/>
                  <a:pt x="113242" y="896651"/>
                  <a:pt x="116551" y="882314"/>
                </a:cubicBezTo>
                <a:cubicBezTo>
                  <a:pt x="117829" y="876254"/>
                  <a:pt x="119302" y="870372"/>
                  <a:pt x="120774" y="864304"/>
                </a:cubicBezTo>
                <a:cubicBezTo>
                  <a:pt x="124812" y="847580"/>
                  <a:pt x="128857" y="830677"/>
                  <a:pt x="133267" y="813581"/>
                </a:cubicBezTo>
                <a:cubicBezTo>
                  <a:pt x="133817" y="811194"/>
                  <a:pt x="134554" y="808807"/>
                  <a:pt x="135104" y="806413"/>
                </a:cubicBezTo>
                <a:cubicBezTo>
                  <a:pt x="170381" y="667668"/>
                  <a:pt x="216128" y="515314"/>
                  <a:pt x="276205" y="353591"/>
                </a:cubicBezTo>
                <a:cubicBezTo>
                  <a:pt x="290170" y="318120"/>
                  <a:pt x="304685" y="282099"/>
                  <a:pt x="319751" y="245713"/>
                </a:cubicBezTo>
                <a:cubicBezTo>
                  <a:pt x="345287" y="180289"/>
                  <a:pt x="370086" y="124971"/>
                  <a:pt x="391220" y="79759"/>
                </a:cubicBezTo>
                <a:close/>
              </a:path>
            </a:pathLst>
          </a:custGeom>
          <a:solidFill>
            <a:srgbClr val="F1F2F2"/>
          </a:solidFill>
          <a:ln w="237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F9937D74-76F2-6540-999E-6E3E74DF3CAA}"/>
              </a:ext>
            </a:extLst>
          </p:cNvPr>
          <p:cNvSpPr/>
          <p:nvPr/>
        </p:nvSpPr>
        <p:spPr>
          <a:xfrm rot="10800000">
            <a:off x="0" y="1994564"/>
            <a:ext cx="6550436" cy="2693322"/>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0F923373-10C2-7448-9A99-9AD00DAB9853}"/>
              </a:ext>
            </a:extLst>
          </p:cNvPr>
          <p:cNvSpPr/>
          <p:nvPr/>
        </p:nvSpPr>
        <p:spPr>
          <a:xfrm rot="10800000">
            <a:off x="6450993" y="252355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C7DDA0B-9300-C84E-805B-91DFA73C67D2}"/>
              </a:ext>
            </a:extLst>
          </p:cNvPr>
          <p:cNvGrpSpPr/>
          <p:nvPr userDrawn="1"/>
        </p:nvGrpSpPr>
        <p:grpSpPr>
          <a:xfrm>
            <a:off x="213315" y="5642759"/>
            <a:ext cx="2735993" cy="679345"/>
            <a:chOff x="0" y="0"/>
            <a:chExt cx="2301694" cy="571500"/>
          </a:xfrm>
        </p:grpSpPr>
        <p:sp>
          <p:nvSpPr>
            <p:cNvPr id="20" name="Rectangle 19">
              <a:extLst>
                <a:ext uri="{FF2B5EF4-FFF2-40B4-BE49-F238E27FC236}">
                  <a16:creationId xmlns:a16="http://schemas.microsoft.com/office/drawing/2014/main" id="{B71A814C-FB12-F749-A560-BD9642ABF26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 name="Picture 20">
              <a:extLst>
                <a:ext uri="{FF2B5EF4-FFF2-40B4-BE49-F238E27FC236}">
                  <a16:creationId xmlns:a16="http://schemas.microsoft.com/office/drawing/2014/main" id="{5B69F029-B917-2E46-8724-CE05AF7DF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4" name="Text Placeholder 23">
            <a:extLst>
              <a:ext uri="{FF2B5EF4-FFF2-40B4-BE49-F238E27FC236}">
                <a16:creationId xmlns:a16="http://schemas.microsoft.com/office/drawing/2014/main" id="{2546403F-7C8D-8348-8F7B-5E9C8AAE4AC3}"/>
              </a:ext>
            </a:extLst>
          </p:cNvPr>
          <p:cNvSpPr>
            <a:spLocks noGrp="1"/>
          </p:cNvSpPr>
          <p:nvPr>
            <p:ph type="body" sz="quarter" idx="15" hasCustomPrompt="1"/>
          </p:nvPr>
        </p:nvSpPr>
        <p:spPr>
          <a:xfrm>
            <a:off x="585332" y="3366372"/>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5" name="Text Placeholder 23">
            <a:extLst>
              <a:ext uri="{FF2B5EF4-FFF2-40B4-BE49-F238E27FC236}">
                <a16:creationId xmlns:a16="http://schemas.microsoft.com/office/drawing/2014/main" id="{60557D00-020D-BD43-AB3C-5A3B7B04DB1F}"/>
              </a:ext>
            </a:extLst>
          </p:cNvPr>
          <p:cNvSpPr>
            <a:spLocks noGrp="1"/>
          </p:cNvSpPr>
          <p:nvPr>
            <p:ph type="body" sz="quarter" idx="16" hasCustomPrompt="1"/>
          </p:nvPr>
        </p:nvSpPr>
        <p:spPr>
          <a:xfrm>
            <a:off x="585332" y="2747849"/>
            <a:ext cx="5278651" cy="697353"/>
          </a:xfrm>
        </p:spPr>
        <p:txBody>
          <a:bodyPr>
            <a:normAutofit/>
          </a:bodyPr>
          <a:lstStyle>
            <a:lvl1pPr marL="0" indent="0" algn="l">
              <a:buNone/>
              <a:defRPr sz="3600" b="0" i="0">
                <a:solidFill>
                  <a:schemeClr val="bg1"/>
                </a:solidFill>
                <a:latin typeface="+mn-lt"/>
              </a:defRPr>
            </a:lvl1pPr>
          </a:lstStyle>
          <a:p>
            <a:pPr lvl="0"/>
            <a:r>
              <a:rPr lang="en-US"/>
              <a:t>Cover Design 1</a:t>
            </a:r>
          </a:p>
        </p:txBody>
      </p:sp>
      <p:pic>
        <p:nvPicPr>
          <p:cNvPr id="26" name="Picture 25" descr="Logo&#10;&#10;Description automatically generated">
            <a:extLst>
              <a:ext uri="{FF2B5EF4-FFF2-40B4-BE49-F238E27FC236}">
                <a16:creationId xmlns:a16="http://schemas.microsoft.com/office/drawing/2014/main" id="{1C6E8B7D-F338-1148-9FC3-1E54738D0EB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49996" y="1700219"/>
            <a:ext cx="5223504" cy="334087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1942868" y="2765670"/>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783103" y="3635128"/>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33236" y="2120056"/>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667187" y="389431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481962" y="5117212"/>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086111" y="1964543"/>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063680" y="3424909"/>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010479" y="4410622"/>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03677" y="2835852"/>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696604" y="40432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561920" y="5263460"/>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34337" y="2011710"/>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714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3388082"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568330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7978534" y="2614060"/>
            <a:ext cx="2664102" cy="266410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3756958"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05218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8347410" y="2171652"/>
            <a:ext cx="1268168" cy="1268168"/>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3863712"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15893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8454164" y="2278405"/>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4801840"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09879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9529207" y="4752544"/>
            <a:ext cx="879736" cy="879735"/>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067515"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34136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8657967" y="2438423"/>
            <a:ext cx="695250" cy="734798"/>
          </a:xfrm>
        </p:spPr>
        <p:txBody>
          <a:bodyPr/>
          <a:lstStyle>
            <a:lvl1pPr algn="ctr">
              <a:buNone/>
              <a:defRPr sz="4800" b="0"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88133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12564" y="357570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3626079"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996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3"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3" y="4223142"/>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3"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6" y="2594824"/>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1" y="4270495"/>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8"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8" y="4288825"/>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10" y="4716525"/>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8" y="3117216"/>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2" y="4807913"/>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30" y="4745592"/>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2" y="2789191"/>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Tree>
    <p:extLst>
      <p:ext uri="{BB962C8B-B14F-4D97-AF65-F5344CB8AC3E}">
        <p14:creationId xmlns:p14="http://schemas.microsoft.com/office/powerpoint/2010/main" val="2202688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51016CF-0AC4-C241-8F29-9548D3279A49}"/>
              </a:ext>
            </a:extLst>
          </p:cNvPr>
          <p:cNvSpPr/>
          <p:nvPr userDrawn="1"/>
        </p:nvSpPr>
        <p:spPr>
          <a:xfrm>
            <a:off x="7317419" y="-1"/>
            <a:ext cx="4915108" cy="5108268"/>
          </a:xfrm>
          <a:custGeom>
            <a:avLst/>
            <a:gdLst>
              <a:gd name="connsiteX0" fmla="*/ 175160 w 4915108"/>
              <a:gd name="connsiteY0" fmla="*/ 0 h 5108268"/>
              <a:gd name="connsiteX1" fmla="*/ 813231 w 4915108"/>
              <a:gd name="connsiteY1" fmla="*/ 0 h 5108268"/>
              <a:gd name="connsiteX2" fmla="*/ 811581 w 4915108"/>
              <a:gd name="connsiteY2" fmla="*/ 4227 h 5108268"/>
              <a:gd name="connsiteX3" fmla="*/ 707919 w 4915108"/>
              <a:gd name="connsiteY3" fmla="*/ 336024 h 5108268"/>
              <a:gd name="connsiteX4" fmla="*/ 705136 w 4915108"/>
              <a:gd name="connsiteY4" fmla="*/ 346994 h 5108268"/>
              <a:gd name="connsiteX5" fmla="*/ 697122 w 4915108"/>
              <a:gd name="connsiteY5" fmla="*/ 379739 h 5108268"/>
              <a:gd name="connsiteX6" fmla="*/ 692861 w 4915108"/>
              <a:gd name="connsiteY6" fmla="*/ 397578 h 5108268"/>
              <a:gd name="connsiteX7" fmla="*/ 686483 w 4915108"/>
              <a:gd name="connsiteY7" fmla="*/ 425082 h 5108268"/>
              <a:gd name="connsiteX8" fmla="*/ 682388 w 4915108"/>
              <a:gd name="connsiteY8" fmla="*/ 443750 h 5108268"/>
              <a:gd name="connsiteX9" fmla="*/ 675678 w 4915108"/>
              <a:gd name="connsiteY9" fmla="*/ 474852 h 5108268"/>
              <a:gd name="connsiteX10" fmla="*/ 672731 w 4915108"/>
              <a:gd name="connsiteY10" fmla="*/ 488604 h 5108268"/>
              <a:gd name="connsiteX11" fmla="*/ 653579 w 4915108"/>
              <a:gd name="connsiteY11" fmla="*/ 589129 h 5108268"/>
              <a:gd name="connsiteX12" fmla="*/ 652599 w 4915108"/>
              <a:gd name="connsiteY12" fmla="*/ 594362 h 5108268"/>
              <a:gd name="connsiteX13" fmla="*/ 640166 w 4915108"/>
              <a:gd name="connsiteY13" fmla="*/ 670490 h 5108268"/>
              <a:gd name="connsiteX14" fmla="*/ 639509 w 4915108"/>
              <a:gd name="connsiteY14" fmla="*/ 675074 h 5108268"/>
              <a:gd name="connsiteX15" fmla="*/ 636562 w 4915108"/>
              <a:gd name="connsiteY15" fmla="*/ 698319 h 5108268"/>
              <a:gd name="connsiteX16" fmla="*/ 624777 w 4915108"/>
              <a:gd name="connsiteY16" fmla="*/ 789186 h 5108268"/>
              <a:gd name="connsiteX17" fmla="*/ 621173 w 4915108"/>
              <a:gd name="connsiteY17" fmla="*/ 822089 h 5108268"/>
              <a:gd name="connsiteX18" fmla="*/ 615774 w 4915108"/>
              <a:gd name="connsiteY18" fmla="*/ 891175 h 5108268"/>
              <a:gd name="connsiteX19" fmla="*/ 612502 w 4915108"/>
              <a:gd name="connsiteY19" fmla="*/ 934068 h 5108268"/>
              <a:gd name="connsiteX20" fmla="*/ 612336 w 4915108"/>
              <a:gd name="connsiteY20" fmla="*/ 935380 h 5108268"/>
              <a:gd name="connsiteX21" fmla="*/ 607104 w 4915108"/>
              <a:gd name="connsiteY21" fmla="*/ 1053255 h 5108268"/>
              <a:gd name="connsiteX22" fmla="*/ 632309 w 4915108"/>
              <a:gd name="connsiteY22" fmla="*/ 1573535 h 5108268"/>
              <a:gd name="connsiteX23" fmla="*/ 965698 w 4915108"/>
              <a:gd name="connsiteY23" fmla="*/ 2651749 h 5108268"/>
              <a:gd name="connsiteX24" fmla="*/ 1647208 w 4915108"/>
              <a:gd name="connsiteY24" fmla="*/ 3562160 h 5108268"/>
              <a:gd name="connsiteX25" fmla="*/ 2057194 w 4915108"/>
              <a:gd name="connsiteY25" fmla="*/ 3895811 h 5108268"/>
              <a:gd name="connsiteX26" fmla="*/ 2263250 w 4915108"/>
              <a:gd name="connsiteY26" fmla="*/ 4029399 h 5108268"/>
              <a:gd name="connsiteX27" fmla="*/ 2365377 w 4915108"/>
              <a:gd name="connsiteY27" fmla="*/ 4086859 h 5108268"/>
              <a:gd name="connsiteX28" fmla="*/ 2415133 w 4915108"/>
              <a:gd name="connsiteY28" fmla="*/ 4114529 h 5108268"/>
              <a:gd name="connsiteX29" fmla="*/ 2465219 w 4915108"/>
              <a:gd name="connsiteY29" fmla="*/ 4139417 h 5108268"/>
              <a:gd name="connsiteX30" fmla="*/ 2918575 w 4915108"/>
              <a:gd name="connsiteY30" fmla="*/ 4330796 h 5108268"/>
              <a:gd name="connsiteX31" fmla="*/ 2921198 w 4915108"/>
              <a:gd name="connsiteY31" fmla="*/ 4331452 h 5108268"/>
              <a:gd name="connsiteX32" fmla="*/ 2988461 w 4915108"/>
              <a:gd name="connsiteY32" fmla="*/ 4353716 h 5108268"/>
              <a:gd name="connsiteX33" fmla="*/ 2991899 w 4915108"/>
              <a:gd name="connsiteY33" fmla="*/ 4354862 h 5108268"/>
              <a:gd name="connsiteX34" fmla="*/ 3086335 w 4915108"/>
              <a:gd name="connsiteY34" fmla="*/ 4383023 h 5108268"/>
              <a:gd name="connsiteX35" fmla="*/ 3177990 w 4915108"/>
              <a:gd name="connsiteY35" fmla="*/ 4408394 h 5108268"/>
              <a:gd name="connsiteX36" fmla="*/ 3181262 w 4915108"/>
              <a:gd name="connsiteY36" fmla="*/ 4409381 h 5108268"/>
              <a:gd name="connsiteX37" fmla="*/ 3219889 w 4915108"/>
              <a:gd name="connsiteY37" fmla="*/ 4418708 h 5108268"/>
              <a:gd name="connsiteX38" fmla="*/ 3241981 w 4915108"/>
              <a:gd name="connsiteY38" fmla="*/ 4423623 h 5108268"/>
              <a:gd name="connsiteX39" fmla="*/ 3320379 w 4915108"/>
              <a:gd name="connsiteY39" fmla="*/ 4441304 h 5108268"/>
              <a:gd name="connsiteX40" fmla="*/ 3888144 w 4915108"/>
              <a:gd name="connsiteY40" fmla="*/ 4514808 h 5108268"/>
              <a:gd name="connsiteX41" fmla="*/ 4001731 w 4915108"/>
              <a:gd name="connsiteY41" fmla="*/ 4517590 h 5108268"/>
              <a:gd name="connsiteX42" fmla="*/ 4060158 w 4915108"/>
              <a:gd name="connsiteY42" fmla="*/ 4519068 h 5108268"/>
              <a:gd name="connsiteX43" fmla="*/ 4119730 w 4915108"/>
              <a:gd name="connsiteY43" fmla="*/ 4517590 h 5108268"/>
              <a:gd name="connsiteX44" fmla="*/ 4241664 w 4915108"/>
              <a:gd name="connsiteY44" fmla="*/ 4514318 h 5108268"/>
              <a:gd name="connsiteX45" fmla="*/ 4367036 w 4915108"/>
              <a:gd name="connsiteY45" fmla="*/ 4504984 h 5108268"/>
              <a:gd name="connsiteX46" fmla="*/ 4893551 w 4915108"/>
              <a:gd name="connsiteY46" fmla="*/ 4419364 h 5108268"/>
              <a:gd name="connsiteX47" fmla="*/ 4915108 w 4915108"/>
              <a:gd name="connsiteY47" fmla="*/ 4413178 h 5108268"/>
              <a:gd name="connsiteX48" fmla="*/ 4915108 w 4915108"/>
              <a:gd name="connsiteY48" fmla="*/ 5018934 h 5108268"/>
              <a:gd name="connsiteX49" fmla="*/ 4881045 w 4915108"/>
              <a:gd name="connsiteY49" fmla="*/ 5026562 h 5108268"/>
              <a:gd name="connsiteX50" fmla="*/ 4420064 w 4915108"/>
              <a:gd name="connsiteY50" fmla="*/ 5091899 h 5108268"/>
              <a:gd name="connsiteX51" fmla="*/ 4272925 w 4915108"/>
              <a:gd name="connsiteY51" fmla="*/ 5102704 h 5108268"/>
              <a:gd name="connsiteX52" fmla="*/ 4129879 w 4915108"/>
              <a:gd name="connsiteY52" fmla="*/ 5106632 h 5108268"/>
              <a:gd name="connsiteX53" fmla="*/ 4060158 w 4915108"/>
              <a:gd name="connsiteY53" fmla="*/ 5108268 h 5108268"/>
              <a:gd name="connsiteX54" fmla="*/ 3991583 w 4915108"/>
              <a:gd name="connsiteY54" fmla="*/ 5106798 h 5108268"/>
              <a:gd name="connsiteX55" fmla="*/ 3858520 w 4915108"/>
              <a:gd name="connsiteY55" fmla="*/ 5103360 h 5108268"/>
              <a:gd name="connsiteX56" fmla="*/ 3281753 w 4915108"/>
              <a:gd name="connsiteY56" fmla="*/ 5035089 h 5108268"/>
              <a:gd name="connsiteX57" fmla="*/ 3278647 w 4915108"/>
              <a:gd name="connsiteY57" fmla="*/ 5034764 h 5108268"/>
              <a:gd name="connsiteX58" fmla="*/ 3257693 w 4915108"/>
              <a:gd name="connsiteY58" fmla="*/ 5031160 h 5108268"/>
              <a:gd name="connsiteX59" fmla="*/ 3196975 w 4915108"/>
              <a:gd name="connsiteY59" fmla="*/ 5018388 h 5108268"/>
              <a:gd name="connsiteX60" fmla="*/ 3191901 w 4915108"/>
              <a:gd name="connsiteY60" fmla="*/ 5017242 h 5108268"/>
              <a:gd name="connsiteX61" fmla="*/ 3075207 w 4915108"/>
              <a:gd name="connsiteY61" fmla="*/ 4991049 h 5108268"/>
              <a:gd name="connsiteX62" fmla="*/ 3037402 w 4915108"/>
              <a:gd name="connsiteY62" fmla="*/ 4982213 h 5108268"/>
              <a:gd name="connsiteX63" fmla="*/ 3027909 w 4915108"/>
              <a:gd name="connsiteY63" fmla="*/ 4979589 h 5108268"/>
              <a:gd name="connsiteX64" fmla="*/ 3027743 w 4915108"/>
              <a:gd name="connsiteY64" fmla="*/ 4979589 h 5108268"/>
              <a:gd name="connsiteX65" fmla="*/ 3025783 w 4915108"/>
              <a:gd name="connsiteY65" fmla="*/ 4979099 h 5108268"/>
              <a:gd name="connsiteX66" fmla="*/ 2968005 w 4915108"/>
              <a:gd name="connsiteY66" fmla="*/ 4963220 h 5108268"/>
              <a:gd name="connsiteX67" fmla="*/ 2916448 w 4915108"/>
              <a:gd name="connsiteY67" fmla="*/ 4948978 h 5108268"/>
              <a:gd name="connsiteX68" fmla="*/ 2805809 w 4915108"/>
              <a:gd name="connsiteY68" fmla="*/ 4915909 h 5108268"/>
              <a:gd name="connsiteX69" fmla="*/ 2185673 w 4915108"/>
              <a:gd name="connsiteY69" fmla="*/ 4662314 h 5108268"/>
              <a:gd name="connsiteX70" fmla="*/ 2126915 w 4915108"/>
              <a:gd name="connsiteY70" fmla="*/ 4632848 h 5108268"/>
              <a:gd name="connsiteX71" fmla="*/ 2068323 w 4915108"/>
              <a:gd name="connsiteY71" fmla="*/ 4600428 h 5108268"/>
              <a:gd name="connsiteX72" fmla="*/ 1948522 w 4915108"/>
              <a:gd name="connsiteY72" fmla="*/ 4532813 h 5108268"/>
              <a:gd name="connsiteX73" fmla="*/ 1706290 w 4915108"/>
              <a:gd name="connsiteY73" fmla="*/ 4375981 h 5108268"/>
              <a:gd name="connsiteX74" fmla="*/ 1224781 w 4915108"/>
              <a:gd name="connsiteY74" fmla="*/ 3984214 h 5108268"/>
              <a:gd name="connsiteX75" fmla="*/ 424285 w 4915108"/>
              <a:gd name="connsiteY75" fmla="*/ 2914671 h 5108268"/>
              <a:gd name="connsiteX76" fmla="*/ 31973 w 4915108"/>
              <a:gd name="connsiteY76" fmla="*/ 1646383 h 5108268"/>
              <a:gd name="connsiteX77" fmla="*/ 2349 w 4915108"/>
              <a:gd name="connsiteY77" fmla="*/ 1036064 h 5108268"/>
              <a:gd name="connsiteX78" fmla="*/ 12656 w 4915108"/>
              <a:gd name="connsiteY78" fmla="*/ 845825 h 5108268"/>
              <a:gd name="connsiteX79" fmla="*/ 15114 w 4915108"/>
              <a:gd name="connsiteY79" fmla="*/ 815048 h 5108268"/>
              <a:gd name="connsiteX80" fmla="*/ 19207 w 4915108"/>
              <a:gd name="connsiteY80" fmla="*/ 764788 h 5108268"/>
              <a:gd name="connsiteX81" fmla="*/ 20022 w 4915108"/>
              <a:gd name="connsiteY81" fmla="*/ 753328 h 5108268"/>
              <a:gd name="connsiteX82" fmla="*/ 22971 w 4915108"/>
              <a:gd name="connsiteY82" fmla="*/ 729917 h 5108268"/>
              <a:gd name="connsiteX83" fmla="*/ 41465 w 4915108"/>
              <a:gd name="connsiteY83" fmla="*/ 586506 h 5108268"/>
              <a:gd name="connsiteX84" fmla="*/ 41631 w 4915108"/>
              <a:gd name="connsiteY84" fmla="*/ 585035 h 5108268"/>
              <a:gd name="connsiteX85" fmla="*/ 45718 w 4915108"/>
              <a:gd name="connsiteY85" fmla="*/ 554093 h 5108268"/>
              <a:gd name="connsiteX86" fmla="*/ 55376 w 4915108"/>
              <a:gd name="connsiteY86" fmla="*/ 500230 h 5108268"/>
              <a:gd name="connsiteX87" fmla="*/ 79767 w 4915108"/>
              <a:gd name="connsiteY87" fmla="*/ 371219 h 5108268"/>
              <a:gd name="connsiteX88" fmla="*/ 82218 w 4915108"/>
              <a:gd name="connsiteY88" fmla="*/ 359600 h 5108268"/>
              <a:gd name="connsiteX89" fmla="*/ 91221 w 4915108"/>
              <a:gd name="connsiteY89" fmla="*/ 317853 h 5108268"/>
              <a:gd name="connsiteX90" fmla="*/ 95149 w 4915108"/>
              <a:gd name="connsiteY90" fmla="*/ 300173 h 5108268"/>
              <a:gd name="connsiteX91" fmla="*/ 103820 w 4915108"/>
              <a:gd name="connsiteY91" fmla="*/ 262354 h 5108268"/>
              <a:gd name="connsiteX92" fmla="*/ 107590 w 4915108"/>
              <a:gd name="connsiteY92" fmla="*/ 246310 h 5108268"/>
              <a:gd name="connsiteX93" fmla="*/ 118719 w 4915108"/>
              <a:gd name="connsiteY93" fmla="*/ 201125 h 5108268"/>
              <a:gd name="connsiteX94" fmla="*/ 120354 w 4915108"/>
              <a:gd name="connsiteY94" fmla="*/ 194739 h 5108268"/>
              <a:gd name="connsiteX95" fmla="*/ 174916 w 4915108"/>
              <a:gd name="connsiteY95" fmla="*/ 718 h 510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15108" h="5108268">
                <a:moveTo>
                  <a:pt x="175160" y="0"/>
                </a:moveTo>
                <a:lnTo>
                  <a:pt x="813231" y="0"/>
                </a:lnTo>
                <a:lnTo>
                  <a:pt x="811581" y="4227"/>
                </a:lnTo>
                <a:cubicBezTo>
                  <a:pt x="776934" y="97143"/>
                  <a:pt x="740446" y="208572"/>
                  <a:pt x="707919" y="336024"/>
                </a:cubicBezTo>
                <a:cubicBezTo>
                  <a:pt x="706939" y="339787"/>
                  <a:pt x="706124" y="343390"/>
                  <a:pt x="705136" y="346994"/>
                </a:cubicBezTo>
                <a:cubicBezTo>
                  <a:pt x="702520" y="357798"/>
                  <a:pt x="699738" y="368769"/>
                  <a:pt x="697122" y="379739"/>
                </a:cubicBezTo>
                <a:cubicBezTo>
                  <a:pt x="695644" y="385793"/>
                  <a:pt x="694173" y="391689"/>
                  <a:pt x="692861" y="397578"/>
                </a:cubicBezTo>
                <a:cubicBezTo>
                  <a:pt x="690735" y="406587"/>
                  <a:pt x="688609" y="415755"/>
                  <a:pt x="686483" y="425082"/>
                </a:cubicBezTo>
                <a:cubicBezTo>
                  <a:pt x="685171" y="431468"/>
                  <a:pt x="683693" y="437530"/>
                  <a:pt x="682388" y="443750"/>
                </a:cubicBezTo>
                <a:cubicBezTo>
                  <a:pt x="680096" y="454064"/>
                  <a:pt x="677804" y="464379"/>
                  <a:pt x="675678" y="474852"/>
                </a:cubicBezTo>
                <a:cubicBezTo>
                  <a:pt x="674698" y="479436"/>
                  <a:pt x="673710" y="484020"/>
                  <a:pt x="672731" y="488604"/>
                </a:cubicBezTo>
                <a:cubicBezTo>
                  <a:pt x="666020" y="521348"/>
                  <a:pt x="659475" y="554742"/>
                  <a:pt x="653579" y="589129"/>
                </a:cubicBezTo>
                <a:cubicBezTo>
                  <a:pt x="653255" y="590766"/>
                  <a:pt x="652930" y="592560"/>
                  <a:pt x="652599" y="594362"/>
                </a:cubicBezTo>
                <a:cubicBezTo>
                  <a:pt x="647856" y="621052"/>
                  <a:pt x="643762" y="646589"/>
                  <a:pt x="640166" y="670490"/>
                </a:cubicBezTo>
                <a:cubicBezTo>
                  <a:pt x="639834" y="671967"/>
                  <a:pt x="639669" y="673438"/>
                  <a:pt x="639509" y="675074"/>
                </a:cubicBezTo>
                <a:cubicBezTo>
                  <a:pt x="638529" y="682772"/>
                  <a:pt x="637542" y="690463"/>
                  <a:pt x="636562" y="698319"/>
                </a:cubicBezTo>
                <a:cubicBezTo>
                  <a:pt x="632633" y="728116"/>
                  <a:pt x="628705" y="758568"/>
                  <a:pt x="624777" y="789186"/>
                </a:cubicBezTo>
                <a:cubicBezTo>
                  <a:pt x="623465" y="800805"/>
                  <a:pt x="622160" y="811775"/>
                  <a:pt x="621173" y="822089"/>
                </a:cubicBezTo>
                <a:cubicBezTo>
                  <a:pt x="619537" y="845010"/>
                  <a:pt x="617742" y="867930"/>
                  <a:pt x="615774" y="891175"/>
                </a:cubicBezTo>
                <a:cubicBezTo>
                  <a:pt x="613648" y="919170"/>
                  <a:pt x="612502" y="934068"/>
                  <a:pt x="612502" y="934068"/>
                </a:cubicBezTo>
                <a:cubicBezTo>
                  <a:pt x="612502" y="934558"/>
                  <a:pt x="612336" y="934890"/>
                  <a:pt x="612336" y="935380"/>
                </a:cubicBezTo>
                <a:cubicBezTo>
                  <a:pt x="609396" y="974013"/>
                  <a:pt x="607104" y="1013309"/>
                  <a:pt x="607104" y="1053255"/>
                </a:cubicBezTo>
                <a:cubicBezTo>
                  <a:pt x="600552" y="1219096"/>
                  <a:pt x="609396" y="1394431"/>
                  <a:pt x="632309" y="1573535"/>
                </a:cubicBezTo>
                <a:cubicBezTo>
                  <a:pt x="675188" y="1932558"/>
                  <a:pt x="789922" y="2306803"/>
                  <a:pt x="965698" y="2651749"/>
                </a:cubicBezTo>
                <a:cubicBezTo>
                  <a:pt x="1139837" y="2998006"/>
                  <a:pt x="1382394" y="3309552"/>
                  <a:pt x="1647208" y="3562160"/>
                </a:cubicBezTo>
                <a:cubicBezTo>
                  <a:pt x="1779125" y="3689527"/>
                  <a:pt x="1918898" y="3799870"/>
                  <a:pt x="2057194" y="3895811"/>
                </a:cubicBezTo>
                <a:cubicBezTo>
                  <a:pt x="2125444" y="3945249"/>
                  <a:pt x="2196311" y="3986830"/>
                  <a:pt x="2263250" y="4029399"/>
                </a:cubicBezTo>
                <a:cubicBezTo>
                  <a:pt x="2297948" y="4048881"/>
                  <a:pt x="2331991" y="4068039"/>
                  <a:pt x="2365377" y="4086859"/>
                </a:cubicBezTo>
                <a:cubicBezTo>
                  <a:pt x="2382236" y="4096192"/>
                  <a:pt x="2398771" y="4105361"/>
                  <a:pt x="2415133" y="4114529"/>
                </a:cubicBezTo>
                <a:cubicBezTo>
                  <a:pt x="2431991" y="4122882"/>
                  <a:pt x="2448685" y="4131229"/>
                  <a:pt x="2465219" y="4139417"/>
                </a:cubicBezTo>
                <a:cubicBezTo>
                  <a:pt x="2630847" y="4223401"/>
                  <a:pt x="2785353" y="4285279"/>
                  <a:pt x="2918575" y="4330796"/>
                </a:cubicBezTo>
                <a:cubicBezTo>
                  <a:pt x="2919396" y="4330961"/>
                  <a:pt x="2920377" y="4331120"/>
                  <a:pt x="2921198" y="4331452"/>
                </a:cubicBezTo>
                <a:cubicBezTo>
                  <a:pt x="2921198" y="4331452"/>
                  <a:pt x="2944602" y="4339308"/>
                  <a:pt x="2988461" y="4353716"/>
                </a:cubicBezTo>
                <a:cubicBezTo>
                  <a:pt x="2989607" y="4354041"/>
                  <a:pt x="2990753" y="4354531"/>
                  <a:pt x="2991899" y="4354862"/>
                </a:cubicBezTo>
                <a:cubicBezTo>
                  <a:pt x="3025127" y="4365335"/>
                  <a:pt x="3056546" y="4374669"/>
                  <a:pt x="3086335" y="4383023"/>
                </a:cubicBezTo>
                <a:cubicBezTo>
                  <a:pt x="3113833" y="4390548"/>
                  <a:pt x="3144437" y="4398901"/>
                  <a:pt x="3177990" y="4408394"/>
                </a:cubicBezTo>
                <a:cubicBezTo>
                  <a:pt x="3179136" y="4408725"/>
                  <a:pt x="3180116" y="4409050"/>
                  <a:pt x="3181262" y="4409381"/>
                </a:cubicBezTo>
                <a:cubicBezTo>
                  <a:pt x="3193703" y="4412488"/>
                  <a:pt x="3206633" y="4415601"/>
                  <a:pt x="3219889" y="4418708"/>
                </a:cubicBezTo>
                <a:cubicBezTo>
                  <a:pt x="3227414" y="4420344"/>
                  <a:pt x="3234946" y="4421987"/>
                  <a:pt x="3241981" y="4423623"/>
                </a:cubicBezTo>
                <a:cubicBezTo>
                  <a:pt x="3272426" y="4430493"/>
                  <a:pt x="3298612" y="4436389"/>
                  <a:pt x="3320379" y="4441304"/>
                </a:cubicBezTo>
                <a:cubicBezTo>
                  <a:pt x="3473249" y="4473393"/>
                  <a:pt x="3665553" y="4503838"/>
                  <a:pt x="3888144" y="4514808"/>
                </a:cubicBezTo>
                <a:cubicBezTo>
                  <a:pt x="3925293" y="4515789"/>
                  <a:pt x="3963105" y="4516610"/>
                  <a:pt x="4001731" y="4517590"/>
                </a:cubicBezTo>
                <a:cubicBezTo>
                  <a:pt x="4021041" y="4518081"/>
                  <a:pt x="4040517" y="4518571"/>
                  <a:pt x="4060158" y="4519068"/>
                </a:cubicBezTo>
                <a:cubicBezTo>
                  <a:pt x="4079957" y="4518571"/>
                  <a:pt x="4099765" y="4518081"/>
                  <a:pt x="4119730" y="4517590"/>
                </a:cubicBezTo>
                <a:cubicBezTo>
                  <a:pt x="4159668" y="4516444"/>
                  <a:pt x="4200421" y="4515464"/>
                  <a:pt x="4241664" y="4514318"/>
                </a:cubicBezTo>
                <a:cubicBezTo>
                  <a:pt x="4282914" y="4511204"/>
                  <a:pt x="4324641" y="4508098"/>
                  <a:pt x="4367036" y="4504984"/>
                </a:cubicBezTo>
                <a:cubicBezTo>
                  <a:pt x="4536102" y="4488940"/>
                  <a:pt x="4714011" y="4464549"/>
                  <a:pt x="4893551" y="4419364"/>
                </a:cubicBezTo>
                <a:lnTo>
                  <a:pt x="4915108" y="4413178"/>
                </a:lnTo>
                <a:lnTo>
                  <a:pt x="4915108" y="5018934"/>
                </a:lnTo>
                <a:lnTo>
                  <a:pt x="4881045" y="5026562"/>
                </a:lnTo>
                <a:cubicBezTo>
                  <a:pt x="4723841" y="5057918"/>
                  <a:pt x="4568962" y="5077899"/>
                  <a:pt x="4420064" y="5091899"/>
                </a:cubicBezTo>
                <a:cubicBezTo>
                  <a:pt x="4370309" y="5095503"/>
                  <a:pt x="4321209" y="5099100"/>
                  <a:pt x="4272925" y="5102704"/>
                </a:cubicBezTo>
                <a:cubicBezTo>
                  <a:pt x="4224481" y="5104016"/>
                  <a:pt x="4176852" y="5105320"/>
                  <a:pt x="4129879" y="5106632"/>
                </a:cubicBezTo>
                <a:cubicBezTo>
                  <a:pt x="4106475" y="5107122"/>
                  <a:pt x="4083237" y="5107778"/>
                  <a:pt x="4060158" y="5108268"/>
                </a:cubicBezTo>
                <a:cubicBezTo>
                  <a:pt x="4037079" y="5107778"/>
                  <a:pt x="4014165" y="5107288"/>
                  <a:pt x="3991583" y="5106798"/>
                </a:cubicBezTo>
                <a:cubicBezTo>
                  <a:pt x="3946411" y="5105486"/>
                  <a:pt x="3902055" y="5104506"/>
                  <a:pt x="3858520" y="5103360"/>
                </a:cubicBezTo>
                <a:cubicBezTo>
                  <a:pt x="3639367" y="5092714"/>
                  <a:pt x="3444930" y="5065865"/>
                  <a:pt x="3281753" y="5035089"/>
                </a:cubicBezTo>
                <a:cubicBezTo>
                  <a:pt x="3280773" y="5034923"/>
                  <a:pt x="3279627" y="5034923"/>
                  <a:pt x="3278647" y="5034764"/>
                </a:cubicBezTo>
                <a:cubicBezTo>
                  <a:pt x="3278647" y="5034764"/>
                  <a:pt x="3271611" y="5033618"/>
                  <a:pt x="3257693" y="5031160"/>
                </a:cubicBezTo>
                <a:cubicBezTo>
                  <a:pt x="3243783" y="5029034"/>
                  <a:pt x="3223493" y="5024284"/>
                  <a:pt x="3196975" y="5018388"/>
                </a:cubicBezTo>
                <a:cubicBezTo>
                  <a:pt x="3195339" y="5018064"/>
                  <a:pt x="3193537" y="5017574"/>
                  <a:pt x="3191901" y="5017242"/>
                </a:cubicBezTo>
                <a:cubicBezTo>
                  <a:pt x="3150492" y="5008571"/>
                  <a:pt x="3111541" y="4999728"/>
                  <a:pt x="3075207" y="4991049"/>
                </a:cubicBezTo>
                <a:cubicBezTo>
                  <a:pt x="3063097" y="4988433"/>
                  <a:pt x="3050491" y="4985485"/>
                  <a:pt x="3037402" y="4982213"/>
                </a:cubicBezTo>
                <a:cubicBezTo>
                  <a:pt x="3034454" y="4981391"/>
                  <a:pt x="3031016" y="4980411"/>
                  <a:pt x="3027909" y="4979589"/>
                </a:cubicBezTo>
                <a:cubicBezTo>
                  <a:pt x="3027909" y="4979589"/>
                  <a:pt x="3027743" y="4979589"/>
                  <a:pt x="3027743" y="4979589"/>
                </a:cubicBezTo>
                <a:cubicBezTo>
                  <a:pt x="3027088" y="4979424"/>
                  <a:pt x="3026432" y="4979265"/>
                  <a:pt x="3025783" y="4979099"/>
                </a:cubicBezTo>
                <a:cubicBezTo>
                  <a:pt x="3007288" y="4974025"/>
                  <a:pt x="2988303" y="4968785"/>
                  <a:pt x="2968005" y="4963220"/>
                </a:cubicBezTo>
                <a:cubicBezTo>
                  <a:pt x="2951471" y="4958802"/>
                  <a:pt x="2934122" y="4954052"/>
                  <a:pt x="2916448" y="4948978"/>
                </a:cubicBezTo>
                <a:cubicBezTo>
                  <a:pt x="2872257" y="4936862"/>
                  <a:pt x="2834943" y="4926223"/>
                  <a:pt x="2805809" y="4915909"/>
                </a:cubicBezTo>
                <a:cubicBezTo>
                  <a:pt x="2630847" y="4860734"/>
                  <a:pt x="2417425" y="4779864"/>
                  <a:pt x="2185673" y="4662314"/>
                </a:cubicBezTo>
                <a:cubicBezTo>
                  <a:pt x="2166197" y="4652490"/>
                  <a:pt x="2146721" y="4642673"/>
                  <a:pt x="2126915" y="4632848"/>
                </a:cubicBezTo>
                <a:cubicBezTo>
                  <a:pt x="2107439" y="4622203"/>
                  <a:pt x="2087964" y="4611399"/>
                  <a:pt x="2068323" y="4600428"/>
                </a:cubicBezTo>
                <a:cubicBezTo>
                  <a:pt x="2029206" y="4578330"/>
                  <a:pt x="1989275" y="4555734"/>
                  <a:pt x="1948522" y="4532813"/>
                </a:cubicBezTo>
                <a:cubicBezTo>
                  <a:pt x="1869467" y="4483210"/>
                  <a:pt x="1786491" y="4433938"/>
                  <a:pt x="1706290" y="4375981"/>
                </a:cubicBezTo>
                <a:cubicBezTo>
                  <a:pt x="1543603" y="4263180"/>
                  <a:pt x="1379777" y="4133355"/>
                  <a:pt x="1224781" y="3984214"/>
                </a:cubicBezTo>
                <a:cubicBezTo>
                  <a:pt x="913816" y="3687891"/>
                  <a:pt x="629361" y="3321827"/>
                  <a:pt x="424285" y="2914671"/>
                </a:cubicBezTo>
                <a:cubicBezTo>
                  <a:pt x="217242" y="2508993"/>
                  <a:pt x="82709" y="2068278"/>
                  <a:pt x="31973" y="1646383"/>
                </a:cubicBezTo>
                <a:cubicBezTo>
                  <a:pt x="4965" y="1435688"/>
                  <a:pt x="-5018" y="1230225"/>
                  <a:pt x="2349" y="1036064"/>
                </a:cubicBezTo>
                <a:cubicBezTo>
                  <a:pt x="2673" y="971231"/>
                  <a:pt x="7588" y="907875"/>
                  <a:pt x="12656" y="845825"/>
                </a:cubicBezTo>
                <a:cubicBezTo>
                  <a:pt x="13477" y="836663"/>
                  <a:pt x="14299" y="826508"/>
                  <a:pt x="15114" y="815048"/>
                </a:cubicBezTo>
                <a:cubicBezTo>
                  <a:pt x="15935" y="800315"/>
                  <a:pt x="17406" y="783290"/>
                  <a:pt x="19207" y="764788"/>
                </a:cubicBezTo>
                <a:cubicBezTo>
                  <a:pt x="19374" y="761026"/>
                  <a:pt x="19698" y="757098"/>
                  <a:pt x="20022" y="753328"/>
                </a:cubicBezTo>
                <a:cubicBezTo>
                  <a:pt x="21009" y="745472"/>
                  <a:pt x="21990" y="737774"/>
                  <a:pt x="22971" y="729917"/>
                </a:cubicBezTo>
                <a:cubicBezTo>
                  <a:pt x="27879" y="688826"/>
                  <a:pt x="34265" y="641025"/>
                  <a:pt x="41465" y="586506"/>
                </a:cubicBezTo>
                <a:cubicBezTo>
                  <a:pt x="41465" y="586016"/>
                  <a:pt x="41631" y="585526"/>
                  <a:pt x="41631" y="585035"/>
                </a:cubicBezTo>
                <a:cubicBezTo>
                  <a:pt x="43102" y="574721"/>
                  <a:pt x="44413" y="564241"/>
                  <a:pt x="45718" y="554093"/>
                </a:cubicBezTo>
                <a:cubicBezTo>
                  <a:pt x="48997" y="535922"/>
                  <a:pt x="52104" y="518076"/>
                  <a:pt x="55376" y="500230"/>
                </a:cubicBezTo>
                <a:cubicBezTo>
                  <a:pt x="62253" y="459794"/>
                  <a:pt x="70433" y="416736"/>
                  <a:pt x="79767" y="371219"/>
                </a:cubicBezTo>
                <a:cubicBezTo>
                  <a:pt x="80582" y="367291"/>
                  <a:pt x="81404" y="363529"/>
                  <a:pt x="82218" y="359600"/>
                </a:cubicBezTo>
                <a:cubicBezTo>
                  <a:pt x="85166" y="346007"/>
                  <a:pt x="88114" y="331930"/>
                  <a:pt x="91221" y="317853"/>
                </a:cubicBezTo>
                <a:cubicBezTo>
                  <a:pt x="92533" y="311958"/>
                  <a:pt x="93838" y="306062"/>
                  <a:pt x="95149" y="300173"/>
                </a:cubicBezTo>
                <a:cubicBezTo>
                  <a:pt x="97931" y="287732"/>
                  <a:pt x="100879" y="275126"/>
                  <a:pt x="103820" y="262354"/>
                </a:cubicBezTo>
                <a:cubicBezTo>
                  <a:pt x="104966" y="256949"/>
                  <a:pt x="106278" y="251709"/>
                  <a:pt x="107590" y="246310"/>
                </a:cubicBezTo>
                <a:cubicBezTo>
                  <a:pt x="111187" y="231412"/>
                  <a:pt x="114790" y="216348"/>
                  <a:pt x="118719" y="201125"/>
                </a:cubicBezTo>
                <a:cubicBezTo>
                  <a:pt x="119209" y="198998"/>
                  <a:pt x="119864" y="196865"/>
                  <a:pt x="120354" y="194739"/>
                </a:cubicBezTo>
                <a:cubicBezTo>
                  <a:pt x="136064" y="132936"/>
                  <a:pt x="154109" y="68107"/>
                  <a:pt x="174916" y="718"/>
                </a:cubicBezTo>
                <a:close/>
              </a:path>
            </a:pathLst>
          </a:custGeom>
          <a:solidFill>
            <a:srgbClr val="F1F2F2"/>
          </a:solidFill>
          <a:ln w="2370" cap="flat">
            <a:noFill/>
            <a:prstDash val="solid"/>
            <a:miter/>
          </a:ln>
        </p:spPr>
        <p:txBody>
          <a:bodyPr rtlCol="0" anchor="ctr"/>
          <a:lstStyle/>
          <a:p>
            <a:endParaRPr lang="en-US"/>
          </a:p>
        </p:txBody>
      </p:sp>
      <p:sp>
        <p:nvSpPr>
          <p:cNvPr id="38" name="Rectangle 37">
            <a:extLst>
              <a:ext uri="{FF2B5EF4-FFF2-40B4-BE49-F238E27FC236}">
                <a16:creationId xmlns:a16="http://schemas.microsoft.com/office/drawing/2014/main" id="{3EDB9E4C-0327-3F45-BFEA-E05F3783E3E1}"/>
              </a:ext>
            </a:extLst>
          </p:cNvPr>
          <p:cNvSpPr/>
          <p:nvPr userDrawn="1"/>
        </p:nvSpPr>
        <p:spPr>
          <a:xfrm>
            <a:off x="-51190" y="0"/>
            <a:ext cx="5789381"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55BDAFCC-9B0E-9045-BF1B-7D98BAFB9DC1}"/>
              </a:ext>
            </a:extLst>
          </p:cNvPr>
          <p:cNvGrpSpPr/>
          <p:nvPr userDrawn="1"/>
        </p:nvGrpSpPr>
        <p:grpSpPr>
          <a:xfrm>
            <a:off x="-51190" y="5606897"/>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2380" y="2060679"/>
            <a:ext cx="3195486" cy="731140"/>
          </a:xfrm>
        </p:spPr>
        <p:txBody>
          <a:bodyPr anchor="t">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2380" y="1251103"/>
            <a:ext cx="3195485" cy="837258"/>
          </a:xfrm>
        </p:spPr>
        <p:txBody>
          <a:bodyPr anchor="b">
            <a:normAutofit/>
          </a:bodyPr>
          <a:lstStyle>
            <a:lvl1pPr marL="0" indent="0" algn="l">
              <a:buNone/>
              <a:defRPr sz="5000" baseline="0">
                <a:solidFill>
                  <a:schemeClr val="bg1"/>
                </a:solidFill>
                <a:latin typeface="+mn-lt"/>
              </a:defRPr>
            </a:lvl1pPr>
          </a:lstStyle>
          <a:p>
            <a:pPr lvl="0"/>
            <a:r>
              <a:rPr lang="en-US"/>
              <a:t>Thank You</a:t>
            </a:r>
          </a:p>
        </p:txBody>
      </p:sp>
      <p:pic>
        <p:nvPicPr>
          <p:cNvPr id="26" name="Picture 25" descr="Logo&#10;&#10;Description automatically generated">
            <a:extLst>
              <a:ext uri="{FF2B5EF4-FFF2-40B4-BE49-F238E27FC236}">
                <a16:creationId xmlns:a16="http://schemas.microsoft.com/office/drawing/2014/main" id="{DA298D7D-E7E5-5F4B-B7DE-BBFA6F7AD17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15733" y="377669"/>
            <a:ext cx="5349375" cy="3421383"/>
          </a:xfrm>
          <a:prstGeom prst="rect">
            <a:avLst/>
          </a:prstGeom>
        </p:spPr>
      </p:pic>
      <p:sp>
        <p:nvSpPr>
          <p:cNvPr id="28" name="Graphic 4">
            <a:extLst>
              <a:ext uri="{FF2B5EF4-FFF2-40B4-BE49-F238E27FC236}">
                <a16:creationId xmlns:a16="http://schemas.microsoft.com/office/drawing/2014/main" id="{976D0CA1-7F04-A341-AE03-226791F3CB5D}"/>
              </a:ext>
            </a:extLst>
          </p:cNvPr>
          <p:cNvSpPr/>
          <p:nvPr userDrawn="1"/>
        </p:nvSpPr>
        <p:spPr>
          <a:xfrm rot="10800000">
            <a:off x="5620273" y="721856"/>
            <a:ext cx="223936" cy="270714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96CBF63-4139-6D40-BA8F-228660C8CF21}"/>
              </a:ext>
            </a:extLst>
          </p:cNvPr>
          <p:cNvGrpSpPr/>
          <p:nvPr userDrawn="1"/>
        </p:nvGrpSpPr>
        <p:grpSpPr>
          <a:xfrm>
            <a:off x="10388241" y="5904234"/>
            <a:ext cx="1170294" cy="274486"/>
            <a:chOff x="3244859" y="9797084"/>
            <a:chExt cx="1936438" cy="454180"/>
          </a:xfrm>
          <a:noFill/>
        </p:grpSpPr>
        <p:sp>
          <p:nvSpPr>
            <p:cNvPr id="36" name="Freeform 5">
              <a:extLst>
                <a:ext uri="{FF2B5EF4-FFF2-40B4-BE49-F238E27FC236}">
                  <a16:creationId xmlns:a16="http://schemas.microsoft.com/office/drawing/2014/main" id="{2D814EA2-2B57-A54D-83B7-1DBA034A470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37" name="Freeform 9">
              <a:extLst>
                <a:ext uri="{FF2B5EF4-FFF2-40B4-BE49-F238E27FC236}">
                  <a16:creationId xmlns:a16="http://schemas.microsoft.com/office/drawing/2014/main" id="{A23663E0-8917-BA4E-A74C-4398E4C58AC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sp>
          <p:nvSpPr>
            <p:cNvPr id="41" name="Freeform 13">
              <a:extLst>
                <a:ext uri="{FF2B5EF4-FFF2-40B4-BE49-F238E27FC236}">
                  <a16:creationId xmlns:a16="http://schemas.microsoft.com/office/drawing/2014/main" id="{0B0BE270-C316-9341-9048-975CBAB88661}"/>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a:solidFill>
                  <a:schemeClr val="bg1"/>
                </a:solidFill>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sp>
        <p:nvSpPr>
          <p:cNvPr id="23" name="Graphic 4">
            <a:extLst>
              <a:ext uri="{FF2B5EF4-FFF2-40B4-BE49-F238E27FC236}">
                <a16:creationId xmlns:a16="http://schemas.microsoft.com/office/drawing/2014/main" id="{EAE96F69-2668-9045-92FA-83378C034FBC}"/>
              </a:ext>
            </a:extLst>
          </p:cNvPr>
          <p:cNvSpPr/>
          <p:nvPr userDrawn="1"/>
        </p:nvSpPr>
        <p:spPr>
          <a:xfrm>
            <a:off x="2264686" y="9747"/>
            <a:ext cx="6257398"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98B6ABC4-7E79-A146-B578-9E18B730D5DE}"/>
              </a:ext>
            </a:extLst>
          </p:cNvPr>
          <p:cNvSpPr/>
          <p:nvPr userDrawn="1"/>
        </p:nvSpPr>
        <p:spPr>
          <a:xfrm>
            <a:off x="6480317" y="9747"/>
            <a:ext cx="5268342"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457196" y="524362"/>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884514" y="2667458"/>
            <a:ext cx="4306395" cy="365553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884515" y="679651"/>
            <a:ext cx="4342424" cy="1473164"/>
          </a:xfrm>
        </p:spPr>
        <p:txBody>
          <a:bodyPr anchor="ct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1127755" y="524362"/>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443341" y="5977719"/>
            <a:ext cx="5669452" cy="8705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50">
                <a:solidFill>
                  <a:srgbClr val="000000"/>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50">
              <a:solidFill>
                <a:srgbClr val="000000"/>
              </a:solidFill>
              <a:effectLst/>
              <a:ea typeface="Calibri" panose="020F0502020204030204" pitchFamily="34" charset="0"/>
              <a:cs typeface="Times New Roman" panose="02020603050405020304" pitchFamily="18" charset="0"/>
            </a:endParaRPr>
          </a:p>
          <a:p>
            <a:pPr algn="ctr"/>
            <a:r>
              <a:rPr lang="en-US" sz="750">
                <a:solidFill>
                  <a:srgbClr val="000000"/>
                </a:solidFill>
                <a:effectLst/>
                <a:ea typeface="Calibri" panose="020F0502020204030204" pitchFamily="34" charset="0"/>
                <a:cs typeface="Times New Roman" panose="02020603050405020304" pitchFamily="18" charset="0"/>
              </a:rPr>
              <a:t> </a:t>
            </a:r>
            <a:endParaRPr lang="en-IE" sz="750">
              <a:solidFill>
                <a:srgbClr val="000000"/>
              </a:solidFill>
              <a:effectLst/>
              <a:ea typeface="Calibri" panose="020F0502020204030204" pitchFamily="34" charset="0"/>
              <a:cs typeface="Times New Roman" panose="02020603050405020304" pitchFamily="18" charset="0"/>
            </a:endParaRPr>
          </a:p>
        </p:txBody>
      </p:sp>
      <p:sp>
        <p:nvSpPr>
          <p:cNvPr id="19" name="Graphic 4">
            <a:extLst>
              <a:ext uri="{FF2B5EF4-FFF2-40B4-BE49-F238E27FC236}">
                <a16:creationId xmlns:a16="http://schemas.microsoft.com/office/drawing/2014/main" id="{3E329726-C047-3E45-8895-04B1C7877BFB}"/>
              </a:ext>
            </a:extLst>
          </p:cNvPr>
          <p:cNvSpPr/>
          <p:nvPr userDrawn="1"/>
        </p:nvSpPr>
        <p:spPr>
          <a:xfrm rot="10800000">
            <a:off x="6380815" y="46716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36FAA6F-110F-A640-A550-3DB5E33324F5}"/>
              </a:ext>
            </a:extLst>
          </p:cNvPr>
          <p:cNvGrpSpPr/>
          <p:nvPr userDrawn="1"/>
        </p:nvGrpSpPr>
        <p:grpSpPr>
          <a:xfrm>
            <a:off x="11497703" y="2205372"/>
            <a:ext cx="474200" cy="4867482"/>
            <a:chOff x="1009808" y="-71087"/>
            <a:chExt cx="474200" cy="4867482"/>
          </a:xfrm>
        </p:grpSpPr>
        <p:sp>
          <p:nvSpPr>
            <p:cNvPr id="28" name="Graphic 4">
              <a:extLst>
                <a:ext uri="{FF2B5EF4-FFF2-40B4-BE49-F238E27FC236}">
                  <a16:creationId xmlns:a16="http://schemas.microsoft.com/office/drawing/2014/main" id="{30628745-E271-FE49-BD92-0F1AA0240D7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9" name="Text Box 5">
              <a:extLst>
                <a:ext uri="{FF2B5EF4-FFF2-40B4-BE49-F238E27FC236}">
                  <a16:creationId xmlns:a16="http://schemas.microsoft.com/office/drawing/2014/main" id="{178A7836-CF10-6A42-919C-E18D64E8A7F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31" name="Text Placeholder 25">
            <a:extLst>
              <a:ext uri="{FF2B5EF4-FFF2-40B4-BE49-F238E27FC236}">
                <a16:creationId xmlns:a16="http://schemas.microsoft.com/office/drawing/2014/main" id="{5C7B8C62-EB5D-0E47-969A-FCCCC2C7A38C}"/>
              </a:ext>
            </a:extLst>
          </p:cNvPr>
          <p:cNvSpPr>
            <a:spLocks noGrp="1"/>
          </p:cNvSpPr>
          <p:nvPr>
            <p:ph type="body" sz="quarter" idx="19" hasCustomPrompt="1"/>
          </p:nvPr>
        </p:nvSpPr>
        <p:spPr>
          <a:xfrm>
            <a:off x="459910" y="138421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33" name="Text Placeholder 25">
            <a:extLst>
              <a:ext uri="{FF2B5EF4-FFF2-40B4-BE49-F238E27FC236}">
                <a16:creationId xmlns:a16="http://schemas.microsoft.com/office/drawing/2014/main" id="{01909B38-68BE-7A41-869E-33772DE441F8}"/>
              </a:ext>
            </a:extLst>
          </p:cNvPr>
          <p:cNvSpPr>
            <a:spLocks noGrp="1"/>
          </p:cNvSpPr>
          <p:nvPr>
            <p:ph type="body" sz="quarter" idx="20" hasCustomPrompt="1"/>
          </p:nvPr>
        </p:nvSpPr>
        <p:spPr>
          <a:xfrm>
            <a:off x="1130469" y="138421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5" name="Text Placeholder 25">
            <a:extLst>
              <a:ext uri="{FF2B5EF4-FFF2-40B4-BE49-F238E27FC236}">
                <a16:creationId xmlns:a16="http://schemas.microsoft.com/office/drawing/2014/main" id="{DA051600-7C58-814E-AC7C-548F611E2A15}"/>
              </a:ext>
            </a:extLst>
          </p:cNvPr>
          <p:cNvSpPr>
            <a:spLocks noGrp="1"/>
          </p:cNvSpPr>
          <p:nvPr>
            <p:ph type="body" sz="quarter" idx="21" hasCustomPrompt="1"/>
          </p:nvPr>
        </p:nvSpPr>
        <p:spPr>
          <a:xfrm>
            <a:off x="459910" y="2258825"/>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37" name="Text Placeholder 25">
            <a:extLst>
              <a:ext uri="{FF2B5EF4-FFF2-40B4-BE49-F238E27FC236}">
                <a16:creationId xmlns:a16="http://schemas.microsoft.com/office/drawing/2014/main" id="{208936E4-59E6-154C-81E6-B12901450E9D}"/>
              </a:ext>
            </a:extLst>
          </p:cNvPr>
          <p:cNvSpPr>
            <a:spLocks noGrp="1"/>
          </p:cNvSpPr>
          <p:nvPr>
            <p:ph type="body" sz="quarter" idx="22" hasCustomPrompt="1"/>
          </p:nvPr>
        </p:nvSpPr>
        <p:spPr>
          <a:xfrm>
            <a:off x="1130469" y="2258825"/>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9" name="Text Placeholder 25">
            <a:extLst>
              <a:ext uri="{FF2B5EF4-FFF2-40B4-BE49-F238E27FC236}">
                <a16:creationId xmlns:a16="http://schemas.microsoft.com/office/drawing/2014/main" id="{553D87A1-E0AE-554A-98C0-80400732F4FC}"/>
              </a:ext>
            </a:extLst>
          </p:cNvPr>
          <p:cNvSpPr>
            <a:spLocks noGrp="1"/>
          </p:cNvSpPr>
          <p:nvPr>
            <p:ph type="body" sz="quarter" idx="23" hasCustomPrompt="1"/>
          </p:nvPr>
        </p:nvSpPr>
        <p:spPr>
          <a:xfrm>
            <a:off x="458553" y="313344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41" name="Text Placeholder 25">
            <a:extLst>
              <a:ext uri="{FF2B5EF4-FFF2-40B4-BE49-F238E27FC236}">
                <a16:creationId xmlns:a16="http://schemas.microsoft.com/office/drawing/2014/main" id="{A07A835E-8262-3941-8032-A9BD50744996}"/>
              </a:ext>
            </a:extLst>
          </p:cNvPr>
          <p:cNvSpPr>
            <a:spLocks noGrp="1"/>
          </p:cNvSpPr>
          <p:nvPr>
            <p:ph type="body" sz="quarter" idx="24" hasCustomPrompt="1"/>
          </p:nvPr>
        </p:nvSpPr>
        <p:spPr>
          <a:xfrm>
            <a:off x="1129112" y="313344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3" name="Text Placeholder 25">
            <a:extLst>
              <a:ext uri="{FF2B5EF4-FFF2-40B4-BE49-F238E27FC236}">
                <a16:creationId xmlns:a16="http://schemas.microsoft.com/office/drawing/2014/main" id="{FE885E34-D40E-0B44-BF1A-F4A7D744237A}"/>
              </a:ext>
            </a:extLst>
          </p:cNvPr>
          <p:cNvSpPr>
            <a:spLocks noGrp="1"/>
          </p:cNvSpPr>
          <p:nvPr>
            <p:ph type="body" sz="quarter" idx="25" hasCustomPrompt="1"/>
          </p:nvPr>
        </p:nvSpPr>
        <p:spPr>
          <a:xfrm>
            <a:off x="461267" y="3993288"/>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45" name="Text Placeholder 25">
            <a:extLst>
              <a:ext uri="{FF2B5EF4-FFF2-40B4-BE49-F238E27FC236}">
                <a16:creationId xmlns:a16="http://schemas.microsoft.com/office/drawing/2014/main" id="{5A599B30-5235-974F-BB9A-E9602A0A30C0}"/>
              </a:ext>
            </a:extLst>
          </p:cNvPr>
          <p:cNvSpPr>
            <a:spLocks noGrp="1"/>
          </p:cNvSpPr>
          <p:nvPr>
            <p:ph type="body" sz="quarter" idx="26" hasCustomPrompt="1"/>
          </p:nvPr>
        </p:nvSpPr>
        <p:spPr>
          <a:xfrm>
            <a:off x="1131826" y="3993288"/>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7" name="Text Placeholder 25">
            <a:extLst>
              <a:ext uri="{FF2B5EF4-FFF2-40B4-BE49-F238E27FC236}">
                <a16:creationId xmlns:a16="http://schemas.microsoft.com/office/drawing/2014/main" id="{97F702A5-A5C8-BC48-A250-CFE9B42618D6}"/>
              </a:ext>
            </a:extLst>
          </p:cNvPr>
          <p:cNvSpPr>
            <a:spLocks noGrp="1"/>
          </p:cNvSpPr>
          <p:nvPr>
            <p:ph type="body" sz="quarter" idx="27" hasCustomPrompt="1"/>
          </p:nvPr>
        </p:nvSpPr>
        <p:spPr>
          <a:xfrm>
            <a:off x="461267" y="4867903"/>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51" name="Text Placeholder 25">
            <a:extLst>
              <a:ext uri="{FF2B5EF4-FFF2-40B4-BE49-F238E27FC236}">
                <a16:creationId xmlns:a16="http://schemas.microsoft.com/office/drawing/2014/main" id="{4FECF1A6-C3A4-F54C-83AE-A12E578AA53A}"/>
              </a:ext>
            </a:extLst>
          </p:cNvPr>
          <p:cNvSpPr>
            <a:spLocks noGrp="1"/>
          </p:cNvSpPr>
          <p:nvPr>
            <p:ph type="body" sz="quarter" idx="28" hasCustomPrompt="1"/>
          </p:nvPr>
        </p:nvSpPr>
        <p:spPr>
          <a:xfrm>
            <a:off x="1131826" y="4867903"/>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9633290" y="3778249"/>
            <a:ext cx="785328" cy="1056986"/>
          </a:xfrm>
        </p:spPr>
        <p:txBody>
          <a:bodyPr anchor="t">
            <a:noAutofit/>
          </a:bodyPr>
          <a:lstStyle>
            <a:lvl1pPr marL="0" indent="0" algn="r">
              <a:buNone/>
              <a:defRPr sz="12000" b="1" i="0" baseline="0">
                <a:solidFill>
                  <a:srgbClr val="84BA41"/>
                </a:solidFill>
                <a:latin typeface="Times New Roman" charset="0"/>
                <a:ea typeface="Times New Roman" charset="0"/>
                <a:cs typeface="Times New Roman" charset="0"/>
              </a:defRPr>
            </a:lvl1pPr>
          </a:lstStyle>
          <a:p>
            <a:pPr lvl="0"/>
            <a:r>
              <a:rPr lang="en-US"/>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470582" y="598304"/>
            <a:ext cx="9948036" cy="4029672"/>
          </a:xfrm>
        </p:spPr>
        <p:txBody>
          <a:bodyPr anchor="ctr">
            <a:normAutofit/>
          </a:bodyPr>
          <a:lstStyle>
            <a:lvl1pPr marL="0" indent="0" algn="ctr">
              <a:buNone/>
              <a:defRPr sz="3000" b="1" i="0" baseline="0">
                <a:solidFill>
                  <a:srgbClr val="297239"/>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470582" y="598304"/>
            <a:ext cx="2613204" cy="1221666"/>
          </a:xfrm>
        </p:spPr>
        <p:txBody>
          <a:bodyPr anchor="t">
            <a:noAutofit/>
          </a:bodyPr>
          <a:lstStyle>
            <a:lvl1pPr marL="0" indent="0" algn="l">
              <a:buNone/>
              <a:defRPr sz="12000" b="1" i="0" baseline="0">
                <a:solidFill>
                  <a:srgbClr val="84BA4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2EE6A7E4-04F9-894B-9C6B-420A463236EE}"/>
              </a:ext>
            </a:extLst>
          </p:cNvPr>
          <p:cNvGrpSpPr/>
          <p:nvPr userDrawn="1"/>
        </p:nvGrpSpPr>
        <p:grpSpPr>
          <a:xfrm>
            <a:off x="11733478" y="2218041"/>
            <a:ext cx="474200" cy="4867482"/>
            <a:chOff x="1009808" y="-71087"/>
            <a:chExt cx="474200" cy="4867482"/>
          </a:xfrm>
        </p:grpSpPr>
        <p:sp>
          <p:nvSpPr>
            <p:cNvPr id="15" name="Graphic 4">
              <a:extLst>
                <a:ext uri="{FF2B5EF4-FFF2-40B4-BE49-F238E27FC236}">
                  <a16:creationId xmlns:a16="http://schemas.microsoft.com/office/drawing/2014/main" id="{EDAEA704-5F67-F746-85EC-536CFC33C48C}"/>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70306B09-13F4-E340-B48C-9AB5607F9DE6}"/>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
        <p:nvSpPr>
          <p:cNvPr id="17" name="Text Placeholder 23">
            <a:extLst>
              <a:ext uri="{FF2B5EF4-FFF2-40B4-BE49-F238E27FC236}">
                <a16:creationId xmlns:a16="http://schemas.microsoft.com/office/drawing/2014/main" id="{6686A140-C728-F641-B1A2-80F947949C36}"/>
              </a:ext>
            </a:extLst>
          </p:cNvPr>
          <p:cNvSpPr>
            <a:spLocks noGrp="1"/>
          </p:cNvSpPr>
          <p:nvPr>
            <p:ph type="body" sz="quarter" idx="16" hasCustomPrompt="1"/>
          </p:nvPr>
        </p:nvSpPr>
        <p:spPr>
          <a:xfrm>
            <a:off x="470582" y="4835235"/>
            <a:ext cx="9948036" cy="933903"/>
          </a:xfrm>
        </p:spPr>
        <p:txBody>
          <a:bodyPr anchor="t">
            <a:normAutofit/>
          </a:bodyPr>
          <a:lstStyle>
            <a:lvl1pPr marL="0" indent="0" algn="ctr">
              <a:buNone/>
              <a:defRPr sz="2400" b="0" i="0" baseline="0">
                <a:solidFill>
                  <a:srgbClr val="297239"/>
                </a:solidFill>
                <a:latin typeface="+mn-lt"/>
              </a:defRPr>
            </a:lvl1pPr>
          </a:lstStyle>
          <a:p>
            <a:pPr lvl="0"/>
            <a:r>
              <a:rPr lang="en-US"/>
              <a:t>Joe </a:t>
            </a:r>
            <a:r>
              <a:rPr lang="en-US" err="1"/>
              <a:t>Blogg</a:t>
            </a: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33171D-0DFC-D94B-ACD9-AC6E2A0F4602}"/>
              </a:ext>
            </a:extLst>
          </p:cNvPr>
          <p:cNvGrpSpPr/>
          <p:nvPr userDrawn="1"/>
        </p:nvGrpSpPr>
        <p:grpSpPr>
          <a:xfrm>
            <a:off x="2608421" y="0"/>
            <a:ext cx="8807728" cy="6858000"/>
            <a:chOff x="6112382" y="2679054"/>
            <a:chExt cx="1502762" cy="1170105"/>
          </a:xfrm>
        </p:grpSpPr>
        <p:sp>
          <p:nvSpPr>
            <p:cNvPr id="10" name="Graphic 4">
              <a:extLst>
                <a:ext uri="{FF2B5EF4-FFF2-40B4-BE49-F238E27FC236}">
                  <a16:creationId xmlns:a16="http://schemas.microsoft.com/office/drawing/2014/main" id="{286BBDAD-F210-914D-BC39-CB0AF446059B}"/>
                </a:ext>
              </a:extLst>
            </p:cNvPr>
            <p:cNvSpPr/>
            <p:nvPr/>
          </p:nvSpPr>
          <p:spPr>
            <a:xfrm>
              <a:off x="6112382" y="2679054"/>
              <a:ext cx="1067628" cy="1061401"/>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54C45C6A-4FB5-9044-84EC-AC920D75607A}"/>
                </a:ext>
              </a:extLst>
            </p:cNvPr>
            <p:cNvSpPr/>
            <p:nvPr/>
          </p:nvSpPr>
          <p:spPr>
            <a:xfrm>
              <a:off x="6926771" y="2679054"/>
              <a:ext cx="688373" cy="1170105"/>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3" name="Graphic 4">
              <a:extLst>
                <a:ext uri="{FF2B5EF4-FFF2-40B4-BE49-F238E27FC236}">
                  <a16:creationId xmlns:a16="http://schemas.microsoft.com/office/drawing/2014/main" id="{4A80FCAF-340B-F943-8341-FF765DE416DA}"/>
                </a:ext>
              </a:extLst>
            </p:cNvPr>
            <p:cNvSpPr/>
            <p:nvPr/>
          </p:nvSpPr>
          <p:spPr>
            <a:xfrm rot="10800000">
              <a:off x="6911593" y="3171869"/>
              <a:ext cx="30416" cy="325541"/>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grpSp>
      <p:sp>
        <p:nvSpPr>
          <p:cNvPr id="14" name="Text Placeholder 23">
            <a:extLst>
              <a:ext uri="{FF2B5EF4-FFF2-40B4-BE49-F238E27FC236}">
                <a16:creationId xmlns:a16="http://schemas.microsoft.com/office/drawing/2014/main" id="{9138C3C2-3010-024C-9287-528893F1CF82}"/>
              </a:ext>
            </a:extLst>
          </p:cNvPr>
          <p:cNvSpPr>
            <a:spLocks noGrp="1"/>
          </p:cNvSpPr>
          <p:nvPr>
            <p:ph type="body" sz="quarter" idx="17" hasCustomPrompt="1"/>
          </p:nvPr>
        </p:nvSpPr>
        <p:spPr>
          <a:xfrm>
            <a:off x="3220792" y="3764249"/>
            <a:ext cx="3791493" cy="845970"/>
          </a:xfrm>
        </p:spPr>
        <p:txBody>
          <a:bodyPr anchor="t">
            <a:normAutofit/>
          </a:bodyPr>
          <a:lstStyle>
            <a:lvl1pPr marL="0" indent="0" algn="r">
              <a:buNone/>
              <a:defRPr sz="4800" b="0" i="0">
                <a:solidFill>
                  <a:srgbClr val="297239"/>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E543AB94-B1F3-C544-B7BF-FB922AA08A8A}"/>
              </a:ext>
            </a:extLst>
          </p:cNvPr>
          <p:cNvSpPr>
            <a:spLocks noGrp="1"/>
          </p:cNvSpPr>
          <p:nvPr>
            <p:ph type="body" sz="quarter" idx="18" hasCustomPrompt="1"/>
          </p:nvPr>
        </p:nvSpPr>
        <p:spPr>
          <a:xfrm>
            <a:off x="3220792" y="3036561"/>
            <a:ext cx="3791493" cy="845970"/>
          </a:xfrm>
        </p:spPr>
        <p:txBody>
          <a:bodyPr anchor="b">
            <a:normAutofit/>
          </a:bodyPr>
          <a:lstStyle>
            <a:lvl1pPr marL="0" indent="0" algn="r">
              <a:buNone/>
              <a:defRPr sz="3000" b="0" i="0">
                <a:solidFill>
                  <a:srgbClr val="84BA41"/>
                </a:solidFill>
                <a:latin typeface="+mn-lt"/>
              </a:defRPr>
            </a:lvl1pPr>
          </a:lstStyle>
          <a:p>
            <a:pPr lvl="0"/>
            <a:r>
              <a:rPr lang="en-US"/>
              <a:t>SECTION 01</a:t>
            </a:r>
          </a:p>
        </p:txBody>
      </p:sp>
      <p:grpSp>
        <p:nvGrpSpPr>
          <p:cNvPr id="28" name="Group 27">
            <a:extLst>
              <a:ext uri="{FF2B5EF4-FFF2-40B4-BE49-F238E27FC236}">
                <a16:creationId xmlns:a16="http://schemas.microsoft.com/office/drawing/2014/main" id="{DFF040CD-452D-844B-8465-531C4CB83BBF}"/>
              </a:ext>
            </a:extLst>
          </p:cNvPr>
          <p:cNvGrpSpPr/>
          <p:nvPr userDrawn="1"/>
        </p:nvGrpSpPr>
        <p:grpSpPr>
          <a:xfrm>
            <a:off x="11224942" y="2176478"/>
            <a:ext cx="474200" cy="4867482"/>
            <a:chOff x="1009808" y="-71087"/>
            <a:chExt cx="474200" cy="4867482"/>
          </a:xfrm>
        </p:grpSpPr>
        <p:sp>
          <p:nvSpPr>
            <p:cNvPr id="29" name="Graphic 4">
              <a:extLst>
                <a:ext uri="{FF2B5EF4-FFF2-40B4-BE49-F238E27FC236}">
                  <a16:creationId xmlns:a16="http://schemas.microsoft.com/office/drawing/2014/main" id="{8505E68B-5614-2C47-98DB-5363EC8624E3}"/>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15682FCA-A8EE-F045-93E6-A9674360F61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041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7" name="Graphic 4">
            <a:extLst>
              <a:ext uri="{FF2B5EF4-FFF2-40B4-BE49-F238E27FC236}">
                <a16:creationId xmlns:a16="http://schemas.microsoft.com/office/drawing/2014/main" id="{CFD89A7B-E616-3249-A885-D8A38572843C}"/>
              </a:ext>
            </a:extLst>
          </p:cNvPr>
          <p:cNvSpPr/>
          <p:nvPr userDrawn="1"/>
        </p:nvSpPr>
        <p:spPr>
          <a:xfrm flipH="1">
            <a:off x="3670246"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C3DDCEC-7E9E-9348-B7BE-5AC1D3405287}"/>
              </a:ext>
            </a:extLst>
          </p:cNvPr>
          <p:cNvSpPr/>
          <p:nvPr/>
        </p:nvSpPr>
        <p:spPr>
          <a:xfrm flipH="1">
            <a:off x="683371" y="0"/>
            <a:ext cx="4057887" cy="6858000"/>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159E594D-BDF3-B949-89B3-4BBC10915225}"/>
              </a:ext>
            </a:extLst>
          </p:cNvPr>
          <p:cNvSpPr/>
          <p:nvPr/>
        </p:nvSpPr>
        <p:spPr>
          <a:xfrm rot="10800000">
            <a:off x="4652197" y="2888395"/>
            <a:ext cx="178269" cy="1908000"/>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22" name="Text Placeholder 23">
            <a:extLst>
              <a:ext uri="{FF2B5EF4-FFF2-40B4-BE49-F238E27FC236}">
                <a16:creationId xmlns:a16="http://schemas.microsoft.com/office/drawing/2014/main" id="{374B3542-BCA7-A243-846E-D8BE17CA3E81}"/>
              </a:ext>
            </a:extLst>
          </p:cNvPr>
          <p:cNvSpPr>
            <a:spLocks noGrp="1"/>
          </p:cNvSpPr>
          <p:nvPr>
            <p:ph type="body" sz="quarter" idx="17" hasCustomPrompt="1"/>
          </p:nvPr>
        </p:nvSpPr>
        <p:spPr>
          <a:xfrm>
            <a:off x="5003138" y="3733703"/>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23" name="Text Placeholder 23">
            <a:extLst>
              <a:ext uri="{FF2B5EF4-FFF2-40B4-BE49-F238E27FC236}">
                <a16:creationId xmlns:a16="http://schemas.microsoft.com/office/drawing/2014/main" id="{F4383371-740B-864A-B124-14A3610CC80C}"/>
              </a:ext>
            </a:extLst>
          </p:cNvPr>
          <p:cNvSpPr>
            <a:spLocks noGrp="1"/>
          </p:cNvSpPr>
          <p:nvPr>
            <p:ph type="body" sz="quarter" idx="18" hasCustomPrompt="1"/>
          </p:nvPr>
        </p:nvSpPr>
        <p:spPr>
          <a:xfrm>
            <a:off x="5003138" y="3006015"/>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grpSp>
        <p:nvGrpSpPr>
          <p:cNvPr id="2" name="Group 1">
            <a:extLst>
              <a:ext uri="{FF2B5EF4-FFF2-40B4-BE49-F238E27FC236}">
                <a16:creationId xmlns:a16="http://schemas.microsoft.com/office/drawing/2014/main" id="{4D35CA37-0475-7C4C-9888-342259141BCF}"/>
              </a:ext>
            </a:extLst>
          </p:cNvPr>
          <p:cNvGrpSpPr/>
          <p:nvPr userDrawn="1"/>
        </p:nvGrpSpPr>
        <p:grpSpPr>
          <a:xfrm>
            <a:off x="478915" y="2145932"/>
            <a:ext cx="474200" cy="4867482"/>
            <a:chOff x="1009808" y="-71087"/>
            <a:chExt cx="474200" cy="4867482"/>
          </a:xfrm>
        </p:grpSpPr>
        <p:sp>
          <p:nvSpPr>
            <p:cNvPr id="24" name="Graphic 4">
              <a:extLst>
                <a:ext uri="{FF2B5EF4-FFF2-40B4-BE49-F238E27FC236}">
                  <a16:creationId xmlns:a16="http://schemas.microsoft.com/office/drawing/2014/main" id="{266F3990-09DA-C84B-A681-E5945D55889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60CF8C1D-8D1A-6341-9219-998593017F81}"/>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422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70353F7-9193-D742-88F3-B7307DE651FA}"/>
              </a:ext>
            </a:extLst>
          </p:cNvPr>
          <p:cNvSpPr/>
          <p:nvPr userDrawn="1"/>
        </p:nvSpPr>
        <p:spPr>
          <a:xfrm>
            <a:off x="0" y="0"/>
            <a:ext cx="6568428" cy="6556604"/>
          </a:xfrm>
          <a:custGeom>
            <a:avLst/>
            <a:gdLst>
              <a:gd name="connsiteX0" fmla="*/ 5038319 w 6568428"/>
              <a:gd name="connsiteY0" fmla="*/ 0 h 6556604"/>
              <a:gd name="connsiteX1" fmla="*/ 5845546 w 6568428"/>
              <a:gd name="connsiteY1" fmla="*/ 0 h 6556604"/>
              <a:gd name="connsiteX2" fmla="*/ 5894544 w 6568428"/>
              <a:gd name="connsiteY2" fmla="*/ 69311 h 6556604"/>
              <a:gd name="connsiteX3" fmla="*/ 6060394 w 6568428"/>
              <a:gd name="connsiteY3" fmla="*/ 345062 h 6556604"/>
              <a:gd name="connsiteX4" fmla="*/ 6129938 w 6568428"/>
              <a:gd name="connsiteY4" fmla="*/ 477731 h 6556604"/>
              <a:gd name="connsiteX5" fmla="*/ 6130292 w 6568428"/>
              <a:gd name="connsiteY5" fmla="*/ 478431 h 6556604"/>
              <a:gd name="connsiteX6" fmla="*/ 6140604 w 6568428"/>
              <a:gd name="connsiteY6" fmla="*/ 498185 h 6556604"/>
              <a:gd name="connsiteX7" fmla="*/ 6159997 w 6568428"/>
              <a:gd name="connsiteY7" fmla="*/ 539779 h 6556604"/>
              <a:gd name="connsiteX8" fmla="*/ 6196866 w 6568428"/>
              <a:gd name="connsiteY8" fmla="*/ 618787 h 6556604"/>
              <a:gd name="connsiteX9" fmla="*/ 6264840 w 6568428"/>
              <a:gd name="connsiteY9" fmla="*/ 776627 h 6556604"/>
              <a:gd name="connsiteX10" fmla="*/ 6306257 w 6568428"/>
              <a:gd name="connsiteY10" fmla="*/ 879230 h 6556604"/>
              <a:gd name="connsiteX11" fmla="*/ 6440458 w 6568428"/>
              <a:gd name="connsiteY11" fmla="*/ 1309910 h 6556604"/>
              <a:gd name="connsiteX12" fmla="*/ 6442205 w 6568428"/>
              <a:gd name="connsiteY12" fmla="*/ 1316728 h 6556604"/>
              <a:gd name="connsiteX13" fmla="*/ 6454087 w 6568428"/>
              <a:gd name="connsiteY13" fmla="*/ 1364970 h 6556604"/>
              <a:gd name="connsiteX14" fmla="*/ 6458104 w 6568428"/>
              <a:gd name="connsiteY14" fmla="*/ 1382100 h 6556604"/>
              <a:gd name="connsiteX15" fmla="*/ 6467370 w 6568428"/>
              <a:gd name="connsiteY15" fmla="*/ 1422478 h 6556604"/>
              <a:gd name="connsiteX16" fmla="*/ 6471564 w 6568428"/>
              <a:gd name="connsiteY16" fmla="*/ 1441355 h 6556604"/>
              <a:gd name="connsiteX17" fmla="*/ 6481175 w 6568428"/>
              <a:gd name="connsiteY17" fmla="*/ 1485927 h 6556604"/>
              <a:gd name="connsiteX18" fmla="*/ 6483792 w 6568428"/>
              <a:gd name="connsiteY18" fmla="*/ 1498332 h 6556604"/>
              <a:gd name="connsiteX19" fmla="*/ 6509833 w 6568428"/>
              <a:gd name="connsiteY19" fmla="*/ 1636071 h 6556604"/>
              <a:gd name="connsiteX20" fmla="*/ 6520138 w 6568428"/>
              <a:gd name="connsiteY20" fmla="*/ 1693579 h 6556604"/>
              <a:gd name="connsiteX21" fmla="*/ 6524509 w 6568428"/>
              <a:gd name="connsiteY21" fmla="*/ 1726615 h 6556604"/>
              <a:gd name="connsiteX22" fmla="*/ 6524685 w 6568428"/>
              <a:gd name="connsiteY22" fmla="*/ 1728185 h 6556604"/>
              <a:gd name="connsiteX23" fmla="*/ 6544425 w 6568428"/>
              <a:gd name="connsiteY23" fmla="*/ 1881300 h 6556604"/>
              <a:gd name="connsiteX24" fmla="*/ 6547579 w 6568428"/>
              <a:gd name="connsiteY24" fmla="*/ 1906295 h 6556604"/>
              <a:gd name="connsiteX25" fmla="*/ 6548449 w 6568428"/>
              <a:gd name="connsiteY25" fmla="*/ 1918531 h 6556604"/>
              <a:gd name="connsiteX26" fmla="*/ 6552813 w 6568428"/>
              <a:gd name="connsiteY26" fmla="*/ 1972191 h 6556604"/>
              <a:gd name="connsiteX27" fmla="*/ 6555437 w 6568428"/>
              <a:gd name="connsiteY27" fmla="*/ 2005050 h 6556604"/>
              <a:gd name="connsiteX28" fmla="*/ 6565918 w 6568428"/>
              <a:gd name="connsiteY28" fmla="*/ 2208862 h 6556604"/>
              <a:gd name="connsiteX29" fmla="*/ 6534297 w 6568428"/>
              <a:gd name="connsiteY29" fmla="*/ 2860477 h 6556604"/>
              <a:gd name="connsiteX30" fmla="*/ 6115440 w 6568428"/>
              <a:gd name="connsiteY30" fmla="*/ 4214581 h 6556604"/>
              <a:gd name="connsiteX31" fmla="*/ 5260779 w 6568428"/>
              <a:gd name="connsiteY31" fmla="*/ 5356492 h 6556604"/>
              <a:gd name="connsiteX32" fmla="*/ 4746690 w 6568428"/>
              <a:gd name="connsiteY32" fmla="*/ 5774767 h 6556604"/>
              <a:gd name="connsiteX33" fmla="*/ 4488068 w 6568428"/>
              <a:gd name="connsiteY33" fmla="*/ 5942212 h 6556604"/>
              <a:gd name="connsiteX34" fmla="*/ 4360154 w 6568428"/>
              <a:gd name="connsiteY34" fmla="*/ 6014402 h 6556604"/>
              <a:gd name="connsiteX35" fmla="*/ 4297605 w 6568428"/>
              <a:gd name="connsiteY35" fmla="*/ 6049016 h 6556604"/>
              <a:gd name="connsiteX36" fmla="*/ 4234871 w 6568428"/>
              <a:gd name="connsiteY36" fmla="*/ 6080474 h 6556604"/>
              <a:gd name="connsiteX37" fmla="*/ 3572767 w 6568428"/>
              <a:gd name="connsiteY37" fmla="*/ 6351222 h 6556604"/>
              <a:gd name="connsiteX38" fmla="*/ 3454649 w 6568428"/>
              <a:gd name="connsiteY38" fmla="*/ 6386535 h 6556604"/>
              <a:gd name="connsiteX39" fmla="*/ 3399603 w 6568428"/>
              <a:gd name="connsiteY39" fmla="*/ 6401741 h 6556604"/>
              <a:gd name="connsiteX40" fmla="*/ 3337917 w 6568428"/>
              <a:gd name="connsiteY40" fmla="*/ 6418695 h 6556604"/>
              <a:gd name="connsiteX41" fmla="*/ 3335823 w 6568428"/>
              <a:gd name="connsiteY41" fmla="*/ 6419218 h 6556604"/>
              <a:gd name="connsiteX42" fmla="*/ 3335646 w 6568428"/>
              <a:gd name="connsiteY42" fmla="*/ 6419218 h 6556604"/>
              <a:gd name="connsiteX43" fmla="*/ 3325511 w 6568428"/>
              <a:gd name="connsiteY43" fmla="*/ 6422019 h 6556604"/>
              <a:gd name="connsiteX44" fmla="*/ 3285148 w 6568428"/>
              <a:gd name="connsiteY44" fmla="*/ 6431453 h 6556604"/>
              <a:gd name="connsiteX45" fmla="*/ 3160558 w 6568428"/>
              <a:gd name="connsiteY45" fmla="*/ 6459419 h 6556604"/>
              <a:gd name="connsiteX46" fmla="*/ 3155141 w 6568428"/>
              <a:gd name="connsiteY46" fmla="*/ 6460642 h 6556604"/>
              <a:gd name="connsiteX47" fmla="*/ 3090306 w 6568428"/>
              <a:gd name="connsiteY47" fmla="*/ 6474278 h 6556604"/>
              <a:gd name="connsiteX48" fmla="*/ 3067943 w 6568428"/>
              <a:gd name="connsiteY48" fmla="*/ 6478126 h 6556604"/>
              <a:gd name="connsiteX49" fmla="*/ 3064626 w 6568428"/>
              <a:gd name="connsiteY49" fmla="*/ 6478472 h 6556604"/>
              <a:gd name="connsiteX50" fmla="*/ 2448834 w 6568428"/>
              <a:gd name="connsiteY50" fmla="*/ 6551363 h 6556604"/>
              <a:gd name="connsiteX51" fmla="*/ 2306768 w 6568428"/>
              <a:gd name="connsiteY51" fmla="*/ 6555034 h 6556604"/>
              <a:gd name="connsiteX52" fmla="*/ 2233553 w 6568428"/>
              <a:gd name="connsiteY52" fmla="*/ 6556604 h 6556604"/>
              <a:gd name="connsiteX53" fmla="*/ 2159107 w 6568428"/>
              <a:gd name="connsiteY53" fmla="*/ 6554857 h 6556604"/>
              <a:gd name="connsiteX54" fmla="*/ 2006390 w 6568428"/>
              <a:gd name="connsiteY54" fmla="*/ 6550663 h 6556604"/>
              <a:gd name="connsiteX55" fmla="*/ 1849294 w 6568428"/>
              <a:gd name="connsiteY55" fmla="*/ 6539127 h 6556604"/>
              <a:gd name="connsiteX56" fmla="*/ 1188591 w 6568428"/>
              <a:gd name="connsiteY56" fmla="*/ 6431630 h 6556604"/>
              <a:gd name="connsiteX57" fmla="*/ 0 w 6568428"/>
              <a:gd name="connsiteY57" fmla="*/ 5950776 h 6556604"/>
              <a:gd name="connsiteX58" fmla="*/ 0 w 6568428"/>
              <a:gd name="connsiteY58" fmla="*/ 5188864 h 6556604"/>
              <a:gd name="connsiteX59" fmla="*/ 214581 w 6568428"/>
              <a:gd name="connsiteY59" fmla="*/ 5337785 h 6556604"/>
              <a:gd name="connsiteX60" fmla="*/ 1344293 w 6568428"/>
              <a:gd name="connsiteY60" fmla="*/ 5820386 h 6556604"/>
              <a:gd name="connsiteX61" fmla="*/ 1906433 w 6568428"/>
              <a:gd name="connsiteY61" fmla="*/ 5911799 h 6556604"/>
              <a:gd name="connsiteX62" fmla="*/ 2040288 w 6568428"/>
              <a:gd name="connsiteY62" fmla="*/ 5921765 h 6556604"/>
              <a:gd name="connsiteX63" fmla="*/ 2170465 w 6568428"/>
              <a:gd name="connsiteY63" fmla="*/ 5925259 h 6556604"/>
              <a:gd name="connsiteX64" fmla="*/ 2234076 w 6568428"/>
              <a:gd name="connsiteY64" fmla="*/ 5926836 h 6556604"/>
              <a:gd name="connsiteX65" fmla="*/ 2296456 w 6568428"/>
              <a:gd name="connsiteY65" fmla="*/ 5925259 h 6556604"/>
              <a:gd name="connsiteX66" fmla="*/ 2417729 w 6568428"/>
              <a:gd name="connsiteY66" fmla="*/ 5922288 h 6556604"/>
              <a:gd name="connsiteX67" fmla="*/ 3023910 w 6568428"/>
              <a:gd name="connsiteY67" fmla="*/ 5843810 h 6556604"/>
              <a:gd name="connsiteX68" fmla="*/ 3107606 w 6568428"/>
              <a:gd name="connsiteY68" fmla="*/ 5824926 h 6556604"/>
              <a:gd name="connsiteX69" fmla="*/ 3131200 w 6568428"/>
              <a:gd name="connsiteY69" fmla="*/ 5819685 h 6556604"/>
              <a:gd name="connsiteX70" fmla="*/ 3172440 w 6568428"/>
              <a:gd name="connsiteY70" fmla="*/ 5809720 h 6556604"/>
              <a:gd name="connsiteX71" fmla="*/ 3175934 w 6568428"/>
              <a:gd name="connsiteY71" fmla="*/ 5808673 h 6556604"/>
              <a:gd name="connsiteX72" fmla="*/ 3273790 w 6568428"/>
              <a:gd name="connsiteY72" fmla="*/ 5781578 h 6556604"/>
              <a:gd name="connsiteX73" fmla="*/ 3374616 w 6568428"/>
              <a:gd name="connsiteY73" fmla="*/ 5751520 h 6556604"/>
              <a:gd name="connsiteX74" fmla="*/ 3378287 w 6568428"/>
              <a:gd name="connsiteY74" fmla="*/ 5750296 h 6556604"/>
              <a:gd name="connsiteX75" fmla="*/ 3450101 w 6568428"/>
              <a:gd name="connsiteY75" fmla="*/ 5726525 h 6556604"/>
              <a:gd name="connsiteX76" fmla="*/ 3452902 w 6568428"/>
              <a:gd name="connsiteY76" fmla="*/ 5725825 h 6556604"/>
              <a:gd name="connsiteX77" fmla="*/ 3936933 w 6568428"/>
              <a:gd name="connsiteY77" fmla="*/ 5521489 h 6556604"/>
              <a:gd name="connsiteX78" fmla="*/ 3990401 w 6568428"/>
              <a:gd name="connsiteY78" fmla="*/ 5494925 h 6556604"/>
              <a:gd name="connsiteX79" fmla="*/ 4043530 w 6568428"/>
              <a:gd name="connsiteY79" fmla="*/ 5465382 h 6556604"/>
              <a:gd name="connsiteX80" fmla="*/ 4152568 w 6568428"/>
              <a:gd name="connsiteY80" fmla="*/ 5404034 h 6556604"/>
              <a:gd name="connsiteX81" fmla="*/ 4372559 w 6568428"/>
              <a:gd name="connsiteY81" fmla="*/ 5261400 h 6556604"/>
              <a:gd name="connsiteX82" fmla="*/ 4810293 w 6568428"/>
              <a:gd name="connsiteY82" fmla="*/ 4905181 h 6556604"/>
              <a:gd name="connsiteX83" fmla="*/ 5537917 w 6568428"/>
              <a:gd name="connsiteY83" fmla="*/ 3933168 h 6556604"/>
              <a:gd name="connsiteX84" fmla="*/ 5893864 w 6568428"/>
              <a:gd name="connsiteY84" fmla="*/ 2782000 h 6556604"/>
              <a:gd name="connsiteX85" fmla="*/ 5920775 w 6568428"/>
              <a:gd name="connsiteY85" fmla="*/ 2226515 h 6556604"/>
              <a:gd name="connsiteX86" fmla="*/ 5915180 w 6568428"/>
              <a:gd name="connsiteY86" fmla="*/ 2100665 h 6556604"/>
              <a:gd name="connsiteX87" fmla="*/ 5915011 w 6568428"/>
              <a:gd name="connsiteY87" fmla="*/ 2099265 h 6556604"/>
              <a:gd name="connsiteX88" fmla="*/ 5911517 w 6568428"/>
              <a:gd name="connsiteY88" fmla="*/ 2053469 h 6556604"/>
              <a:gd name="connsiteX89" fmla="*/ 5905746 w 6568428"/>
              <a:gd name="connsiteY89" fmla="*/ 1979709 h 6556604"/>
              <a:gd name="connsiteX90" fmla="*/ 5901905 w 6568428"/>
              <a:gd name="connsiteY90" fmla="*/ 1944572 h 6556604"/>
              <a:gd name="connsiteX91" fmla="*/ 5889323 w 6568428"/>
              <a:gd name="connsiteY91" fmla="*/ 1847564 h 6556604"/>
              <a:gd name="connsiteX92" fmla="*/ 5886176 w 6568428"/>
              <a:gd name="connsiteY92" fmla="*/ 1822746 h 6556604"/>
              <a:gd name="connsiteX93" fmla="*/ 5885476 w 6568428"/>
              <a:gd name="connsiteY93" fmla="*/ 1817852 h 6556604"/>
              <a:gd name="connsiteX94" fmla="*/ 5872201 w 6568428"/>
              <a:gd name="connsiteY94" fmla="*/ 1736573 h 6556604"/>
              <a:gd name="connsiteX95" fmla="*/ 5871147 w 6568428"/>
              <a:gd name="connsiteY95" fmla="*/ 1730979 h 6556604"/>
              <a:gd name="connsiteX96" fmla="*/ 5850707 w 6568428"/>
              <a:gd name="connsiteY96" fmla="*/ 1623659 h 6556604"/>
              <a:gd name="connsiteX97" fmla="*/ 5847560 w 6568428"/>
              <a:gd name="connsiteY97" fmla="*/ 1608976 h 6556604"/>
              <a:gd name="connsiteX98" fmla="*/ 5840395 w 6568428"/>
              <a:gd name="connsiteY98" fmla="*/ 1575770 h 6556604"/>
              <a:gd name="connsiteX99" fmla="*/ 5836024 w 6568428"/>
              <a:gd name="connsiteY99" fmla="*/ 1555839 h 6556604"/>
              <a:gd name="connsiteX100" fmla="*/ 5829214 w 6568428"/>
              <a:gd name="connsiteY100" fmla="*/ 1526474 h 6556604"/>
              <a:gd name="connsiteX101" fmla="*/ 5824666 w 6568428"/>
              <a:gd name="connsiteY101" fmla="*/ 1507420 h 6556604"/>
              <a:gd name="connsiteX102" fmla="*/ 5816108 w 6568428"/>
              <a:gd name="connsiteY102" fmla="*/ 1472467 h 6556604"/>
              <a:gd name="connsiteX103" fmla="*/ 5813138 w 6568428"/>
              <a:gd name="connsiteY103" fmla="*/ 1460755 h 6556604"/>
              <a:gd name="connsiteX104" fmla="*/ 5666354 w 6568428"/>
              <a:gd name="connsiteY104" fmla="*/ 1013991 h 6556604"/>
              <a:gd name="connsiteX105" fmla="*/ 5663553 w 6568428"/>
              <a:gd name="connsiteY105" fmla="*/ 1006820 h 6556604"/>
              <a:gd name="connsiteX106" fmla="*/ 5606768 w 6568428"/>
              <a:gd name="connsiteY106" fmla="*/ 874859 h 6556604"/>
              <a:gd name="connsiteX107" fmla="*/ 5582297 w 6568428"/>
              <a:gd name="connsiteY107" fmla="*/ 822068 h 6556604"/>
              <a:gd name="connsiteX108" fmla="*/ 5575140 w 6568428"/>
              <a:gd name="connsiteY108" fmla="*/ 806516 h 6556604"/>
              <a:gd name="connsiteX109" fmla="*/ 5490736 w 6568428"/>
              <a:gd name="connsiteY109" fmla="*/ 641858 h 6556604"/>
              <a:gd name="connsiteX110" fmla="*/ 5184240 w 6568428"/>
              <a:gd name="connsiteY110" fmla="*/ 173247 h 6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568428" h="6556604">
                <a:moveTo>
                  <a:pt x="5038319" y="0"/>
                </a:moveTo>
                <a:lnTo>
                  <a:pt x="5845546" y="0"/>
                </a:lnTo>
                <a:lnTo>
                  <a:pt x="5894544" y="69311"/>
                </a:lnTo>
                <a:cubicBezTo>
                  <a:pt x="5954502" y="161404"/>
                  <a:pt x="6009719" y="253648"/>
                  <a:pt x="6060394" y="345062"/>
                </a:cubicBezTo>
                <a:cubicBezTo>
                  <a:pt x="6084858" y="389464"/>
                  <a:pt x="6107921" y="433682"/>
                  <a:pt x="6129938" y="477731"/>
                </a:cubicBezTo>
                <a:cubicBezTo>
                  <a:pt x="6129938" y="478077"/>
                  <a:pt x="6130115" y="478254"/>
                  <a:pt x="6130292" y="478431"/>
                </a:cubicBezTo>
                <a:cubicBezTo>
                  <a:pt x="6130292" y="478431"/>
                  <a:pt x="6133786" y="485072"/>
                  <a:pt x="6140604" y="498185"/>
                </a:cubicBezTo>
                <a:cubicBezTo>
                  <a:pt x="6145321" y="508320"/>
                  <a:pt x="6151785" y="522302"/>
                  <a:pt x="6159997" y="539779"/>
                </a:cubicBezTo>
                <a:cubicBezTo>
                  <a:pt x="6172756" y="566174"/>
                  <a:pt x="6184991" y="592569"/>
                  <a:pt x="6196866" y="618787"/>
                </a:cubicBezTo>
                <a:cubicBezTo>
                  <a:pt x="6216966" y="661789"/>
                  <a:pt x="6240553" y="714395"/>
                  <a:pt x="6264840" y="776627"/>
                </a:cubicBezTo>
                <a:cubicBezTo>
                  <a:pt x="6279169" y="811233"/>
                  <a:pt x="6292975" y="845493"/>
                  <a:pt x="6306257" y="879230"/>
                </a:cubicBezTo>
                <a:cubicBezTo>
                  <a:pt x="6363396" y="1033038"/>
                  <a:pt x="6406906" y="1177942"/>
                  <a:pt x="6440458" y="1309910"/>
                </a:cubicBezTo>
                <a:cubicBezTo>
                  <a:pt x="6440982" y="1312180"/>
                  <a:pt x="6441682" y="1314458"/>
                  <a:pt x="6442205" y="1316728"/>
                </a:cubicBezTo>
                <a:cubicBezTo>
                  <a:pt x="6446222" y="1332981"/>
                  <a:pt x="6450247" y="1349064"/>
                  <a:pt x="6454087" y="1364970"/>
                </a:cubicBezTo>
                <a:cubicBezTo>
                  <a:pt x="6455488" y="1370565"/>
                  <a:pt x="6456711" y="1376329"/>
                  <a:pt x="6458104" y="1382100"/>
                </a:cubicBezTo>
                <a:cubicBezTo>
                  <a:pt x="6461252" y="1395729"/>
                  <a:pt x="6464399" y="1409188"/>
                  <a:pt x="6467370" y="1422478"/>
                </a:cubicBezTo>
                <a:cubicBezTo>
                  <a:pt x="6468770" y="1428765"/>
                  <a:pt x="6470163" y="1435060"/>
                  <a:pt x="6471564" y="1441355"/>
                </a:cubicBezTo>
                <a:cubicBezTo>
                  <a:pt x="6474880" y="1456384"/>
                  <a:pt x="6478028" y="1471244"/>
                  <a:pt x="6481175" y="1485927"/>
                </a:cubicBezTo>
                <a:cubicBezTo>
                  <a:pt x="6482045" y="1489944"/>
                  <a:pt x="6482922" y="1494138"/>
                  <a:pt x="6483792" y="1498332"/>
                </a:cubicBezTo>
                <a:cubicBezTo>
                  <a:pt x="6493757" y="1546928"/>
                  <a:pt x="6502315" y="1592893"/>
                  <a:pt x="6509833" y="1636071"/>
                </a:cubicBezTo>
                <a:cubicBezTo>
                  <a:pt x="6513327" y="1655125"/>
                  <a:pt x="6516644" y="1674171"/>
                  <a:pt x="6520138" y="1693579"/>
                </a:cubicBezTo>
                <a:cubicBezTo>
                  <a:pt x="6521538" y="1704591"/>
                  <a:pt x="6523108" y="1715603"/>
                  <a:pt x="6524509" y="1726615"/>
                </a:cubicBezTo>
                <a:cubicBezTo>
                  <a:pt x="6524509" y="1727138"/>
                  <a:pt x="6524685" y="1727662"/>
                  <a:pt x="6524685" y="1728185"/>
                </a:cubicBezTo>
                <a:cubicBezTo>
                  <a:pt x="6532373" y="1786562"/>
                  <a:pt x="6539361" y="1837429"/>
                  <a:pt x="6544425" y="1881300"/>
                </a:cubicBezTo>
                <a:cubicBezTo>
                  <a:pt x="6545479" y="1889688"/>
                  <a:pt x="6546525" y="1897907"/>
                  <a:pt x="6547579" y="1906295"/>
                </a:cubicBezTo>
                <a:cubicBezTo>
                  <a:pt x="6547749" y="1910320"/>
                  <a:pt x="6548095" y="1914514"/>
                  <a:pt x="6548449" y="1918531"/>
                </a:cubicBezTo>
                <a:cubicBezTo>
                  <a:pt x="6550543" y="1938285"/>
                  <a:pt x="6551943" y="1956284"/>
                  <a:pt x="6552813" y="1972191"/>
                </a:cubicBezTo>
                <a:cubicBezTo>
                  <a:pt x="6553867" y="1984426"/>
                  <a:pt x="6554737" y="1995262"/>
                  <a:pt x="6555437" y="2005050"/>
                </a:cubicBezTo>
                <a:cubicBezTo>
                  <a:pt x="6561031" y="2071299"/>
                  <a:pt x="6566272" y="2138942"/>
                  <a:pt x="6565918" y="2208862"/>
                </a:cubicBezTo>
                <a:cubicBezTo>
                  <a:pt x="6573790" y="2416161"/>
                  <a:pt x="6563125" y="2635695"/>
                  <a:pt x="6534297" y="2860477"/>
                </a:cubicBezTo>
                <a:cubicBezTo>
                  <a:pt x="6479952" y="3310912"/>
                  <a:pt x="6336485" y="3781454"/>
                  <a:pt x="6115440" y="4214581"/>
                </a:cubicBezTo>
                <a:cubicBezTo>
                  <a:pt x="5896488" y="4649286"/>
                  <a:pt x="5592962" y="5040119"/>
                  <a:pt x="5260779" y="5356492"/>
                </a:cubicBezTo>
                <a:cubicBezTo>
                  <a:pt x="5095296" y="5515725"/>
                  <a:pt x="4920208" y="5654335"/>
                  <a:pt x="4746690" y="5774767"/>
                </a:cubicBezTo>
                <a:cubicBezTo>
                  <a:pt x="4660886" y="5836638"/>
                  <a:pt x="4572295" y="5889252"/>
                  <a:pt x="4488068" y="5942212"/>
                </a:cubicBezTo>
                <a:cubicBezTo>
                  <a:pt x="4444735" y="5966683"/>
                  <a:pt x="4402094" y="5990808"/>
                  <a:pt x="4360154" y="6014402"/>
                </a:cubicBezTo>
                <a:cubicBezTo>
                  <a:pt x="4339014" y="6025937"/>
                  <a:pt x="4318221" y="6037650"/>
                  <a:pt x="4297605" y="6049016"/>
                </a:cubicBezTo>
                <a:cubicBezTo>
                  <a:pt x="4276458" y="6059674"/>
                  <a:pt x="4255664" y="6070163"/>
                  <a:pt x="4234871" y="6080474"/>
                </a:cubicBezTo>
                <a:cubicBezTo>
                  <a:pt x="3987438" y="6205971"/>
                  <a:pt x="3759398" y="6292321"/>
                  <a:pt x="3572767" y="6351222"/>
                </a:cubicBezTo>
                <a:cubicBezTo>
                  <a:pt x="3541670" y="6362234"/>
                  <a:pt x="3501830" y="6373599"/>
                  <a:pt x="3454649" y="6386535"/>
                </a:cubicBezTo>
                <a:cubicBezTo>
                  <a:pt x="3435772" y="6391953"/>
                  <a:pt x="3417249" y="6397017"/>
                  <a:pt x="3399603" y="6401741"/>
                </a:cubicBezTo>
                <a:cubicBezTo>
                  <a:pt x="3377933" y="6407682"/>
                  <a:pt x="3357494" y="6413277"/>
                  <a:pt x="3337917" y="6418695"/>
                </a:cubicBezTo>
                <a:cubicBezTo>
                  <a:pt x="3337216" y="6418871"/>
                  <a:pt x="3336523" y="6419041"/>
                  <a:pt x="3335823" y="6419218"/>
                </a:cubicBezTo>
                <a:cubicBezTo>
                  <a:pt x="3335823" y="6419218"/>
                  <a:pt x="3335646" y="6419218"/>
                  <a:pt x="3335646" y="6419218"/>
                </a:cubicBezTo>
                <a:cubicBezTo>
                  <a:pt x="3332329" y="6420095"/>
                  <a:pt x="3328828" y="6421142"/>
                  <a:pt x="3325511" y="6422019"/>
                </a:cubicBezTo>
                <a:cubicBezTo>
                  <a:pt x="3311529" y="6425513"/>
                  <a:pt x="3298254" y="6428483"/>
                  <a:pt x="3285148" y="6431453"/>
                </a:cubicBezTo>
                <a:cubicBezTo>
                  <a:pt x="3246356" y="6440719"/>
                  <a:pt x="3204769" y="6450153"/>
                  <a:pt x="3160558" y="6459419"/>
                </a:cubicBezTo>
                <a:cubicBezTo>
                  <a:pt x="3158804" y="6459772"/>
                  <a:pt x="3156888" y="6460296"/>
                  <a:pt x="3155141" y="6460642"/>
                </a:cubicBezTo>
                <a:cubicBezTo>
                  <a:pt x="3126829" y="6467114"/>
                  <a:pt x="3105166" y="6472008"/>
                  <a:pt x="3090306" y="6474278"/>
                </a:cubicBezTo>
                <a:cubicBezTo>
                  <a:pt x="3075631" y="6476725"/>
                  <a:pt x="3067943" y="6478126"/>
                  <a:pt x="3067943" y="6478126"/>
                </a:cubicBezTo>
                <a:cubicBezTo>
                  <a:pt x="3066889" y="6478295"/>
                  <a:pt x="3065673" y="6478295"/>
                  <a:pt x="3064626" y="6478472"/>
                </a:cubicBezTo>
                <a:cubicBezTo>
                  <a:pt x="2890408" y="6511332"/>
                  <a:pt x="2682808" y="6539997"/>
                  <a:pt x="2448834" y="6551363"/>
                </a:cubicBezTo>
                <a:cubicBezTo>
                  <a:pt x="2402523" y="6552586"/>
                  <a:pt x="2354995" y="6553810"/>
                  <a:pt x="2306768" y="6555034"/>
                </a:cubicBezTo>
                <a:cubicBezTo>
                  <a:pt x="2282481" y="6555557"/>
                  <a:pt x="2258186" y="6556080"/>
                  <a:pt x="2233553" y="6556604"/>
                </a:cubicBezTo>
                <a:cubicBezTo>
                  <a:pt x="2208912" y="6556080"/>
                  <a:pt x="2184094" y="6555380"/>
                  <a:pt x="2159107" y="6554857"/>
                </a:cubicBezTo>
                <a:cubicBezTo>
                  <a:pt x="2108963" y="6553456"/>
                  <a:pt x="2058111" y="6552056"/>
                  <a:pt x="2006390" y="6550663"/>
                </a:cubicBezTo>
                <a:cubicBezTo>
                  <a:pt x="1954838" y="6546992"/>
                  <a:pt x="1902416" y="6542967"/>
                  <a:pt x="1849294" y="6539127"/>
                </a:cubicBezTo>
                <a:cubicBezTo>
                  <a:pt x="1637507" y="6519373"/>
                  <a:pt x="1414191" y="6488084"/>
                  <a:pt x="1188591" y="6431630"/>
                </a:cubicBezTo>
                <a:cubicBezTo>
                  <a:pt x="787910" y="6333568"/>
                  <a:pt x="376571" y="6173465"/>
                  <a:pt x="0" y="5950776"/>
                </a:cubicBezTo>
                <a:lnTo>
                  <a:pt x="0" y="5188864"/>
                </a:lnTo>
                <a:cubicBezTo>
                  <a:pt x="69721" y="5240777"/>
                  <a:pt x="141189" y="5290597"/>
                  <a:pt x="214581" y="5337785"/>
                </a:cubicBezTo>
                <a:cubicBezTo>
                  <a:pt x="566165" y="5566592"/>
                  <a:pt x="961081" y="5726525"/>
                  <a:pt x="1344293" y="5820386"/>
                </a:cubicBezTo>
                <a:cubicBezTo>
                  <a:pt x="1535980" y="5868628"/>
                  <a:pt x="1725928" y="5894669"/>
                  <a:pt x="1906433" y="5911799"/>
                </a:cubicBezTo>
                <a:cubicBezTo>
                  <a:pt x="1951690" y="5915124"/>
                  <a:pt x="1996247" y="5918440"/>
                  <a:pt x="2040288" y="5921765"/>
                </a:cubicBezTo>
                <a:cubicBezTo>
                  <a:pt x="2084322" y="5922988"/>
                  <a:pt x="2127832" y="5924212"/>
                  <a:pt x="2170465" y="5925259"/>
                </a:cubicBezTo>
                <a:cubicBezTo>
                  <a:pt x="2191966" y="5925782"/>
                  <a:pt x="2213106" y="5926305"/>
                  <a:pt x="2234076" y="5926836"/>
                </a:cubicBezTo>
                <a:cubicBezTo>
                  <a:pt x="2255046" y="5926305"/>
                  <a:pt x="2275840" y="5925782"/>
                  <a:pt x="2296456" y="5925259"/>
                </a:cubicBezTo>
                <a:cubicBezTo>
                  <a:pt x="2337696" y="5924212"/>
                  <a:pt x="2378059" y="5923165"/>
                  <a:pt x="2417729" y="5922288"/>
                </a:cubicBezTo>
                <a:cubicBezTo>
                  <a:pt x="2655373" y="5910753"/>
                  <a:pt x="2860696" y="5878063"/>
                  <a:pt x="3023910" y="5843810"/>
                </a:cubicBezTo>
                <a:cubicBezTo>
                  <a:pt x="3047150" y="5838562"/>
                  <a:pt x="3074931" y="5832275"/>
                  <a:pt x="3107606" y="5824926"/>
                </a:cubicBezTo>
                <a:cubicBezTo>
                  <a:pt x="3115294" y="5823179"/>
                  <a:pt x="3123158" y="5821432"/>
                  <a:pt x="3131200" y="5819685"/>
                </a:cubicBezTo>
                <a:cubicBezTo>
                  <a:pt x="3145352" y="5816361"/>
                  <a:pt x="3159158" y="5813044"/>
                  <a:pt x="3172440" y="5809720"/>
                </a:cubicBezTo>
                <a:cubicBezTo>
                  <a:pt x="3173664" y="5809374"/>
                  <a:pt x="3174711" y="5809020"/>
                  <a:pt x="3175934" y="5808673"/>
                </a:cubicBezTo>
                <a:cubicBezTo>
                  <a:pt x="3211757" y="5798361"/>
                  <a:pt x="3244432" y="5789620"/>
                  <a:pt x="3273790" y="5781578"/>
                </a:cubicBezTo>
                <a:cubicBezTo>
                  <a:pt x="3305595" y="5772667"/>
                  <a:pt x="3339140" y="5762701"/>
                  <a:pt x="3374616" y="5751520"/>
                </a:cubicBezTo>
                <a:cubicBezTo>
                  <a:pt x="3375840" y="5751166"/>
                  <a:pt x="3377056" y="5750642"/>
                  <a:pt x="3378287" y="5750296"/>
                </a:cubicBezTo>
                <a:cubicBezTo>
                  <a:pt x="3425114" y="5734736"/>
                  <a:pt x="3450101" y="5726525"/>
                  <a:pt x="3450101" y="5726525"/>
                </a:cubicBezTo>
                <a:cubicBezTo>
                  <a:pt x="3450978" y="5726348"/>
                  <a:pt x="3452025" y="5726171"/>
                  <a:pt x="3452902" y="5725825"/>
                </a:cubicBezTo>
                <a:cubicBezTo>
                  <a:pt x="3595138" y="5677228"/>
                  <a:pt x="3760098" y="5611163"/>
                  <a:pt x="3936933" y="5521489"/>
                </a:cubicBezTo>
                <a:cubicBezTo>
                  <a:pt x="3954579" y="5512755"/>
                  <a:pt x="3972409" y="5503836"/>
                  <a:pt x="3990401" y="5494925"/>
                </a:cubicBezTo>
                <a:cubicBezTo>
                  <a:pt x="4008055" y="5485313"/>
                  <a:pt x="4025700" y="5475348"/>
                  <a:pt x="4043530" y="5465382"/>
                </a:cubicBezTo>
                <a:cubicBezTo>
                  <a:pt x="4079176" y="5445282"/>
                  <a:pt x="4115522" y="5424835"/>
                  <a:pt x="4152568" y="5404034"/>
                </a:cubicBezTo>
                <a:cubicBezTo>
                  <a:pt x="4224028" y="5358585"/>
                  <a:pt x="4299698" y="5314368"/>
                  <a:pt x="4372559" y="5261400"/>
                </a:cubicBezTo>
                <a:cubicBezTo>
                  <a:pt x="4520220" y="5158805"/>
                  <a:pt x="4669451" y="5040997"/>
                  <a:pt x="4810293" y="4905181"/>
                </a:cubicBezTo>
                <a:cubicBezTo>
                  <a:pt x="5093025" y="4635480"/>
                  <a:pt x="5351994" y="4302855"/>
                  <a:pt x="5537917" y="3933168"/>
                </a:cubicBezTo>
                <a:cubicBezTo>
                  <a:pt x="5725594" y="3564713"/>
                  <a:pt x="5848083" y="3165315"/>
                  <a:pt x="5893864" y="2782000"/>
                </a:cubicBezTo>
                <a:cubicBezTo>
                  <a:pt x="5918335" y="2590600"/>
                  <a:pt x="5927762" y="2403579"/>
                  <a:pt x="5920775" y="2226515"/>
                </a:cubicBezTo>
                <a:cubicBezTo>
                  <a:pt x="5920775" y="2183868"/>
                  <a:pt x="5918335" y="2141912"/>
                  <a:pt x="5915180" y="2100665"/>
                </a:cubicBezTo>
                <a:cubicBezTo>
                  <a:pt x="5915180" y="2100142"/>
                  <a:pt x="5915011" y="2099788"/>
                  <a:pt x="5915011" y="2099265"/>
                </a:cubicBezTo>
                <a:cubicBezTo>
                  <a:pt x="5915011" y="2099265"/>
                  <a:pt x="5913787" y="2083358"/>
                  <a:pt x="5911517" y="2053469"/>
                </a:cubicBezTo>
                <a:cubicBezTo>
                  <a:pt x="5909416" y="2028652"/>
                  <a:pt x="5907492" y="2004003"/>
                  <a:pt x="5905746" y="1979709"/>
                </a:cubicBezTo>
                <a:cubicBezTo>
                  <a:pt x="5904699" y="1968697"/>
                  <a:pt x="5903298" y="1956985"/>
                  <a:pt x="5901905" y="1944572"/>
                </a:cubicBezTo>
                <a:cubicBezTo>
                  <a:pt x="5897534" y="1911890"/>
                  <a:pt x="5893340" y="1879377"/>
                  <a:pt x="5889323" y="1847564"/>
                </a:cubicBezTo>
                <a:cubicBezTo>
                  <a:pt x="5888269" y="1839176"/>
                  <a:pt x="5887230" y="1831134"/>
                  <a:pt x="5886176" y="1822746"/>
                </a:cubicBezTo>
                <a:cubicBezTo>
                  <a:pt x="5885829" y="1821176"/>
                  <a:pt x="5885653" y="1819599"/>
                  <a:pt x="5885476" y="1817852"/>
                </a:cubicBezTo>
                <a:cubicBezTo>
                  <a:pt x="5881635" y="1792334"/>
                  <a:pt x="5877088" y="1765062"/>
                  <a:pt x="5872201" y="1736573"/>
                </a:cubicBezTo>
                <a:cubicBezTo>
                  <a:pt x="5871847" y="1734826"/>
                  <a:pt x="5871500" y="1732903"/>
                  <a:pt x="5871147" y="1730979"/>
                </a:cubicBezTo>
                <a:cubicBezTo>
                  <a:pt x="5864682" y="1694279"/>
                  <a:pt x="5857864" y="1658619"/>
                  <a:pt x="5850707" y="1623659"/>
                </a:cubicBezTo>
                <a:cubicBezTo>
                  <a:pt x="5849653" y="1618764"/>
                  <a:pt x="5848607" y="1613870"/>
                  <a:pt x="5847560" y="1608976"/>
                </a:cubicBezTo>
                <a:cubicBezTo>
                  <a:pt x="5845113" y="1597794"/>
                  <a:pt x="5842843" y="1586782"/>
                  <a:pt x="5840395" y="1575770"/>
                </a:cubicBezTo>
                <a:cubicBezTo>
                  <a:pt x="5838995" y="1569122"/>
                  <a:pt x="5837602" y="1562480"/>
                  <a:pt x="5836024" y="1555839"/>
                </a:cubicBezTo>
                <a:cubicBezTo>
                  <a:pt x="5833754" y="1546051"/>
                  <a:pt x="5831484" y="1536262"/>
                  <a:pt x="5829214" y="1526474"/>
                </a:cubicBezTo>
                <a:cubicBezTo>
                  <a:pt x="5827636" y="1520186"/>
                  <a:pt x="5826243" y="1513892"/>
                  <a:pt x="5824666" y="1507420"/>
                </a:cubicBezTo>
                <a:cubicBezTo>
                  <a:pt x="5821872" y="1495715"/>
                  <a:pt x="5819079" y="1484003"/>
                  <a:pt x="5816108" y="1472467"/>
                </a:cubicBezTo>
                <a:cubicBezTo>
                  <a:pt x="5815054" y="1468443"/>
                  <a:pt x="5814185" y="1464603"/>
                  <a:pt x="5813138" y="1460755"/>
                </a:cubicBezTo>
                <a:cubicBezTo>
                  <a:pt x="5766827" y="1279151"/>
                  <a:pt x="5713012" y="1128306"/>
                  <a:pt x="5666354" y="1013991"/>
                </a:cubicBezTo>
                <a:cubicBezTo>
                  <a:pt x="5665477" y="1011544"/>
                  <a:pt x="5664430" y="1009267"/>
                  <a:pt x="5663553" y="1006820"/>
                </a:cubicBezTo>
                <a:cubicBezTo>
                  <a:pt x="5645731" y="963471"/>
                  <a:pt x="5626861" y="919430"/>
                  <a:pt x="5606768" y="874859"/>
                </a:cubicBezTo>
                <a:cubicBezTo>
                  <a:pt x="5597503" y="854928"/>
                  <a:pt x="5589115" y="837275"/>
                  <a:pt x="5582297" y="822068"/>
                </a:cubicBezTo>
                <a:cubicBezTo>
                  <a:pt x="5579857" y="816474"/>
                  <a:pt x="5577410" y="811410"/>
                  <a:pt x="5575140" y="806516"/>
                </a:cubicBezTo>
                <a:cubicBezTo>
                  <a:pt x="5549275" y="752156"/>
                  <a:pt x="5521318" y="697095"/>
                  <a:pt x="5490736" y="641858"/>
                </a:cubicBezTo>
                <a:cubicBezTo>
                  <a:pt x="5404415" y="486295"/>
                  <a:pt x="5302712" y="327932"/>
                  <a:pt x="5184240" y="173247"/>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3867BEE7-AE57-9340-8D0C-12AFC528FE99}"/>
              </a:ext>
            </a:extLst>
          </p:cNvPr>
          <p:cNvSpPr/>
          <p:nvPr/>
        </p:nvSpPr>
        <p:spPr>
          <a:xfrm rot="10800000">
            <a:off x="-2" y="511043"/>
            <a:ext cx="12209547" cy="2329992"/>
          </a:xfrm>
          <a:custGeom>
            <a:avLst/>
            <a:gdLst>
              <a:gd name="connsiteX0" fmla="*/ 0 w 1656458"/>
              <a:gd name="connsiteY0" fmla="*/ 0 h 500098"/>
              <a:gd name="connsiteX1" fmla="*/ 1656459 w 1656458"/>
              <a:gd name="connsiteY1" fmla="*/ 0 h 500098"/>
              <a:gd name="connsiteX2" fmla="*/ 1656459 w 1656458"/>
              <a:gd name="connsiteY2" fmla="*/ 500098 h 500098"/>
              <a:gd name="connsiteX3" fmla="*/ 0 w 1656458"/>
              <a:gd name="connsiteY3" fmla="*/ 500098 h 500098"/>
            </a:gdLst>
            <a:ahLst/>
            <a:cxnLst>
              <a:cxn ang="0">
                <a:pos x="connsiteX0" y="connsiteY0"/>
              </a:cxn>
              <a:cxn ang="0">
                <a:pos x="connsiteX1" y="connsiteY1"/>
              </a:cxn>
              <a:cxn ang="0">
                <a:pos x="connsiteX2" y="connsiteY2"/>
              </a:cxn>
              <a:cxn ang="0">
                <a:pos x="connsiteX3" y="connsiteY3"/>
              </a:cxn>
            </a:cxnLst>
            <a:rect l="l" t="t" r="r" b="b"/>
            <a:pathLst>
              <a:path w="1656458" h="500098">
                <a:moveTo>
                  <a:pt x="0" y="0"/>
                </a:moveTo>
                <a:lnTo>
                  <a:pt x="1656459" y="0"/>
                </a:lnTo>
                <a:lnTo>
                  <a:pt x="1656459" y="500098"/>
                </a:lnTo>
                <a:lnTo>
                  <a:pt x="0" y="500098"/>
                </a:lnTo>
                <a:close/>
              </a:path>
            </a:pathLst>
          </a:custGeom>
          <a:solidFill>
            <a:srgbClr val="297239"/>
          </a:solidFill>
          <a:ln w="237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7CB919E6-C84B-E149-95C9-2E35C2E69F01}"/>
              </a:ext>
            </a:extLst>
          </p:cNvPr>
          <p:cNvSpPr/>
          <p:nvPr/>
        </p:nvSpPr>
        <p:spPr>
          <a:xfrm rot="5400000">
            <a:off x="1966019" y="1909402"/>
            <a:ext cx="224193" cy="1899445"/>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13" name="Text Placeholder 23">
            <a:extLst>
              <a:ext uri="{FF2B5EF4-FFF2-40B4-BE49-F238E27FC236}">
                <a16:creationId xmlns:a16="http://schemas.microsoft.com/office/drawing/2014/main" id="{A1B07BED-54F2-2746-8EA5-C57D9A85E8DC}"/>
              </a:ext>
            </a:extLst>
          </p:cNvPr>
          <p:cNvSpPr>
            <a:spLocks noGrp="1"/>
          </p:cNvSpPr>
          <p:nvPr>
            <p:ph type="body" sz="quarter" idx="17" hasCustomPrompt="1"/>
          </p:nvPr>
        </p:nvSpPr>
        <p:spPr>
          <a:xfrm>
            <a:off x="1132091" y="3898682"/>
            <a:ext cx="3791493" cy="845970"/>
          </a:xfrm>
        </p:spPr>
        <p:txBody>
          <a:bodyPr anchor="t">
            <a:normAutofit/>
          </a:bodyPr>
          <a:lstStyle>
            <a:lvl1pPr marL="0" indent="0" algn="l">
              <a:buNone/>
              <a:defRPr sz="4800" b="0" i="0">
                <a:solidFill>
                  <a:srgbClr val="297239"/>
                </a:solidFill>
                <a:latin typeface="+mn-lt"/>
              </a:defRPr>
            </a:lvl1pPr>
          </a:lstStyle>
          <a:p>
            <a:pPr lvl="0"/>
            <a:r>
              <a:rPr lang="en-US"/>
              <a:t>DIVIDER</a:t>
            </a:r>
          </a:p>
        </p:txBody>
      </p:sp>
      <p:sp>
        <p:nvSpPr>
          <p:cNvPr id="14" name="Text Placeholder 23">
            <a:extLst>
              <a:ext uri="{FF2B5EF4-FFF2-40B4-BE49-F238E27FC236}">
                <a16:creationId xmlns:a16="http://schemas.microsoft.com/office/drawing/2014/main" id="{871AD87B-FFE1-D542-82D4-44A308DC5838}"/>
              </a:ext>
            </a:extLst>
          </p:cNvPr>
          <p:cNvSpPr>
            <a:spLocks noGrp="1"/>
          </p:cNvSpPr>
          <p:nvPr>
            <p:ph type="body" sz="quarter" idx="18" hasCustomPrompt="1"/>
          </p:nvPr>
        </p:nvSpPr>
        <p:spPr>
          <a:xfrm>
            <a:off x="1132091" y="3170994"/>
            <a:ext cx="3791493" cy="845970"/>
          </a:xfrm>
        </p:spPr>
        <p:txBody>
          <a:bodyPr anchor="b">
            <a:normAutofit/>
          </a:bodyPr>
          <a:lstStyle>
            <a:lvl1pPr marL="0" indent="0" algn="l">
              <a:buNone/>
              <a:defRPr sz="3000" b="0" i="0">
                <a:solidFill>
                  <a:srgbClr val="84BA41"/>
                </a:solidFill>
                <a:latin typeface="+mn-lt"/>
              </a:defRPr>
            </a:lvl1pPr>
          </a:lstStyle>
          <a:p>
            <a:pPr lvl="0"/>
            <a:r>
              <a:rPr lang="en-US"/>
              <a:t>SECTION 01</a:t>
            </a:r>
          </a:p>
        </p:txBody>
      </p:sp>
      <p:sp>
        <p:nvSpPr>
          <p:cNvPr id="18" name="Graphic 4">
            <a:extLst>
              <a:ext uri="{FF2B5EF4-FFF2-40B4-BE49-F238E27FC236}">
                <a16:creationId xmlns:a16="http://schemas.microsoft.com/office/drawing/2014/main" id="{4C9F947C-8B19-DD4D-A440-5B030610E529}"/>
              </a:ext>
            </a:extLst>
          </p:cNvPr>
          <p:cNvSpPr/>
          <p:nvPr userDrawn="1"/>
        </p:nvSpPr>
        <p:spPr>
          <a:xfrm rot="5400000">
            <a:off x="9531450" y="-1421667"/>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9" name="Text Box 5">
            <a:extLst>
              <a:ext uri="{FF2B5EF4-FFF2-40B4-BE49-F238E27FC236}">
                <a16:creationId xmlns:a16="http://schemas.microsoft.com/office/drawing/2014/main" id="{FBADAE5D-E472-F948-A68C-D1D1B510957B}"/>
              </a:ext>
            </a:extLst>
          </p:cNvPr>
          <p:cNvSpPr txBox="1"/>
          <p:nvPr userDrawn="1"/>
        </p:nvSpPr>
        <p:spPr>
          <a:xfrm>
            <a:off x="7318046" y="373758"/>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93920189-3576-0A48-9E58-16F35A7144C5}"/>
              </a:ext>
            </a:extLst>
          </p:cNvPr>
          <p:cNvSpPr/>
          <p:nvPr userDrawn="1"/>
        </p:nvSpPr>
        <p:spPr>
          <a:xfrm>
            <a:off x="752042" y="-5857"/>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6934"/>
            </a:srgbClr>
          </a:solidFill>
          <a:ln w="2370"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CB740006-F160-C44D-89FA-19A0B2F5D62F}"/>
              </a:ext>
            </a:extLst>
          </p:cNvPr>
          <p:cNvSpPr/>
          <p:nvPr userDrawn="1"/>
        </p:nvSpPr>
        <p:spPr>
          <a:xfrm>
            <a:off x="5297295" y="0"/>
            <a:ext cx="6257396"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5635533" y="642972"/>
            <a:ext cx="5343821" cy="4865435"/>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614833" y="599475"/>
            <a:ext cx="4164986" cy="5025470"/>
          </a:xfrm>
        </p:spPr>
        <p:txBody>
          <a:bodyPr>
            <a:normAutofit/>
          </a:bodyPr>
          <a:lstStyle>
            <a:lvl1pPr marL="0" indent="0" algn="l">
              <a:buNone/>
              <a:defRPr sz="3600" b="1" i="0">
                <a:solidFill>
                  <a:srgbClr val="A2CC3A"/>
                </a:solidFill>
                <a:latin typeface="+mn-lt"/>
              </a:defRPr>
            </a:lvl1pPr>
          </a:lstStyle>
          <a:p>
            <a:pPr lvl="0"/>
            <a:r>
              <a:rPr lang="en-US"/>
              <a:t>Heading</a:t>
            </a:r>
          </a:p>
        </p:txBody>
      </p:sp>
      <p:grpSp>
        <p:nvGrpSpPr>
          <p:cNvPr id="14" name="Group 13">
            <a:extLst>
              <a:ext uri="{FF2B5EF4-FFF2-40B4-BE49-F238E27FC236}">
                <a16:creationId xmlns:a16="http://schemas.microsoft.com/office/drawing/2014/main" id="{981D5C40-2A01-C842-A222-582847617EE6}"/>
              </a:ext>
            </a:extLst>
          </p:cNvPr>
          <p:cNvGrpSpPr/>
          <p:nvPr userDrawn="1"/>
        </p:nvGrpSpPr>
        <p:grpSpPr>
          <a:xfrm>
            <a:off x="11317591" y="2229060"/>
            <a:ext cx="474200" cy="4867482"/>
            <a:chOff x="1009808" y="-71087"/>
            <a:chExt cx="474200" cy="4867482"/>
          </a:xfrm>
        </p:grpSpPr>
        <p:sp>
          <p:nvSpPr>
            <p:cNvPr id="15" name="Graphic 4">
              <a:extLst>
                <a:ext uri="{FF2B5EF4-FFF2-40B4-BE49-F238E27FC236}">
                  <a16:creationId xmlns:a16="http://schemas.microsoft.com/office/drawing/2014/main" id="{5FEB6C01-B86F-164A-88C2-939A6E5A380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B7652548-8EDF-8E42-A4F6-0B27CA4ED7E3}"/>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04665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
              <a:t>Haga clic para editar el estilo del título maestro</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
              <a:t>Haga clic para editar estilos de texto maestro</a:t>
            </a:r>
          </a:p>
          <a:p>
            <a:pPr lvl="1"/>
            <a:r>
              <a:rPr lang="es"/>
              <a:t>Segundo nivel</a:t>
            </a:r>
          </a:p>
          <a:p>
            <a:pPr lvl="2"/>
            <a:r>
              <a:rPr lang="es"/>
              <a:t>Tercer nivel</a:t>
            </a:r>
          </a:p>
          <a:p>
            <a:pPr lvl="3"/>
            <a:r>
              <a:rPr lang="es"/>
              <a:t>cuarto nivel</a:t>
            </a:r>
          </a:p>
          <a:p>
            <a:pPr lvl="4"/>
            <a:r>
              <a:rPr lang="es"/>
              <a:t>quinto nivel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11/17/2022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‹Nº›</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61" r:id="rId6"/>
    <p:sldLayoutId id="2147483879" r:id="rId7"/>
    <p:sldLayoutId id="2147483862" r:id="rId8"/>
    <p:sldLayoutId id="2147483846" r:id="rId9"/>
    <p:sldLayoutId id="2147483882" r:id="rId10"/>
    <p:sldLayoutId id="2147483866" r:id="rId11"/>
    <p:sldLayoutId id="2147483883" r:id="rId12"/>
    <p:sldLayoutId id="2147483885" r:id="rId13"/>
    <p:sldLayoutId id="2147483875" r:id="rId14"/>
    <p:sldLayoutId id="2147483833" r:id="rId15"/>
    <p:sldLayoutId id="2147483847" r:id="rId16"/>
    <p:sldLayoutId id="2147483871" r:id="rId17"/>
    <p:sldLayoutId id="2147483837" r:id="rId18"/>
    <p:sldLayoutId id="2147483838" r:id="rId19"/>
    <p:sldLayoutId id="2147483844" r:id="rId20"/>
    <p:sldLayoutId id="2147483848" r:id="rId21"/>
    <p:sldLayoutId id="2147483849" r:id="rId22"/>
    <p:sldLayoutId id="2147483851" r:id="rId23"/>
    <p:sldLayoutId id="2147483854" r:id="rId24"/>
    <p:sldLayoutId id="2147483855" r:id="rId25"/>
    <p:sldLayoutId id="2147483856" r:id="rId26"/>
    <p:sldLayoutId id="2147483857" r:id="rId27"/>
    <p:sldLayoutId id="2147483864" r:id="rId28"/>
    <p:sldLayoutId id="2147483852" r:id="rId29"/>
    <p:sldLayoutId id="2147483858" r:id="rId30"/>
    <p:sldLayoutId id="2147483859" r:id="rId31"/>
    <p:sldLayoutId id="2147483860" r:id="rId32"/>
    <p:sldLayoutId id="214748385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forrester.com/blogs/the-new-green-consumer/"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7.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feedough.com/green-product/"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eedough.com/green-product/" TargetMode="External"/><Relationship Id="rId1" Type="http://schemas.openxmlformats.org/officeDocument/2006/relationships/slideLayout" Target="../slideLayouts/slideLayout9.xml"/><Relationship Id="rId4" Type="http://schemas.openxmlformats.org/officeDocument/2006/relationships/hyperlink" Target="http://www.crookedbrains.net/2012/06/clever-tea-packing-unusual-tea-packing.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hyperlink" Target="https://www.greenbiz.com/article/how-avoid-litigation-risks-greening-your-products" TargetMode="External"/><Relationship Id="rId9" Type="http://schemas.openxmlformats.org/officeDocument/2006/relationships/image" Target="../media/image22.png"/><Relationship Id="rId14" Type="http://schemas.openxmlformats.org/officeDocument/2006/relationships/image" Target="../media/image27.svg"/></Relationships>
</file>

<file path=ppt/slides/_rels/slide17.xml.rels><?xml version="1.0" encoding="UTF-8" standalone="yes"?>
<Relationships xmlns="http://schemas.openxmlformats.org/package/2006/relationships"><Relationship Id="rId2" Type="http://schemas.openxmlformats.org/officeDocument/2006/relationships/hyperlink" Target="https://d306pr3pise04h.cloudfront.net/docs/news_events%2F9.3%2Fbetter-business-better-world.pdf"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greenit.ie" TargetMode="External"/><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sustainability.stenarecycling.se/en/sustainable-business/why-you-need-a-sustainable-product-life-cycle"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hyperlink" Target="https://sustainability.stenarecycling.se/en/sustainable-business/why-you-need-a-sustainable-product-life-cycle" TargetMode="External"/><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sustainability.stenarecycling.se/en/sustainable-business/why-you-need-a-sustainable-product-life-cycle"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sustainability.stenarecycling.se/en/sustainable-business/why-you-need-a-sustainable-product-life-cycle" TargetMode="External"/><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mckinsey.com/industries/paper-forest-products-and-packaging/our-insights/sustainability-in-packaging-global-regulatory-development-across-30-countries" TargetMode="External"/><Relationship Id="rId1" Type="http://schemas.openxmlformats.org/officeDocument/2006/relationships/slideLayout" Target="../slideLayouts/slideLayout17.xml"/><Relationship Id="rId4" Type="http://schemas.openxmlformats.org/officeDocument/2006/relationships/hyperlink" Target="https://blogs.ubc.ca/communicatingscience2014w112/2014/10/19/gpgp/"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ustainability.stenarecycling.se/en/sustainable-business/why-you-need-a-sustainable-product-life-cycle" TargetMode="External"/><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miro.com/miroverse/life-cycle-analysis/" TargetMode="External"/><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www.openlca.org/" TargetMode="External"/><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ellenmacarthurfoundation.org/publications"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shipcalm.com/blog/sustainable-packaging/#:~:text=Types%20of%20Sustainable%20Packaging%20While%20we%20continue%20to,include%20recyclable%20packaging%2C%20reusable%20packaging%2C%20and%20plant-based%20packaging." TargetMode="Externa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greencompostables.com/blog/compostable-packaging" TargetMode="Externa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shipcalm.com/blog/sustainable-packaging/#:~:text=Types%20of%20Sustainable%20Packaging%20While%20we%20continue%20to,include%20recyclable%20packaging%2C%20reusable%20packaging%2C%20and%20plant-based%20packaging."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start2act.eu/online-energy-saving-platform/knowledge-base/12/greening-your-products-and-services/startup/manager" TargetMode="External"/><Relationship Id="rId1" Type="http://schemas.openxmlformats.org/officeDocument/2006/relationships/slideLayout" Target="../slideLayouts/slideLayout12.xml"/><Relationship Id="rId4" Type="http://schemas.openxmlformats.org/officeDocument/2006/relationships/hyperlink" Target="https://techboomers.com/eco-friendly-amazon-alternativ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shipcalm.com/blog/sustainable-packaging/#:~:text=Types%20of%20Sustainable%20Packaging%20While%20we%20continue%20to,include%20recyclable%20packaging%2C%20reusable%20packaging%2C%20and%20plant-based%20packaging." TargetMode="External"/><Relationship Id="rId1" Type="http://schemas.openxmlformats.org/officeDocument/2006/relationships/slideLayout" Target="../slideLayouts/slideLayout17.xml"/><Relationship Id="rId4" Type="http://schemas.openxmlformats.org/officeDocument/2006/relationships/hyperlink" Target="https://pngimg.com/download/33452"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sustainability-in-packaging.com/sustainability-in-packaging-europe/agenda" TargetMode="Externa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www.zartis.com/what-is-green-software-and-business-benefits/" TargetMode="External"/><Relationship Id="rId2" Type="http://schemas.openxmlformats.org/officeDocument/2006/relationships/hyperlink" Target="https://www.nature.com/articles/d41586-018-06610-y" TargetMode="External"/><Relationship Id="rId1" Type="http://schemas.openxmlformats.org/officeDocument/2006/relationships/slideLayout" Target="../slideLayouts/slideLayout11.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hyperlink" Target="https://greensoftware.foundation/" TargetMode="External"/><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futurefestivaltools.eu/" TargetMode="Externa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greeneventninjas.com/" TargetMode="External"/><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skiftnorge.no/en/" TargetMode="External"/><Relationship Id="rId2" Type="http://schemas.openxmlformats.org/officeDocument/2006/relationships/slideLayout" Target="../slideLayouts/slideLayout17.xml"/><Relationship Id="rId1" Type="http://schemas.openxmlformats.org/officeDocument/2006/relationships/video" Target="https://www.youtube.com/embed/5AUDasE1h1k?feature=oembed" TargetMode="Externa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2" Type="http://schemas.openxmlformats.org/officeDocument/2006/relationships/hyperlink" Target="https://ec.europa.eu/commission/presscorner/detail/en/ip_21_269"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5.xml"/><Relationship Id="rId1" Type="http://schemas.openxmlformats.org/officeDocument/2006/relationships/video" Target="https://www.youtube.com/embed/kCArp_mCtfI?feature=oembed"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greenseal.org/" TargetMode="External"/><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ul.com/services/ecologo-certification" TargetMode="Externa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hyperlink" Target="https://www.epa.gov/greenerproducts/greening-your-products-good-environment-good-your-bottom-line" TargetMode="Externa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climatejargonbuster.ie/" TargetMode="Externa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hyperlink" Target="https://www.patagonia.ca/story-18615.html" TargetMode="External"/><Relationship Id="rId2" Type="http://schemas.openxmlformats.org/officeDocument/2006/relationships/hyperlink" Target="https://www.patagonia.com/home/" TargetMode="Externa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eare.lush.com/lush-life/our-values/?_gl=1*fexm9x*_ga*MzcyMjgxNDQyLjE2NjgyNDE0NDA.*_ga_MVBMWFB13V*MTY2ODI0MTQzOS4xLjEuMTY2ODI0MTQ2MS4wLjAuMA..*_ga_E68EJV3RYF*MTY2ODI0MTQzOS4xLjEuMTY2ODI0MTQ2MS4wLjAuMA.." TargetMode="Externa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castle.co.uk/marketing/environmental-marketing-campaigns/"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s://www.fairphone.com/en/impact/source-map-transparency/" TargetMode="External"/><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hyperlink" Target="https://below2c.org/2015/02/dont-wait-for-pearl-harbor-says-the-climate-psychologist/" TargetMode="External"/><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hyperlink" Target="https://www.forrester.com/blogs/the-new-green-consumer/" TargetMode="External"/><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forrester.com/blogs/the-new-green-consumer/" TargetMode="External"/><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forrester.com/blogs/the-new-green-consumer/" TargetMode="External"/><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p:txBody>
          <a:bodyPr vert="horz" lIns="91440" tIns="45720" rIns="91440" bIns="45720" rtlCol="0" anchor="t">
            <a:noAutofit/>
          </a:bodyPr>
          <a:lstStyle/>
          <a:p>
            <a:r>
              <a:rPr lang="es" sz="3800">
                <a:cs typeface="Calibri"/>
              </a:rPr>
              <a:t>ECOLOGIZAR SU PRODUCTO O SERVICIO</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p:txBody>
          <a:bodyPr vert="horz" lIns="91440" tIns="45720" rIns="91440" bIns="45720" rtlCol="0" anchor="t">
            <a:normAutofit/>
          </a:bodyPr>
          <a:lstStyle/>
          <a:p>
            <a:r>
              <a:rPr lang="es">
                <a:cs typeface="Calibri"/>
              </a:rPr>
              <a:t>Módulo 5</a:t>
            </a:r>
          </a:p>
        </p:txBody>
      </p:sp>
      <p:sp>
        <p:nvSpPr>
          <p:cNvPr id="2" name="TextBox 1">
            <a:extLst>
              <a:ext uri="{FF2B5EF4-FFF2-40B4-BE49-F238E27FC236}">
                <a16:creationId xmlns:a16="http://schemas.microsoft.com/office/drawing/2014/main" id="{F061AA78-CCC9-DF16-280A-90D82EC54676}"/>
              </a:ext>
            </a:extLst>
          </p:cNvPr>
          <p:cNvSpPr txBox="1"/>
          <p:nvPr/>
        </p:nvSpPr>
        <p:spPr>
          <a:xfrm>
            <a:off x="2923952" y="5666339"/>
            <a:ext cx="9154633" cy="7386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 sz="1400">
                <a:solidFill>
                  <a:srgbClr val="595959"/>
                </a:solidFill>
              </a:rPr>
              <a:t>"El apoyo de la Comisión Europea para la producción de esta publicación no constituye una aprobación del contenido que refleja únicamente los puntos de vista de los autores, y la Comisión no se hace responsable del uso que pueda hacerse de la información contenida en el mismo".</a:t>
            </a:r>
            <a:endParaRPr lang="en-IE" sz="1400">
              <a:solidFill>
                <a:srgbClr val="595959"/>
              </a:solidFill>
            </a:endParaRP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64B9C-66C4-FC78-DBF2-AE33050D2022}"/>
              </a:ext>
            </a:extLst>
          </p:cNvPr>
          <p:cNvSpPr>
            <a:spLocks noGrp="1"/>
          </p:cNvSpPr>
          <p:nvPr>
            <p:ph type="body" sz="quarter" idx="18"/>
          </p:nvPr>
        </p:nvSpPr>
        <p:spPr>
          <a:xfrm>
            <a:off x="5635533" y="642972"/>
            <a:ext cx="5730868" cy="4865435"/>
          </a:xfrm>
        </p:spPr>
        <p:txBody>
          <a:bodyPr vert="horz" lIns="91440" tIns="45720" rIns="91440" bIns="45720" rtlCol="0" anchor="t">
            <a:normAutofit/>
          </a:bodyPr>
          <a:lstStyle/>
          <a:p>
            <a:pPr marL="0" indent="0" algn="just"/>
            <a:r>
              <a:rPr lang="es" sz="2800" dirty="0">
                <a:ea typeface="+mn-lt"/>
                <a:cs typeface="+mn-lt"/>
              </a:rPr>
              <a:t>Según Forrester, las actitudes hacia el verde varían mucho entre nuestros compatriotas europeos.</a:t>
            </a:r>
            <a:endParaRPr lang="en-US" dirty="0"/>
          </a:p>
          <a:p>
            <a:pPr marL="0" indent="0" algn="just"/>
            <a:r>
              <a:rPr lang="es" sz="2800" b="1" dirty="0">
                <a:ea typeface="+mn-lt"/>
                <a:cs typeface="+mn-lt"/>
              </a:rPr>
              <a:t>Encontraron que</a:t>
            </a:r>
            <a:endParaRPr lang="en-US" sz="2800" dirty="0">
              <a:ea typeface="+mn-lt"/>
              <a:cs typeface="+mn-lt"/>
            </a:endParaRPr>
          </a:p>
          <a:p>
            <a:pPr marL="457200" indent="-457200">
              <a:buChar char="•"/>
            </a:pPr>
            <a:r>
              <a:rPr lang="es" sz="2800" dirty="0">
                <a:ea typeface="+mn-lt"/>
                <a:cs typeface="+mn-lt"/>
              </a:rPr>
              <a:t>¡Los consumidores alemanes y suecos no son tan ecológicos como sugieren los estereotipos!</a:t>
            </a:r>
          </a:p>
          <a:p>
            <a:pPr marL="457200" indent="-457200">
              <a:buChar char="•"/>
            </a:pPr>
            <a:r>
              <a:rPr lang="es" sz="2800" dirty="0">
                <a:ea typeface="+mn-lt"/>
                <a:cs typeface="+mn-lt"/>
              </a:rPr>
              <a:t>Los consumidores italianos y españoles encabezan el ranking de consumidores respetuosos con el medio ambiente.</a:t>
            </a:r>
            <a:endParaRPr lang="en-US" sz="2800">
              <a:cs typeface="Calibri"/>
            </a:endParaRPr>
          </a:p>
        </p:txBody>
      </p:sp>
      <p:sp>
        <p:nvSpPr>
          <p:cNvPr id="4" name="TextBox 3">
            <a:extLst>
              <a:ext uri="{FF2B5EF4-FFF2-40B4-BE49-F238E27FC236}">
                <a16:creationId xmlns:a16="http://schemas.microsoft.com/office/drawing/2014/main" id="{318DBACA-8E12-656F-FF79-FE6696E18A89}"/>
              </a:ext>
            </a:extLst>
          </p:cNvPr>
          <p:cNvSpPr txBox="1"/>
          <p:nvPr/>
        </p:nvSpPr>
        <p:spPr>
          <a:xfrm>
            <a:off x="5630174" y="6205268"/>
            <a:ext cx="5863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a:hlinkClick r:id="rId2"/>
              </a:rPr>
              <a:t>El nuevo consumidor verde (forrester.com)</a:t>
            </a:r>
            <a:endParaRPr lang="en-US"/>
          </a:p>
        </p:txBody>
      </p:sp>
      <p:pic>
        <p:nvPicPr>
          <p:cNvPr id="6" name="Picture 6" descr="Green Plants With Person on Background · Free Stock Video">
            <a:extLst>
              <a:ext uri="{FF2B5EF4-FFF2-40B4-BE49-F238E27FC236}">
                <a16:creationId xmlns:a16="http://schemas.microsoft.com/office/drawing/2014/main" id="{FFD3A1D8-4451-29A4-2E22-1E7F7F791B35}"/>
              </a:ext>
            </a:extLst>
          </p:cNvPr>
          <p:cNvPicPr>
            <a:picLocks noChangeAspect="1"/>
          </p:cNvPicPr>
          <p:nvPr/>
        </p:nvPicPr>
        <p:blipFill>
          <a:blip r:embed="rId3"/>
          <a:stretch>
            <a:fillRect/>
          </a:stretch>
        </p:blipFill>
        <p:spPr>
          <a:xfrm>
            <a:off x="625650" y="5751"/>
            <a:ext cx="3838284" cy="6803364"/>
          </a:xfrm>
          <a:prstGeom prst="rect">
            <a:avLst/>
          </a:prstGeom>
        </p:spPr>
      </p:pic>
    </p:spTree>
    <p:extLst>
      <p:ext uri="{BB962C8B-B14F-4D97-AF65-F5344CB8AC3E}">
        <p14:creationId xmlns:p14="http://schemas.microsoft.com/office/powerpoint/2010/main" val="13895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480DD1-FBA1-FDAD-A00F-ED0A65B74F29}"/>
              </a:ext>
            </a:extLst>
          </p:cNvPr>
          <p:cNvSpPr>
            <a:spLocks noGrp="1"/>
          </p:cNvSpPr>
          <p:nvPr>
            <p:ph type="body" sz="quarter" idx="20"/>
          </p:nvPr>
        </p:nvSpPr>
        <p:spPr>
          <a:xfrm>
            <a:off x="5995331" y="2195285"/>
            <a:ext cx="4896426" cy="4320924"/>
          </a:xfrm>
        </p:spPr>
        <p:txBody>
          <a:bodyPr vert="horz" lIns="91440" tIns="45720" rIns="91440" bIns="45720" rtlCol="0" anchor="t">
            <a:noAutofit/>
          </a:bodyPr>
          <a:lstStyle/>
          <a:p>
            <a:pPr algn="just"/>
            <a:r>
              <a:rPr lang="es" sz="2000" dirty="0">
                <a:cs typeface="Calibri"/>
              </a:rPr>
              <a:t>Si se encuentra al comienzo de su viaje comercial, la elaboración de perfiles de clientes es un paso clave que debe emprender. Tómese un tiempo para investigar y perfilar quiénes podrían ser sus clientes ecológicos. Pregúntese cuáles son sus motivaciones o necesidades desde una perspectiva verde. Mejor aún, pregúntales directamente si puedes en algo como un grupo de enfoque de clientes. Un grupo de enfoque de clientes sería beneficioso en cualquier etapa del negocio en la que se encuentre.</a:t>
            </a:r>
          </a:p>
        </p:txBody>
      </p:sp>
      <p:sp>
        <p:nvSpPr>
          <p:cNvPr id="3" name="Text Placeholder 2">
            <a:extLst>
              <a:ext uri="{FF2B5EF4-FFF2-40B4-BE49-F238E27FC236}">
                <a16:creationId xmlns:a16="http://schemas.microsoft.com/office/drawing/2014/main" id="{A4A5C782-9774-1D5F-59BE-B1EF319AAA10}"/>
              </a:ext>
            </a:extLst>
          </p:cNvPr>
          <p:cNvSpPr>
            <a:spLocks noGrp="1"/>
          </p:cNvSpPr>
          <p:nvPr>
            <p:ph type="body" sz="quarter" idx="22"/>
          </p:nvPr>
        </p:nvSpPr>
        <p:spPr>
          <a:xfrm>
            <a:off x="5995331" y="703717"/>
            <a:ext cx="4907197" cy="1331610"/>
          </a:xfrm>
        </p:spPr>
        <p:txBody>
          <a:bodyPr>
            <a:normAutofit fontScale="92500" lnSpcReduction="10000"/>
          </a:bodyPr>
          <a:lstStyle/>
          <a:p>
            <a:r>
              <a:rPr lang="es">
                <a:cs typeface="Calibri"/>
              </a:rPr>
              <a:t>CONOZCA A SUS CONSUMIDORES VERDES POTENCIALES</a:t>
            </a:r>
          </a:p>
        </p:txBody>
      </p:sp>
      <p:sp>
        <p:nvSpPr>
          <p:cNvPr id="4" name="Text Placeholder 3">
            <a:extLst>
              <a:ext uri="{FF2B5EF4-FFF2-40B4-BE49-F238E27FC236}">
                <a16:creationId xmlns:a16="http://schemas.microsoft.com/office/drawing/2014/main" id="{1799360E-8EAD-2BF1-8427-85DD22EC1F10}"/>
              </a:ext>
            </a:extLst>
          </p:cNvPr>
          <p:cNvSpPr>
            <a:spLocks noGrp="1"/>
          </p:cNvSpPr>
          <p:nvPr>
            <p:ph type="body" sz="quarter" idx="23"/>
          </p:nvPr>
        </p:nvSpPr>
        <p:spPr/>
        <p:txBody>
          <a:bodyPr/>
          <a:lstStyle/>
          <a:p>
            <a:r>
              <a:rPr lang="es" dirty="0">
                <a:cs typeface="Calibri"/>
              </a:rPr>
              <a:t>ACCIÓN CLAVE</a:t>
            </a:r>
          </a:p>
          <a:p>
            <a:endParaRPr lang="en-US" dirty="0">
              <a:cs typeface="Calibri"/>
            </a:endParaRPr>
          </a:p>
          <a:p>
            <a:endParaRPr lang="en-US" dirty="0">
              <a:cs typeface="Calibri"/>
            </a:endParaRPr>
          </a:p>
        </p:txBody>
      </p:sp>
      <p:pic>
        <p:nvPicPr>
          <p:cNvPr id="7" name="Graphic 7" descr="Leaf with solid fill">
            <a:extLst>
              <a:ext uri="{FF2B5EF4-FFF2-40B4-BE49-F238E27FC236}">
                <a16:creationId xmlns:a16="http://schemas.microsoft.com/office/drawing/2014/main" id="{C921D036-66F4-284E-A57B-592883D38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9290" y="700177"/>
            <a:ext cx="727495" cy="727495"/>
          </a:xfrm>
          <a:prstGeom prst="rect">
            <a:avLst/>
          </a:prstGeom>
        </p:spPr>
      </p:pic>
      <p:pic>
        <p:nvPicPr>
          <p:cNvPr id="5" name="Graphic 5" descr="Target Audience outline">
            <a:extLst>
              <a:ext uri="{FF2B5EF4-FFF2-40B4-BE49-F238E27FC236}">
                <a16:creationId xmlns:a16="http://schemas.microsoft.com/office/drawing/2014/main" id="{414E2579-8AD4-B8DA-02BD-E7F8772432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3085" y="1302657"/>
            <a:ext cx="1809447" cy="1785257"/>
          </a:xfrm>
          <a:prstGeom prst="rect">
            <a:avLst/>
          </a:prstGeom>
        </p:spPr>
      </p:pic>
    </p:spTree>
    <p:extLst>
      <p:ext uri="{BB962C8B-B14F-4D97-AF65-F5344CB8AC3E}">
        <p14:creationId xmlns:p14="http://schemas.microsoft.com/office/powerpoint/2010/main" val="618930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B3031-E9A2-CC4B-9224-120997A7B40B}"/>
              </a:ext>
            </a:extLst>
          </p:cNvPr>
          <p:cNvSpPr>
            <a:spLocks noGrp="1"/>
          </p:cNvSpPr>
          <p:nvPr>
            <p:ph type="body" sz="quarter" idx="17"/>
          </p:nvPr>
        </p:nvSpPr>
        <p:spPr>
          <a:xfrm>
            <a:off x="5003138" y="3779196"/>
            <a:ext cx="3791493" cy="1346387"/>
          </a:xfrm>
        </p:spPr>
        <p:txBody>
          <a:bodyPr>
            <a:normAutofit fontScale="85000" lnSpcReduction="10000"/>
          </a:bodyPr>
          <a:lstStyle/>
          <a:p>
            <a:r>
              <a:rPr lang="es">
                <a:cs typeface="Calibri"/>
              </a:rPr>
              <a:t>Ecologización de sus productos</a:t>
            </a:r>
            <a:endParaRPr lang="en-US"/>
          </a:p>
        </p:txBody>
      </p:sp>
      <p:sp>
        <p:nvSpPr>
          <p:cNvPr id="3" name="Text Placeholder 2">
            <a:extLst>
              <a:ext uri="{FF2B5EF4-FFF2-40B4-BE49-F238E27FC236}">
                <a16:creationId xmlns:a16="http://schemas.microsoft.com/office/drawing/2014/main" id="{88163525-6403-A26B-A1D4-E1B6B7C7F270}"/>
              </a:ext>
            </a:extLst>
          </p:cNvPr>
          <p:cNvSpPr>
            <a:spLocks noGrp="1"/>
          </p:cNvSpPr>
          <p:nvPr>
            <p:ph type="body" sz="quarter" idx="18"/>
          </p:nvPr>
        </p:nvSpPr>
        <p:spPr/>
        <p:txBody>
          <a:bodyPr/>
          <a:lstStyle/>
          <a:p>
            <a:r>
              <a:rPr lang="es">
                <a:cs typeface="Calibri"/>
              </a:rPr>
              <a:t>SECCIÓN O2</a:t>
            </a:r>
            <a:endParaRPr lang="en-US"/>
          </a:p>
        </p:txBody>
      </p:sp>
    </p:spTree>
    <p:extLst>
      <p:ext uri="{BB962C8B-B14F-4D97-AF65-F5344CB8AC3E}">
        <p14:creationId xmlns:p14="http://schemas.microsoft.com/office/powerpoint/2010/main" val="59300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508FFA-57CF-29E5-4E4F-B1AA9784FE7C}"/>
              </a:ext>
            </a:extLst>
          </p:cNvPr>
          <p:cNvSpPr>
            <a:spLocks noGrp="1"/>
          </p:cNvSpPr>
          <p:nvPr>
            <p:ph type="body" sz="quarter" idx="18"/>
          </p:nvPr>
        </p:nvSpPr>
        <p:spPr>
          <a:xfrm>
            <a:off x="2161309" y="400542"/>
            <a:ext cx="9646298" cy="5894565"/>
          </a:xfrm>
        </p:spPr>
        <p:txBody>
          <a:bodyPr>
            <a:normAutofit fontScale="92500"/>
          </a:bodyPr>
          <a:lstStyle/>
          <a:p>
            <a:r>
              <a:rPr lang="es" dirty="0">
                <a:solidFill>
                  <a:srgbClr val="297239"/>
                </a:solidFill>
                <a:ea typeface="+mn-lt"/>
                <a:cs typeface="+mn-lt"/>
              </a:rPr>
              <a:t>¿Por qué tanta atención a los productos ecológicos?</a:t>
            </a:r>
          </a:p>
          <a:p>
            <a:endParaRPr lang="en-US" sz="2400">
              <a:ea typeface="+mn-lt"/>
              <a:cs typeface="+mn-lt"/>
            </a:endParaRPr>
          </a:p>
          <a:p>
            <a:r>
              <a:rPr lang="es" sz="2400" dirty="0">
                <a:ea typeface="+mn-lt"/>
                <a:cs typeface="+mn-lt"/>
              </a:rPr>
              <a:t>E </a:t>
            </a:r>
            <a:r>
              <a:rPr lang="es" sz="2800" dirty="0">
                <a:ea typeface="+mn-lt"/>
                <a:cs typeface="+mn-lt"/>
              </a:rPr>
              <a:t>n los últimos 50 años, los seres humanos han consumido más recursos que en toda la historia anterior. Este y otros hechos eco como</a:t>
            </a:r>
            <a:endParaRPr lang="en-US" sz="2800" dirty="0">
              <a:cs typeface="Calibri"/>
            </a:endParaRPr>
          </a:p>
          <a:p>
            <a:pPr marL="285750" indent="-285750">
              <a:buFont typeface="Arial"/>
              <a:buChar char="•"/>
            </a:pPr>
            <a:r>
              <a:rPr lang="es" sz="2800" dirty="0">
                <a:ea typeface="+mn-lt"/>
                <a:cs typeface="+mn-lt"/>
              </a:rPr>
              <a:t>9 de cada 10 personas en el mundo respiran aire contaminado,</a:t>
            </a:r>
            <a:endParaRPr lang="en-US" sz="2800" dirty="0">
              <a:cs typeface="Calibri"/>
            </a:endParaRPr>
          </a:p>
          <a:p>
            <a:pPr marL="285750" indent="-285750">
              <a:buFont typeface="Arial"/>
              <a:buChar char="•"/>
            </a:pPr>
            <a:r>
              <a:rPr lang="es" sz="2800" dirty="0">
                <a:ea typeface="+mn-lt"/>
                <a:cs typeface="+mn-lt"/>
              </a:rPr>
              <a:t>500 mil millones a 1 billón de bolsas de plástico terminan en vertederos cada año en todo el mundo, y</a:t>
            </a:r>
            <a:endParaRPr lang="en-US" sz="2800" dirty="0">
              <a:cs typeface="Calibri"/>
            </a:endParaRPr>
          </a:p>
          <a:p>
            <a:pPr marL="285750" indent="-285750">
              <a:buFont typeface="Arial"/>
              <a:buChar char="•"/>
            </a:pPr>
            <a:r>
              <a:rPr lang="es" sz="2800" dirty="0">
                <a:ea typeface="+mn-lt"/>
                <a:cs typeface="+mn-lt"/>
              </a:rPr>
              <a:t>Una bolsa de plástico puede tardar hasta 1.000 años en descomponerse, etc.</a:t>
            </a:r>
            <a:endParaRPr lang="en-US" sz="2800" dirty="0">
              <a:cs typeface="Calibri"/>
            </a:endParaRPr>
          </a:p>
          <a:p>
            <a:pPr indent="0"/>
            <a:r>
              <a:rPr lang="es" sz="2800" dirty="0">
                <a:ea typeface="+mn-lt"/>
                <a:cs typeface="+mn-lt"/>
              </a:rPr>
              <a:t>…ha llamado mucho la atención del consumidor final hacia los productos ecológicos y sus beneficios.</a:t>
            </a:r>
            <a:endParaRPr lang="en-US" sz="2800" dirty="0">
              <a:cs typeface="Calibri"/>
            </a:endParaRPr>
          </a:p>
          <a:p>
            <a:pPr indent="0"/>
            <a:r>
              <a:rPr lang="es" sz="2800" dirty="0">
                <a:cs typeface="Calibri"/>
              </a:rPr>
              <a:t>Pero, ¿dónde están las oportunidades de mercado para los productos y servicios ecológicos?</a:t>
            </a:r>
          </a:p>
          <a:p>
            <a:endParaRPr lang="en-US" sz="2800" dirty="0">
              <a:cs typeface="Calibri"/>
            </a:endParaRPr>
          </a:p>
        </p:txBody>
      </p:sp>
      <p:sp>
        <p:nvSpPr>
          <p:cNvPr id="3" name="TextBox 2">
            <a:extLst>
              <a:ext uri="{FF2B5EF4-FFF2-40B4-BE49-F238E27FC236}">
                <a16:creationId xmlns:a16="http://schemas.microsoft.com/office/drawing/2014/main" id="{C45E71FB-95FB-6C6A-736A-064474ED7F79}"/>
              </a:ext>
            </a:extLst>
          </p:cNvPr>
          <p:cNvSpPr txBox="1"/>
          <p:nvPr/>
        </p:nvSpPr>
        <p:spPr>
          <a:xfrm>
            <a:off x="1552432" y="6277970"/>
            <a:ext cx="2387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2"/>
              </a:rPr>
              <a:t>Fuente</a:t>
            </a:r>
            <a:endParaRPr lang="en-US"/>
          </a:p>
        </p:txBody>
      </p:sp>
    </p:spTree>
    <p:extLst>
      <p:ext uri="{BB962C8B-B14F-4D97-AF65-F5344CB8AC3E}">
        <p14:creationId xmlns:p14="http://schemas.microsoft.com/office/powerpoint/2010/main" val="3348702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64B9C-66C4-FC78-DBF2-AE33050D2022}"/>
              </a:ext>
            </a:extLst>
          </p:cNvPr>
          <p:cNvSpPr>
            <a:spLocks noGrp="1"/>
          </p:cNvSpPr>
          <p:nvPr>
            <p:ph type="body" sz="quarter" idx="18"/>
          </p:nvPr>
        </p:nvSpPr>
        <p:spPr/>
        <p:txBody>
          <a:bodyPr vert="horz" lIns="91440" tIns="45720" rIns="91440" bIns="45720" rtlCol="0" anchor="t">
            <a:normAutofit fontScale="92500"/>
          </a:bodyPr>
          <a:lstStyle/>
          <a:p>
            <a:pPr algn="just"/>
            <a:r>
              <a:rPr lang="es" b="1" dirty="0">
                <a:cs typeface="Calibri"/>
              </a:rPr>
              <a:t> </a:t>
            </a:r>
            <a:r>
              <a:rPr lang="es" sz="3600" b="1" dirty="0">
                <a:cs typeface="Calibri"/>
              </a:rPr>
              <a:t>¿Qué es un producto verde?</a:t>
            </a:r>
          </a:p>
          <a:p>
            <a:pPr algn="just"/>
            <a:endParaRPr lang="en-US">
              <a:cs typeface="Calibri"/>
            </a:endParaRPr>
          </a:p>
          <a:p>
            <a:pPr marL="171450" algn="just"/>
            <a:r>
              <a:rPr lang="es" dirty="0">
                <a:cs typeface="Calibri"/>
              </a:rPr>
              <a:t>En su forma más simple, un </a:t>
            </a:r>
            <a:r>
              <a:rPr lang="es" dirty="0">
                <a:ea typeface="+mn-lt"/>
                <a:cs typeface="+mn-lt"/>
              </a:rPr>
              <a:t>producto (o servicio) verde es un producto sostenible diseñado para minimizar sus impactos ambientales durante todo su ciclo de vida e incluso después de que ya no sirve. </a:t>
            </a:r>
            <a:br>
              <a:rPr lang="en-US" dirty="0">
                <a:ea typeface="+mn-lt"/>
                <a:cs typeface="+mn-lt"/>
              </a:rPr>
            </a:br>
            <a:br>
              <a:rPr lang="en-US" dirty="0">
                <a:cs typeface="Calibri"/>
              </a:rPr>
            </a:br>
            <a:r>
              <a:rPr lang="es" dirty="0">
                <a:cs typeface="Calibri"/>
              </a:rPr>
              <a:t>Por lo general, se </a:t>
            </a:r>
            <a:r>
              <a:rPr lang="es" dirty="0">
                <a:ea typeface="+mn-lt"/>
                <a:cs typeface="+mn-lt"/>
              </a:rPr>
              <a:t>fabrican con ingredientes libres de tóxicos y procedimientos respetuosos con el medio ambiente y pueden ser certificados por organizaciones reconocidas.</a:t>
            </a:r>
          </a:p>
        </p:txBody>
      </p:sp>
      <p:sp>
        <p:nvSpPr>
          <p:cNvPr id="10" name="TextBox 9">
            <a:extLst>
              <a:ext uri="{FF2B5EF4-FFF2-40B4-BE49-F238E27FC236}">
                <a16:creationId xmlns:a16="http://schemas.microsoft.com/office/drawing/2014/main" id="{99792FD3-98E5-888B-1767-C5BB03D99BE3}"/>
              </a:ext>
            </a:extLst>
          </p:cNvPr>
          <p:cNvSpPr txBox="1"/>
          <p:nvPr/>
        </p:nvSpPr>
        <p:spPr>
          <a:xfrm>
            <a:off x="5464790" y="6312089"/>
            <a:ext cx="2387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2"/>
              </a:rPr>
              <a:t>Fuente</a:t>
            </a:r>
            <a:endParaRPr lang="en-US"/>
          </a:p>
        </p:txBody>
      </p:sp>
      <p:pic>
        <p:nvPicPr>
          <p:cNvPr id="3" name="Picture 3" descr="A picture containing text, table, indoor&#10;&#10;Description automatically generated">
            <a:extLst>
              <a:ext uri="{FF2B5EF4-FFF2-40B4-BE49-F238E27FC236}">
                <a16:creationId xmlns:a16="http://schemas.microsoft.com/office/drawing/2014/main" id="{43284A0D-E48E-4E4C-9182-FE47B89AC27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0743" y="1788257"/>
            <a:ext cx="4163180" cy="2785580"/>
          </a:xfrm>
          <a:prstGeom prst="rect">
            <a:avLst/>
          </a:prstGeom>
        </p:spPr>
      </p:pic>
    </p:spTree>
    <p:extLst>
      <p:ext uri="{BB962C8B-B14F-4D97-AF65-F5344CB8AC3E}">
        <p14:creationId xmlns:p14="http://schemas.microsoft.com/office/powerpoint/2010/main" val="811428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5C7B2-9CA1-BF8A-A3B2-FC897AB9C1E6}"/>
              </a:ext>
            </a:extLst>
          </p:cNvPr>
          <p:cNvSpPr>
            <a:spLocks noGrp="1"/>
          </p:cNvSpPr>
          <p:nvPr>
            <p:ph type="body" sz="quarter" idx="30"/>
          </p:nvPr>
        </p:nvSpPr>
        <p:spPr>
          <a:xfrm>
            <a:off x="2821587" y="4521064"/>
            <a:ext cx="2337492" cy="1805973"/>
          </a:xfrm>
        </p:spPr>
        <p:txBody>
          <a:bodyPr vert="horz" lIns="91440" tIns="45720" rIns="91440" bIns="45720" rtlCol="0" anchor="t">
            <a:noAutofit/>
          </a:bodyPr>
          <a:lstStyle/>
          <a:p>
            <a:r>
              <a:rPr lang="es" sz="1600" b="1" dirty="0">
                <a:ea typeface="+mn-lt"/>
                <a:cs typeface="+mn-lt"/>
              </a:rPr>
              <a:t>Bajo mantenimiento: </a:t>
            </a:r>
            <a:r>
              <a:rPr lang="es" sz="1600" dirty="0">
                <a:ea typeface="+mn-lt"/>
                <a:cs typeface="+mn-lt"/>
              </a:rPr>
              <a:t>si se operan de manera responsable y se mantienen adecuadamente, los productos ecológicos pueden tener bajos costos de mantenimiento.</a:t>
            </a:r>
            <a:endParaRPr lang="en-US" sz="1600" dirty="0"/>
          </a:p>
        </p:txBody>
      </p:sp>
      <p:sp>
        <p:nvSpPr>
          <p:cNvPr id="3" name="Text Placeholder 2">
            <a:extLst>
              <a:ext uri="{FF2B5EF4-FFF2-40B4-BE49-F238E27FC236}">
                <a16:creationId xmlns:a16="http://schemas.microsoft.com/office/drawing/2014/main" id="{294887A1-BB4D-ED54-59F7-456CCBA0E486}"/>
              </a:ext>
            </a:extLst>
          </p:cNvPr>
          <p:cNvSpPr>
            <a:spLocks noGrp="1"/>
          </p:cNvSpPr>
          <p:nvPr>
            <p:ph type="body" sz="quarter" idx="31"/>
          </p:nvPr>
        </p:nvSpPr>
        <p:spPr>
          <a:xfrm>
            <a:off x="607461" y="4539912"/>
            <a:ext cx="2192350" cy="1914830"/>
          </a:xfrm>
        </p:spPr>
        <p:txBody>
          <a:bodyPr vert="horz" lIns="91440" tIns="45720" rIns="91440" bIns="45720" rtlCol="0" anchor="t">
            <a:normAutofit/>
          </a:bodyPr>
          <a:lstStyle/>
          <a:p>
            <a:r>
              <a:rPr lang="es" sz="1600" b="1" dirty="0">
                <a:ea typeface="+mn-lt"/>
                <a:cs typeface="+mn-lt"/>
              </a:rPr>
              <a:t>Productos rentables: los productos </a:t>
            </a:r>
            <a:r>
              <a:rPr lang="es" sz="1600" dirty="0">
                <a:ea typeface="+mn-lt"/>
                <a:cs typeface="+mn-lt"/>
              </a:rPr>
              <a:t>ecológicos suelen durar más que los productos convencionales porque suelen ser renovables.</a:t>
            </a:r>
            <a:endParaRPr lang="en-US" sz="1600" dirty="0"/>
          </a:p>
        </p:txBody>
      </p:sp>
      <p:sp>
        <p:nvSpPr>
          <p:cNvPr id="4" name="Text Placeholder 3">
            <a:extLst>
              <a:ext uri="{FF2B5EF4-FFF2-40B4-BE49-F238E27FC236}">
                <a16:creationId xmlns:a16="http://schemas.microsoft.com/office/drawing/2014/main" id="{FE8FA72C-71A7-51DE-8CA3-1ACA03CF7B56}"/>
              </a:ext>
            </a:extLst>
          </p:cNvPr>
          <p:cNvSpPr>
            <a:spLocks noGrp="1"/>
          </p:cNvSpPr>
          <p:nvPr>
            <p:ph type="body" sz="quarter" idx="32"/>
          </p:nvPr>
        </p:nvSpPr>
        <p:spPr>
          <a:xfrm>
            <a:off x="6851094" y="4535946"/>
            <a:ext cx="2180253" cy="1926924"/>
          </a:xfrm>
        </p:spPr>
        <p:txBody>
          <a:bodyPr vert="horz" lIns="91440" tIns="45720" rIns="91440" bIns="45720" rtlCol="0" anchor="t">
            <a:noAutofit/>
          </a:bodyPr>
          <a:lstStyle/>
          <a:p>
            <a:r>
              <a:rPr lang="es" sz="1600" b="1">
                <a:ea typeface="+mn-lt"/>
                <a:cs typeface="+mn-lt"/>
              </a:rPr>
              <a:t>Evita el uso excesivo de recursos </a:t>
            </a:r>
            <a:r>
              <a:rPr lang="es" sz="1600">
                <a:ea typeface="+mn-lt"/>
                <a:cs typeface="+mn-lt"/>
              </a:rPr>
              <a:t>: los productos ecológicos reducen la amenaza del uso excesivo de recursos y combustibles fósiles.</a:t>
            </a:r>
            <a:endParaRPr lang="en-US" sz="1600"/>
          </a:p>
        </p:txBody>
      </p:sp>
      <p:sp>
        <p:nvSpPr>
          <p:cNvPr id="5" name="Text Placeholder 4">
            <a:extLst>
              <a:ext uri="{FF2B5EF4-FFF2-40B4-BE49-F238E27FC236}">
                <a16:creationId xmlns:a16="http://schemas.microsoft.com/office/drawing/2014/main" id="{7E7C654C-2545-08F4-305D-E603A3E57A97}"/>
              </a:ext>
            </a:extLst>
          </p:cNvPr>
          <p:cNvSpPr>
            <a:spLocks noGrp="1"/>
          </p:cNvSpPr>
          <p:nvPr>
            <p:ph type="body" sz="quarter" idx="33"/>
          </p:nvPr>
        </p:nvSpPr>
        <p:spPr>
          <a:xfrm>
            <a:off x="4890968" y="4542698"/>
            <a:ext cx="2180254" cy="1987401"/>
          </a:xfrm>
        </p:spPr>
        <p:txBody>
          <a:bodyPr vert="horz" lIns="91440" tIns="45720" rIns="91440" bIns="45720" rtlCol="0" anchor="t">
            <a:noAutofit/>
          </a:bodyPr>
          <a:lstStyle/>
          <a:p>
            <a:r>
              <a:rPr lang="es" sz="1600" b="1">
                <a:ea typeface="+mn-lt"/>
                <a:cs typeface="+mn-lt"/>
              </a:rPr>
              <a:t>Mejora la salud: los </a:t>
            </a:r>
            <a:br>
              <a:rPr lang="en-US" sz="1600" b="1">
                <a:ea typeface="+mn-lt"/>
                <a:cs typeface="+mn-lt"/>
              </a:rPr>
            </a:br>
            <a:r>
              <a:rPr lang="es" sz="1600">
                <a:ea typeface="+mn-lt"/>
                <a:cs typeface="+mn-lt"/>
              </a:rPr>
              <a:t>productos libres de químicos nocivos pueden mejorar la salud física y mental.</a:t>
            </a:r>
            <a:endParaRPr lang="en-US" sz="1600">
              <a:cs typeface="Calibri"/>
            </a:endParaRPr>
          </a:p>
        </p:txBody>
      </p:sp>
      <p:sp>
        <p:nvSpPr>
          <p:cNvPr id="6" name="Text Placeholder 5">
            <a:extLst>
              <a:ext uri="{FF2B5EF4-FFF2-40B4-BE49-F238E27FC236}">
                <a16:creationId xmlns:a16="http://schemas.microsoft.com/office/drawing/2014/main" id="{56450B31-556D-88CD-EEF2-E47B39F102B6}"/>
              </a:ext>
            </a:extLst>
          </p:cNvPr>
          <p:cNvSpPr>
            <a:spLocks noGrp="1"/>
          </p:cNvSpPr>
          <p:nvPr>
            <p:ph type="body" sz="quarter" idx="34"/>
          </p:nvPr>
        </p:nvSpPr>
        <p:spPr>
          <a:xfrm>
            <a:off x="9355503" y="4545554"/>
            <a:ext cx="2228635" cy="1926924"/>
          </a:xfrm>
        </p:spPr>
        <p:txBody>
          <a:bodyPr vert="horz" lIns="91440" tIns="45720" rIns="91440" bIns="45720" rtlCol="0" anchor="t">
            <a:normAutofit/>
          </a:bodyPr>
          <a:lstStyle/>
          <a:p>
            <a:r>
              <a:rPr lang="es" sz="1600" b="1">
                <a:ea typeface="+mn-lt"/>
                <a:cs typeface="+mn-lt"/>
              </a:rPr>
              <a:t>Protege el medio ambiente: </a:t>
            </a:r>
            <a:r>
              <a:rPr lang="es" sz="1600">
                <a:ea typeface="+mn-lt"/>
                <a:cs typeface="+mn-lt"/>
              </a:rPr>
              <a:t>los productos ecológicos están hechos de materiales orgánicos y biodegradables y, por lo tanto, evitan la contaminación .</a:t>
            </a:r>
            <a:endParaRPr lang="en-US" sz="1600"/>
          </a:p>
        </p:txBody>
      </p:sp>
      <p:sp>
        <p:nvSpPr>
          <p:cNvPr id="7" name="Text Placeholder 6">
            <a:extLst>
              <a:ext uri="{FF2B5EF4-FFF2-40B4-BE49-F238E27FC236}">
                <a16:creationId xmlns:a16="http://schemas.microsoft.com/office/drawing/2014/main" id="{C4CEA331-C280-1D74-87E7-725494D5BF91}"/>
              </a:ext>
            </a:extLst>
          </p:cNvPr>
          <p:cNvSpPr>
            <a:spLocks noGrp="1"/>
          </p:cNvSpPr>
          <p:nvPr>
            <p:ph type="body" sz="quarter" idx="29"/>
          </p:nvPr>
        </p:nvSpPr>
        <p:spPr/>
        <p:txBody>
          <a:bodyPr vert="horz" lIns="91440" tIns="45720" rIns="91440" bIns="45720" rtlCol="0" anchor="t">
            <a:normAutofit lnSpcReduction="10000"/>
          </a:bodyPr>
          <a:lstStyle/>
          <a:p>
            <a:r>
              <a:rPr lang="es">
                <a:cs typeface="Calibri"/>
              </a:rPr>
              <a:t>Algunas de las ventajas de ecologizar tus productos</a:t>
            </a:r>
            <a:endParaRPr lang="en-US"/>
          </a:p>
        </p:txBody>
      </p:sp>
      <p:sp>
        <p:nvSpPr>
          <p:cNvPr id="8" name="TextBox 7">
            <a:extLst>
              <a:ext uri="{FF2B5EF4-FFF2-40B4-BE49-F238E27FC236}">
                <a16:creationId xmlns:a16="http://schemas.microsoft.com/office/drawing/2014/main" id="{BF2E8D28-5A54-7B17-5212-A0CD8FA39F58}"/>
              </a:ext>
            </a:extLst>
          </p:cNvPr>
          <p:cNvSpPr txBox="1"/>
          <p:nvPr/>
        </p:nvSpPr>
        <p:spPr>
          <a:xfrm>
            <a:off x="1614714" y="2503714"/>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sz="7200" dirty="0">
                <a:solidFill>
                  <a:srgbClr val="297239"/>
                </a:solidFill>
                <a:cs typeface="Calibri"/>
              </a:rPr>
              <a:t>G</a:t>
            </a:r>
          </a:p>
        </p:txBody>
      </p:sp>
      <p:sp>
        <p:nvSpPr>
          <p:cNvPr id="9" name="TextBox 8">
            <a:extLst>
              <a:ext uri="{FF2B5EF4-FFF2-40B4-BE49-F238E27FC236}">
                <a16:creationId xmlns:a16="http://schemas.microsoft.com/office/drawing/2014/main" id="{5855D2CC-5FEC-DC37-277A-D684EA42CA9A}"/>
              </a:ext>
            </a:extLst>
          </p:cNvPr>
          <p:cNvSpPr txBox="1"/>
          <p:nvPr/>
        </p:nvSpPr>
        <p:spPr>
          <a:xfrm>
            <a:off x="3537856" y="2431142"/>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sz="7200">
                <a:solidFill>
                  <a:srgbClr val="297239"/>
                </a:solidFill>
                <a:cs typeface="Calibri"/>
              </a:rPr>
              <a:t>R</a:t>
            </a:r>
          </a:p>
        </p:txBody>
      </p:sp>
      <p:sp>
        <p:nvSpPr>
          <p:cNvPr id="11" name="TextBox 10">
            <a:extLst>
              <a:ext uri="{FF2B5EF4-FFF2-40B4-BE49-F238E27FC236}">
                <a16:creationId xmlns:a16="http://schemas.microsoft.com/office/drawing/2014/main" id="{35180DA4-ED19-A578-D629-1152F589D901}"/>
              </a:ext>
            </a:extLst>
          </p:cNvPr>
          <p:cNvSpPr txBox="1"/>
          <p:nvPr/>
        </p:nvSpPr>
        <p:spPr>
          <a:xfrm>
            <a:off x="3828141" y="2721427"/>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7200">
              <a:solidFill>
                <a:srgbClr val="297239"/>
              </a:solidFill>
              <a:cs typeface="Calibri"/>
            </a:endParaRPr>
          </a:p>
        </p:txBody>
      </p:sp>
      <p:sp>
        <p:nvSpPr>
          <p:cNvPr id="14" name="TextBox 9">
            <a:extLst>
              <a:ext uri="{FF2B5EF4-FFF2-40B4-BE49-F238E27FC236}">
                <a16:creationId xmlns:a16="http://schemas.microsoft.com/office/drawing/2014/main" id="{02144F6B-4501-4359-E917-1D32C880DDE9}"/>
              </a:ext>
            </a:extLst>
          </p:cNvPr>
          <p:cNvSpPr txBox="1"/>
          <p:nvPr/>
        </p:nvSpPr>
        <p:spPr>
          <a:xfrm>
            <a:off x="5557760" y="2431141"/>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dirty="0">
                <a:solidFill>
                  <a:srgbClr val="297239"/>
                </a:solidFill>
                <a:cs typeface="Calibri"/>
              </a:rPr>
              <a:t>E</a:t>
            </a:r>
          </a:p>
        </p:txBody>
      </p:sp>
      <p:sp>
        <p:nvSpPr>
          <p:cNvPr id="15" name="TextBox 9">
            <a:extLst>
              <a:ext uri="{FF2B5EF4-FFF2-40B4-BE49-F238E27FC236}">
                <a16:creationId xmlns:a16="http://schemas.microsoft.com/office/drawing/2014/main" id="{CFFF70E8-15F7-DB0D-D760-C1BE229B167E}"/>
              </a:ext>
            </a:extLst>
          </p:cNvPr>
          <p:cNvSpPr txBox="1"/>
          <p:nvPr/>
        </p:nvSpPr>
        <p:spPr>
          <a:xfrm>
            <a:off x="7484096" y="2431141"/>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dirty="0">
                <a:solidFill>
                  <a:srgbClr val="297239"/>
                </a:solidFill>
                <a:cs typeface="Calibri"/>
              </a:rPr>
              <a:t>E</a:t>
            </a:r>
          </a:p>
        </p:txBody>
      </p:sp>
      <p:sp>
        <p:nvSpPr>
          <p:cNvPr id="16" name="TextBox 12">
            <a:extLst>
              <a:ext uri="{FF2B5EF4-FFF2-40B4-BE49-F238E27FC236}">
                <a16:creationId xmlns:a16="http://schemas.microsoft.com/office/drawing/2014/main" id="{BE8A961D-57EF-6303-F008-34AF11387A54}"/>
              </a:ext>
            </a:extLst>
          </p:cNvPr>
          <p:cNvSpPr txBox="1"/>
          <p:nvPr/>
        </p:nvSpPr>
        <p:spPr>
          <a:xfrm>
            <a:off x="9452427" y="2431142"/>
            <a:ext cx="1088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rgbClr val="297239"/>
                </a:solidFill>
                <a:cs typeface="Calibri"/>
              </a:rPr>
              <a:t>N</a:t>
            </a:r>
          </a:p>
        </p:txBody>
      </p:sp>
    </p:spTree>
    <p:extLst>
      <p:ext uri="{BB962C8B-B14F-4D97-AF65-F5344CB8AC3E}">
        <p14:creationId xmlns:p14="http://schemas.microsoft.com/office/powerpoint/2010/main" val="3248717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31E2E-E1D1-BF82-50FE-8A984F03F2B4}"/>
              </a:ext>
            </a:extLst>
          </p:cNvPr>
          <p:cNvSpPr>
            <a:spLocks noGrp="1"/>
          </p:cNvSpPr>
          <p:nvPr>
            <p:ph type="body" sz="quarter" idx="25"/>
          </p:nvPr>
        </p:nvSpPr>
        <p:spPr/>
        <p:txBody>
          <a:bodyPr vert="horz" lIns="91440" tIns="45720" rIns="91440" bIns="45720" rtlCol="0" anchor="t">
            <a:normAutofit/>
          </a:bodyPr>
          <a:lstStyle/>
          <a:p>
            <a:pPr marL="0" indent="0"/>
            <a:r>
              <a:rPr lang="es" b="0">
                <a:solidFill>
                  <a:srgbClr val="000000"/>
                </a:solidFill>
                <a:cs typeface="Calibri"/>
              </a:rPr>
              <a:t>Los que ahorran </a:t>
            </a:r>
            <a:r>
              <a:rPr lang="es" b="0">
                <a:solidFill>
                  <a:srgbClr val="000000"/>
                </a:solidFill>
                <a:ea typeface="+mn-lt"/>
                <a:cs typeface="+mn-lt"/>
              </a:rPr>
              <a:t>energía o agua</a:t>
            </a:r>
            <a:endParaRPr lang="en-US">
              <a:solidFill>
                <a:srgbClr val="000000"/>
              </a:solidFill>
              <a:cs typeface="Calibri"/>
            </a:endParaRPr>
          </a:p>
          <a:p>
            <a:endParaRPr lang="en-US">
              <a:solidFill>
                <a:srgbClr val="000000"/>
              </a:solidFill>
              <a:cs typeface="Calibri"/>
            </a:endParaRPr>
          </a:p>
        </p:txBody>
      </p:sp>
      <p:sp>
        <p:nvSpPr>
          <p:cNvPr id="3" name="Text Placeholder 2">
            <a:extLst>
              <a:ext uri="{FF2B5EF4-FFF2-40B4-BE49-F238E27FC236}">
                <a16:creationId xmlns:a16="http://schemas.microsoft.com/office/drawing/2014/main" id="{B509A1B5-45AA-AD7E-BAEF-B2A869860690}"/>
              </a:ext>
            </a:extLst>
          </p:cNvPr>
          <p:cNvSpPr>
            <a:spLocks noGrp="1"/>
          </p:cNvSpPr>
          <p:nvPr>
            <p:ph type="body" sz="quarter" idx="31"/>
          </p:nvPr>
        </p:nvSpPr>
        <p:spPr>
          <a:xfrm>
            <a:off x="2755762" y="4421800"/>
            <a:ext cx="2379493" cy="1958372"/>
          </a:xfrm>
        </p:spPr>
        <p:txBody>
          <a:bodyPr vert="horz" lIns="91440" tIns="45720" rIns="91440" bIns="45720" rtlCol="0" anchor="t">
            <a:normAutofit lnSpcReduction="10000"/>
          </a:bodyPr>
          <a:lstStyle/>
          <a:p>
            <a:pPr marL="0" indent="0"/>
            <a:r>
              <a:rPr lang="es" b="0">
                <a:solidFill>
                  <a:srgbClr val="000000"/>
                </a:solidFill>
                <a:ea typeface="+mn-lt"/>
                <a:cs typeface="+mn-lt"/>
              </a:rPr>
              <a:t>Aquellos que contribuyen a un ambiente seguro y saludable al reducir o bloquear la propagación de contaminantes.</a:t>
            </a:r>
            <a:endParaRPr lang="en-US">
              <a:solidFill>
                <a:srgbClr val="000000"/>
              </a:solidFill>
              <a:cs typeface="Calibri"/>
            </a:endParaRPr>
          </a:p>
          <a:p>
            <a:endParaRPr lang="en-US">
              <a:solidFill>
                <a:srgbClr val="000000"/>
              </a:solidFill>
              <a:cs typeface="Calibri"/>
            </a:endParaRPr>
          </a:p>
        </p:txBody>
      </p:sp>
      <p:sp>
        <p:nvSpPr>
          <p:cNvPr id="4" name="Text Placeholder 3">
            <a:extLst>
              <a:ext uri="{FF2B5EF4-FFF2-40B4-BE49-F238E27FC236}">
                <a16:creationId xmlns:a16="http://schemas.microsoft.com/office/drawing/2014/main" id="{E24FC5F1-04FB-C724-19F2-165120E183DC}"/>
              </a:ext>
            </a:extLst>
          </p:cNvPr>
          <p:cNvSpPr>
            <a:spLocks noGrp="1"/>
          </p:cNvSpPr>
          <p:nvPr>
            <p:ph type="body" sz="quarter" idx="33"/>
          </p:nvPr>
        </p:nvSpPr>
        <p:spPr>
          <a:xfrm>
            <a:off x="5078733" y="4353561"/>
            <a:ext cx="2061046" cy="1969745"/>
          </a:xfrm>
        </p:spPr>
        <p:txBody>
          <a:bodyPr vert="horz" lIns="91440" tIns="45720" rIns="91440" bIns="45720" rtlCol="0" anchor="t">
            <a:normAutofit/>
          </a:bodyPr>
          <a:lstStyle/>
          <a:p>
            <a:r>
              <a:rPr lang="es" b="0">
                <a:solidFill>
                  <a:srgbClr val="000000"/>
                </a:solidFill>
                <a:cs typeface="Calibri"/>
              </a:rPr>
              <a:t>Los que </a:t>
            </a:r>
            <a:r>
              <a:rPr lang="es" b="0">
                <a:solidFill>
                  <a:srgbClr val="000000"/>
                </a:solidFill>
                <a:ea typeface="+mn-lt"/>
                <a:cs typeface="+mn-lt"/>
              </a:rPr>
              <a:t>evitan determinadas emisiones químicas.</a:t>
            </a:r>
            <a:endParaRPr lang="en-US" b="0">
              <a:solidFill>
                <a:srgbClr val="000000"/>
              </a:solidFill>
              <a:cs typeface="Calibri"/>
            </a:endParaRPr>
          </a:p>
        </p:txBody>
      </p:sp>
      <p:sp>
        <p:nvSpPr>
          <p:cNvPr id="5" name="Text Placeholder 4">
            <a:extLst>
              <a:ext uri="{FF2B5EF4-FFF2-40B4-BE49-F238E27FC236}">
                <a16:creationId xmlns:a16="http://schemas.microsoft.com/office/drawing/2014/main" id="{EF5F8384-6696-6BC8-7DA9-4A95F47AA5FC}"/>
              </a:ext>
            </a:extLst>
          </p:cNvPr>
          <p:cNvSpPr>
            <a:spLocks noGrp="1"/>
          </p:cNvSpPr>
          <p:nvPr>
            <p:ph type="body" sz="quarter" idx="35"/>
          </p:nvPr>
        </p:nvSpPr>
        <p:spPr>
          <a:xfrm>
            <a:off x="7244746" y="4353561"/>
            <a:ext cx="2061046" cy="1810521"/>
          </a:xfrm>
        </p:spPr>
        <p:txBody>
          <a:bodyPr vert="horz" lIns="91440" tIns="45720" rIns="91440" bIns="45720" rtlCol="0" anchor="t">
            <a:normAutofit lnSpcReduction="10000"/>
          </a:bodyPr>
          <a:lstStyle/>
          <a:p>
            <a:r>
              <a:rPr lang="es" b="0">
                <a:solidFill>
                  <a:srgbClr val="000000"/>
                </a:solidFill>
                <a:cs typeface="Calibri"/>
              </a:rPr>
              <a:t>Aquellas que </a:t>
            </a:r>
            <a:r>
              <a:rPr lang="es" b="0">
                <a:solidFill>
                  <a:srgbClr val="000000"/>
                </a:solidFill>
                <a:ea typeface="+mn-lt"/>
                <a:cs typeface="+mn-lt"/>
              </a:rPr>
              <a:t>conservan los recursos naturales y/o reducen los materiales necesarios</a:t>
            </a:r>
          </a:p>
        </p:txBody>
      </p:sp>
      <p:sp>
        <p:nvSpPr>
          <p:cNvPr id="6" name="Text Placeholder 5">
            <a:extLst>
              <a:ext uri="{FF2B5EF4-FFF2-40B4-BE49-F238E27FC236}">
                <a16:creationId xmlns:a16="http://schemas.microsoft.com/office/drawing/2014/main" id="{71B42698-E7B8-9122-3728-99E764507E7D}"/>
              </a:ext>
            </a:extLst>
          </p:cNvPr>
          <p:cNvSpPr>
            <a:spLocks noGrp="1"/>
          </p:cNvSpPr>
          <p:nvPr>
            <p:ph type="body" sz="quarter" idx="37"/>
          </p:nvPr>
        </p:nvSpPr>
        <p:spPr/>
        <p:txBody>
          <a:bodyPr vert="horz" lIns="91440" tIns="45720" rIns="91440" bIns="45720" rtlCol="0" anchor="t">
            <a:normAutofit lnSpcReduction="10000"/>
          </a:bodyPr>
          <a:lstStyle/>
          <a:p>
            <a:r>
              <a:rPr lang="es" b="0">
                <a:solidFill>
                  <a:srgbClr val="000000"/>
                </a:solidFill>
                <a:ea typeface="+mn-lt"/>
                <a:cs typeface="+mn-lt"/>
              </a:rPr>
              <a:t>Aquellos que están hechos con contenido recuperado, reciclado o de desecho</a:t>
            </a:r>
            <a:endParaRPr lang="en-US">
              <a:solidFill>
                <a:srgbClr val="000000"/>
              </a:solidFill>
              <a:cs typeface="Calibri"/>
            </a:endParaRPr>
          </a:p>
        </p:txBody>
      </p:sp>
      <p:sp>
        <p:nvSpPr>
          <p:cNvPr id="7" name="Text Placeholder 6">
            <a:extLst>
              <a:ext uri="{FF2B5EF4-FFF2-40B4-BE49-F238E27FC236}">
                <a16:creationId xmlns:a16="http://schemas.microsoft.com/office/drawing/2014/main" id="{F99A3697-3157-861F-51E5-FB8B59A24B22}"/>
              </a:ext>
            </a:extLst>
          </p:cNvPr>
          <p:cNvSpPr>
            <a:spLocks noGrp="1"/>
          </p:cNvSpPr>
          <p:nvPr>
            <p:ph type="body" sz="quarter" idx="29"/>
          </p:nvPr>
        </p:nvSpPr>
        <p:spPr/>
        <p:txBody>
          <a:bodyPr vert="horz" lIns="91440" tIns="45720" rIns="91440" bIns="45720" rtlCol="0" anchor="t">
            <a:normAutofit fontScale="77500" lnSpcReduction="20000"/>
          </a:bodyPr>
          <a:lstStyle/>
          <a:p>
            <a:r>
              <a:rPr lang="es" b="1">
                <a:solidFill>
                  <a:srgbClr val="0B582E"/>
                </a:solidFill>
                <a:ea typeface="+mn-lt"/>
                <a:cs typeface="+mn-lt"/>
              </a:rPr>
              <a:t>Los productos ecológicos se pueden </a:t>
            </a:r>
            <a:r>
              <a:rPr lang="es" b="1" err="1">
                <a:solidFill>
                  <a:srgbClr val="0B582E"/>
                </a:solidFill>
                <a:ea typeface="+mn-lt"/>
                <a:cs typeface="+mn-lt"/>
              </a:rPr>
              <a:t>caracterizar típicamente </a:t>
            </a:r>
            <a:r>
              <a:rPr lang="es" b="1">
                <a:solidFill>
                  <a:srgbClr val="0B582E"/>
                </a:solidFill>
                <a:ea typeface="+mn-lt"/>
                <a:cs typeface="+mn-lt"/>
              </a:rPr>
              <a:t>de cinco maneras.</a:t>
            </a:r>
            <a:endParaRPr lang="en-US" b="1">
              <a:solidFill>
                <a:srgbClr val="0B582E"/>
              </a:solidFill>
              <a:cs typeface="Calibri"/>
            </a:endParaRPr>
          </a:p>
        </p:txBody>
      </p:sp>
      <p:pic>
        <p:nvPicPr>
          <p:cNvPr id="8" name="Graphic 8" descr="Renewable Energy with solid fill">
            <a:extLst>
              <a:ext uri="{FF2B5EF4-FFF2-40B4-BE49-F238E27FC236}">
                <a16:creationId xmlns:a16="http://schemas.microsoft.com/office/drawing/2014/main" id="{3969CB75-8790-BF92-3049-48256F8E9B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8382" y="2016457"/>
            <a:ext cx="914400" cy="914400"/>
          </a:xfrm>
          <a:prstGeom prst="rect">
            <a:avLst/>
          </a:prstGeom>
        </p:spPr>
      </p:pic>
      <p:sp>
        <p:nvSpPr>
          <p:cNvPr id="9" name="TextBox 8">
            <a:extLst>
              <a:ext uri="{FF2B5EF4-FFF2-40B4-BE49-F238E27FC236}">
                <a16:creationId xmlns:a16="http://schemas.microsoft.com/office/drawing/2014/main" id="{AEDF1CEA-E582-9397-A2CC-E24B264AB131}"/>
              </a:ext>
            </a:extLst>
          </p:cNvPr>
          <p:cNvSpPr txBox="1"/>
          <p:nvPr/>
        </p:nvSpPr>
        <p:spPr>
          <a:xfrm>
            <a:off x="85298" y="6380328"/>
            <a:ext cx="21836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4"/>
              </a:rPr>
              <a:t>Fuente</a:t>
            </a:r>
            <a:endParaRPr lang="en-US"/>
          </a:p>
        </p:txBody>
      </p:sp>
      <p:pic>
        <p:nvPicPr>
          <p:cNvPr id="10" name="Graphic 10" descr="Heart with pulse outline">
            <a:extLst>
              <a:ext uri="{FF2B5EF4-FFF2-40B4-BE49-F238E27FC236}">
                <a16:creationId xmlns:a16="http://schemas.microsoft.com/office/drawing/2014/main" id="{F766C77B-9604-2961-1F69-11A160729F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0651" y="2016457"/>
            <a:ext cx="914400" cy="914400"/>
          </a:xfrm>
          <a:prstGeom prst="rect">
            <a:avLst/>
          </a:prstGeom>
        </p:spPr>
      </p:pic>
      <p:pic>
        <p:nvPicPr>
          <p:cNvPr id="11" name="Graphic 11" descr="Radioactive with solid fill">
            <a:extLst>
              <a:ext uri="{FF2B5EF4-FFF2-40B4-BE49-F238E27FC236}">
                <a16:creationId xmlns:a16="http://schemas.microsoft.com/office/drawing/2014/main" id="{CC6CA445-8ED1-71BE-79FE-74253BB7E5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0173" y="1936845"/>
            <a:ext cx="914400" cy="914400"/>
          </a:xfrm>
          <a:prstGeom prst="rect">
            <a:avLst/>
          </a:prstGeom>
        </p:spPr>
      </p:pic>
      <p:pic>
        <p:nvPicPr>
          <p:cNvPr id="12" name="Graphic 12" descr="Add with solid fill">
            <a:extLst>
              <a:ext uri="{FF2B5EF4-FFF2-40B4-BE49-F238E27FC236}">
                <a16:creationId xmlns:a16="http://schemas.microsoft.com/office/drawing/2014/main" id="{250CAD18-7A6F-982B-9963-4D0F6A880C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760000">
            <a:off x="5638800" y="2130188"/>
            <a:ext cx="914400" cy="914400"/>
          </a:xfrm>
          <a:prstGeom prst="rect">
            <a:avLst/>
          </a:prstGeom>
        </p:spPr>
      </p:pic>
      <p:pic>
        <p:nvPicPr>
          <p:cNvPr id="13" name="Graphic 13" descr="Open hand with plant with solid fill">
            <a:extLst>
              <a:ext uri="{FF2B5EF4-FFF2-40B4-BE49-F238E27FC236}">
                <a16:creationId xmlns:a16="http://schemas.microsoft.com/office/drawing/2014/main" id="{E6C0640D-B6BB-5AD3-DE91-C0A5AB8CAD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22442" y="2016457"/>
            <a:ext cx="914400" cy="914400"/>
          </a:xfrm>
          <a:prstGeom prst="rect">
            <a:avLst/>
          </a:prstGeom>
        </p:spPr>
      </p:pic>
      <p:pic>
        <p:nvPicPr>
          <p:cNvPr id="14" name="Graphic 14" descr="Sustainability with solid fill">
            <a:extLst>
              <a:ext uri="{FF2B5EF4-FFF2-40B4-BE49-F238E27FC236}">
                <a16:creationId xmlns:a16="http://schemas.microsoft.com/office/drawing/2014/main" id="{B0449FF4-A391-6889-0351-3FDA98905A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83337" y="2016457"/>
            <a:ext cx="914400" cy="914400"/>
          </a:xfrm>
          <a:prstGeom prst="rect">
            <a:avLst/>
          </a:prstGeom>
        </p:spPr>
      </p:pic>
    </p:spTree>
    <p:extLst>
      <p:ext uri="{BB962C8B-B14F-4D97-AF65-F5344CB8AC3E}">
        <p14:creationId xmlns:p14="http://schemas.microsoft.com/office/powerpoint/2010/main" val="390601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0DE5C-D256-8696-7B56-D4828D38AE49}"/>
              </a:ext>
            </a:extLst>
          </p:cNvPr>
          <p:cNvSpPr>
            <a:spLocks noGrp="1"/>
          </p:cNvSpPr>
          <p:nvPr>
            <p:ph type="body" sz="quarter" idx="13"/>
          </p:nvPr>
        </p:nvSpPr>
        <p:spPr>
          <a:xfrm>
            <a:off x="482677" y="441066"/>
            <a:ext cx="3525465" cy="3183004"/>
          </a:xfrm>
        </p:spPr>
        <p:txBody>
          <a:bodyPr>
            <a:normAutofit/>
          </a:bodyPr>
          <a:lstStyle/>
          <a:p>
            <a:pPr algn="l"/>
            <a:r>
              <a:rPr lang="es" sz="3600" dirty="0">
                <a:cs typeface="Calibri"/>
              </a:rPr>
              <a:t>¿Dónde están las </a:t>
            </a:r>
            <a:r>
              <a:rPr lang="es" sz="3600" dirty="0">
                <a:ea typeface="+mn-lt"/>
                <a:cs typeface="+mn-lt"/>
              </a:rPr>
              <a:t>oportunidades de mercado para los productos y servicios ecológicos?</a:t>
            </a:r>
            <a:endParaRPr lang="en-US" dirty="0">
              <a:cs typeface="Calibri"/>
            </a:endParaRPr>
          </a:p>
          <a:p>
            <a:pPr algn="l"/>
            <a:endParaRPr lang="en-US">
              <a:cs typeface="Calibri"/>
            </a:endParaRPr>
          </a:p>
        </p:txBody>
      </p:sp>
      <p:graphicFrame>
        <p:nvGraphicFramePr>
          <p:cNvPr id="11" name="Table 10">
            <a:extLst>
              <a:ext uri="{FF2B5EF4-FFF2-40B4-BE49-F238E27FC236}">
                <a16:creationId xmlns:a16="http://schemas.microsoft.com/office/drawing/2014/main" id="{358CE8EF-7D07-3481-4C2B-DEC808605954}"/>
              </a:ext>
            </a:extLst>
          </p:cNvPr>
          <p:cNvGraphicFramePr>
            <a:graphicFrameLocks noGrp="1"/>
          </p:cNvGraphicFramePr>
          <p:nvPr>
            <p:extLst>
              <p:ext uri="{D42A27DB-BD31-4B8C-83A1-F6EECF244321}">
                <p14:modId xmlns:p14="http://schemas.microsoft.com/office/powerpoint/2010/main" val="644535583"/>
              </p:ext>
            </p:extLst>
          </p:nvPr>
        </p:nvGraphicFramePr>
        <p:xfrm>
          <a:off x="3882571" y="108857"/>
          <a:ext cx="7719808" cy="6505302"/>
        </p:xfrm>
        <a:graphic>
          <a:graphicData uri="http://schemas.openxmlformats.org/drawingml/2006/table">
            <a:tbl>
              <a:tblPr firstRow="1" bandRow="1">
                <a:tableStyleId>{F5AB1C69-6EDB-4FF4-983F-18BD219EF322}</a:tableStyleId>
              </a:tblPr>
              <a:tblGrid>
                <a:gridCol w="1929952">
                  <a:extLst>
                    <a:ext uri="{9D8B030D-6E8A-4147-A177-3AD203B41FA5}">
                      <a16:colId xmlns:a16="http://schemas.microsoft.com/office/drawing/2014/main" val="147743001"/>
                    </a:ext>
                  </a:extLst>
                </a:gridCol>
                <a:gridCol w="1929952">
                  <a:extLst>
                    <a:ext uri="{9D8B030D-6E8A-4147-A177-3AD203B41FA5}">
                      <a16:colId xmlns:a16="http://schemas.microsoft.com/office/drawing/2014/main" val="43112282"/>
                    </a:ext>
                  </a:extLst>
                </a:gridCol>
                <a:gridCol w="1929952">
                  <a:extLst>
                    <a:ext uri="{9D8B030D-6E8A-4147-A177-3AD203B41FA5}">
                      <a16:colId xmlns:a16="http://schemas.microsoft.com/office/drawing/2014/main" val="654331073"/>
                    </a:ext>
                  </a:extLst>
                </a:gridCol>
                <a:gridCol w="1929952">
                  <a:extLst>
                    <a:ext uri="{9D8B030D-6E8A-4147-A177-3AD203B41FA5}">
                      <a16:colId xmlns:a16="http://schemas.microsoft.com/office/drawing/2014/main" val="2932091656"/>
                    </a:ext>
                  </a:extLst>
                </a:gridCol>
              </a:tblGrid>
              <a:tr h="780142">
                <a:tc>
                  <a:txBody>
                    <a:bodyPr/>
                    <a:lstStyle/>
                    <a:p>
                      <a:pPr marL="0" algn="ctr" rtl="0" eaLnBrk="1" latinLnBrk="0" hangingPunct="1">
                        <a:spcBef>
                          <a:spcPts val="0"/>
                        </a:spcBef>
                        <a:spcAft>
                          <a:spcPts val="0"/>
                        </a:spcAft>
                      </a:pPr>
                      <a:endParaRPr lang="en-IE" sz="1600" dirty="0">
                        <a:effectLst/>
                      </a:endParaRPr>
                    </a:p>
                    <a:p>
                      <a:pPr marL="0" algn="ctr" rtl="0" eaLnBrk="1" latinLnBrk="0" hangingPunct="1">
                        <a:spcBef>
                          <a:spcPts val="0"/>
                        </a:spcBef>
                        <a:spcAft>
                          <a:spcPts val="0"/>
                        </a:spcAft>
                      </a:pPr>
                      <a:r>
                        <a:rPr lang="es" sz="1200" kern="1200" dirty="0">
                          <a:effectLst/>
                        </a:rPr>
                        <a:t>Comida y Agricultura</a:t>
                      </a:r>
                      <a:endParaRPr lang="en-IE" sz="1600" dirty="0">
                        <a:effectLst/>
                      </a:endParaRPr>
                    </a:p>
                  </a:txBody>
                  <a:tcPr marL="0" marR="0" marT="0" marB="0" anchor="ctr"/>
                </a:tc>
                <a:tc>
                  <a:txBody>
                    <a:bodyPr/>
                    <a:lstStyle/>
                    <a:p>
                      <a:pPr marL="0" algn="ctr" rtl="0" eaLnBrk="1" latinLnBrk="0" hangingPunct="1">
                        <a:spcBef>
                          <a:spcPts val="0"/>
                        </a:spcBef>
                        <a:spcAft>
                          <a:spcPts val="0"/>
                        </a:spcAft>
                      </a:pPr>
                      <a:endParaRPr lang="en-IE" sz="1600">
                        <a:effectLst/>
                      </a:endParaRPr>
                    </a:p>
                    <a:p>
                      <a:pPr marL="0" algn="ctr" rtl="0" eaLnBrk="1" latinLnBrk="0" hangingPunct="1">
                        <a:spcBef>
                          <a:spcPts val="0"/>
                        </a:spcBef>
                        <a:spcAft>
                          <a:spcPts val="0"/>
                        </a:spcAft>
                      </a:pPr>
                      <a:r>
                        <a:rPr lang="es" sz="1200" kern="1200" dirty="0">
                          <a:effectLst/>
                        </a:rPr>
                        <a:t>Ciudades</a:t>
                      </a:r>
                      <a:endParaRPr lang="en-IE" sz="1600">
                        <a:effectLst/>
                      </a:endParaRPr>
                    </a:p>
                  </a:txBody>
                  <a:tcPr marL="0" marR="0" marT="0" marB="0" anchor="ctr"/>
                </a:tc>
                <a:tc>
                  <a:txBody>
                    <a:bodyPr/>
                    <a:lstStyle/>
                    <a:p>
                      <a:pPr marL="0" algn="ctr" rtl="0" eaLnBrk="1" latinLnBrk="0" hangingPunct="1">
                        <a:spcBef>
                          <a:spcPts val="0"/>
                        </a:spcBef>
                        <a:spcAft>
                          <a:spcPts val="0"/>
                        </a:spcAft>
                      </a:pPr>
                      <a:endParaRPr lang="en-IE" sz="1600">
                        <a:effectLst/>
                      </a:endParaRPr>
                    </a:p>
                    <a:p>
                      <a:pPr marL="0" algn="ctr" rtl="0" eaLnBrk="1" latinLnBrk="0" hangingPunct="1">
                        <a:spcBef>
                          <a:spcPts val="0"/>
                        </a:spcBef>
                        <a:spcAft>
                          <a:spcPts val="0"/>
                        </a:spcAft>
                      </a:pPr>
                      <a:r>
                        <a:rPr lang="es" sz="1200" kern="1200" dirty="0">
                          <a:effectLst/>
                        </a:rPr>
                        <a:t>Energía y Materiales</a:t>
                      </a:r>
                      <a:endParaRPr lang="en-IE" sz="1600">
                        <a:effectLst/>
                      </a:endParaRPr>
                    </a:p>
                  </a:txBody>
                  <a:tcPr marL="0" marR="0" marT="0" marB="0" anchor="ctr"/>
                </a:tc>
                <a:tc>
                  <a:txBody>
                    <a:bodyPr/>
                    <a:lstStyle/>
                    <a:p>
                      <a:pPr marL="0" algn="ctr" rtl="0" eaLnBrk="1" latinLnBrk="0" hangingPunct="1">
                        <a:spcBef>
                          <a:spcPts val="0"/>
                        </a:spcBef>
                        <a:spcAft>
                          <a:spcPts val="0"/>
                        </a:spcAft>
                      </a:pPr>
                      <a:endParaRPr lang="en-IE" sz="1600">
                        <a:effectLst/>
                      </a:endParaRPr>
                    </a:p>
                    <a:p>
                      <a:pPr marL="0" algn="ctr" rtl="0" eaLnBrk="1" latinLnBrk="0" hangingPunct="1">
                        <a:spcBef>
                          <a:spcPts val="0"/>
                        </a:spcBef>
                        <a:spcAft>
                          <a:spcPts val="0"/>
                        </a:spcAft>
                      </a:pPr>
                      <a:r>
                        <a:rPr lang="es" sz="1200" kern="1200" dirty="0">
                          <a:effectLst/>
                        </a:rPr>
                        <a:t>Salud y Bienestar</a:t>
                      </a:r>
                      <a:endParaRPr lang="en-IE" sz="1600" dirty="0">
                        <a:effectLst/>
                      </a:endParaRPr>
                    </a:p>
                  </a:txBody>
                  <a:tcPr marL="0" marR="0" marT="0" marB="0" anchor="ctr"/>
                </a:tc>
                <a:extLst>
                  <a:ext uri="{0D108BD9-81ED-4DB2-BD59-A6C34878D82A}">
                    <a16:rowId xmlns:a16="http://schemas.microsoft.com/office/drawing/2014/main" val="2885006892"/>
                  </a:ext>
                </a:extLst>
              </a:tr>
              <a:tr h="370840">
                <a:tc>
                  <a:txBody>
                    <a:bodyPr/>
                    <a:lstStyle/>
                    <a:p>
                      <a:pPr marL="0" algn="ctr" rtl="0" eaLnBrk="1" latinLnBrk="0" hangingPunct="1">
                        <a:spcBef>
                          <a:spcPts val="0"/>
                        </a:spcBef>
                        <a:spcAft>
                          <a:spcPts val="0"/>
                        </a:spcAft>
                      </a:pPr>
                      <a:r>
                        <a:rPr lang="es" sz="1200" kern="1200" dirty="0">
                          <a:effectLst/>
                        </a:rPr>
                        <a:t>Reducir el desperdicio de alimentos en</a:t>
                      </a:r>
                      <a:endParaRPr lang="en-US" sz="1200">
                        <a:effectLst/>
                      </a:endParaRPr>
                    </a:p>
                    <a:p>
                      <a:pPr marL="0" algn="ctr" rtl="0" eaLnBrk="1" latinLnBrk="0" hangingPunct="1">
                        <a:spcBef>
                          <a:spcPts val="0"/>
                        </a:spcBef>
                        <a:spcAft>
                          <a:spcPts val="0"/>
                        </a:spcAft>
                      </a:pPr>
                      <a:r>
                        <a:rPr lang="es" sz="1200" kern="1200" dirty="0">
                          <a:effectLst/>
                        </a:rPr>
                        <a:t>cadena de valor</a:t>
                      </a:r>
                      <a:endParaRPr lang="en-US"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Vivienda asequible</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modelos circulares -</a:t>
                      </a:r>
                      <a:endParaRPr lang="en-IE" sz="1200">
                        <a:effectLst/>
                      </a:endParaRPr>
                    </a:p>
                    <a:p>
                      <a:pPr marL="0" algn="ctr" rtl="0" eaLnBrk="1" latinLnBrk="0" hangingPunct="1">
                        <a:spcBef>
                          <a:spcPts val="0"/>
                        </a:spcBef>
                        <a:spcAft>
                          <a:spcPts val="0"/>
                        </a:spcAft>
                      </a:pPr>
                      <a:r>
                        <a:rPr lang="es" sz="1200" kern="1200" dirty="0">
                          <a:effectLst/>
                        </a:rPr>
                        <a:t>automotor</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Distribución de riesgos</a:t>
                      </a:r>
                      <a:endParaRPr lang="en-IE" sz="1200">
                        <a:effectLst/>
                      </a:endParaRPr>
                    </a:p>
                  </a:txBody>
                  <a:tcPr marL="0" marR="0" marT="0" marB="0" anchor="ctr"/>
                </a:tc>
                <a:extLst>
                  <a:ext uri="{0D108BD9-81ED-4DB2-BD59-A6C34878D82A}">
                    <a16:rowId xmlns:a16="http://schemas.microsoft.com/office/drawing/2014/main" val="4072815314"/>
                  </a:ext>
                </a:extLst>
              </a:tr>
              <a:tr h="370840">
                <a:tc>
                  <a:txBody>
                    <a:bodyPr/>
                    <a:lstStyle/>
                    <a:p>
                      <a:pPr marL="0" algn="ctr" rtl="0" eaLnBrk="1" latinLnBrk="0" hangingPunct="1">
                        <a:spcBef>
                          <a:spcPts val="0"/>
                        </a:spcBef>
                        <a:spcAft>
                          <a:spcPts val="0"/>
                        </a:spcAft>
                      </a:pPr>
                      <a:r>
                        <a:rPr lang="es" sz="1200" kern="1200" dirty="0">
                          <a:effectLst/>
                        </a:rPr>
                        <a:t>Servicios ecosistémicos forestales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Energía eficiente</a:t>
                      </a:r>
                      <a:endParaRPr lang="en-IE" sz="1200">
                        <a:effectLst/>
                      </a:endParaRPr>
                    </a:p>
                    <a:p>
                      <a:pPr marL="0" algn="ctr" rtl="0" eaLnBrk="1" latinLnBrk="0" hangingPunct="1">
                        <a:spcBef>
                          <a:spcPts val="0"/>
                        </a:spcBef>
                        <a:spcAft>
                          <a:spcPts val="0"/>
                        </a:spcAft>
                      </a:pPr>
                      <a:r>
                        <a:rPr lang="es" sz="1200" kern="1200" dirty="0">
                          <a:effectLst/>
                        </a:rPr>
                        <a:t>edificios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Expansión de las renovables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Monitoreo remoto de pacientes</a:t>
                      </a:r>
                      <a:endParaRPr lang="en-IE" sz="1200">
                        <a:effectLst/>
                      </a:endParaRPr>
                    </a:p>
                  </a:txBody>
                  <a:tcPr marL="0" marR="0" marT="0" marB="0" anchor="ctr"/>
                </a:tc>
                <a:extLst>
                  <a:ext uri="{0D108BD9-81ED-4DB2-BD59-A6C34878D82A}">
                    <a16:rowId xmlns:a16="http://schemas.microsoft.com/office/drawing/2014/main" val="4007592949"/>
                  </a:ext>
                </a:extLst>
              </a:tr>
              <a:tr h="370840">
                <a:tc>
                  <a:txBody>
                    <a:bodyPr/>
                    <a:lstStyle/>
                    <a:p>
                      <a:pPr marL="0" algn="ctr" rtl="0" eaLnBrk="1" latinLnBrk="0" hangingPunct="1">
                        <a:spcBef>
                          <a:spcPts val="0"/>
                        </a:spcBef>
                        <a:spcAft>
                          <a:spcPts val="0"/>
                        </a:spcAft>
                      </a:pPr>
                      <a:r>
                        <a:rPr lang="es" sz="1200" kern="1200" dirty="0">
                          <a:effectLst/>
                        </a:rPr>
                        <a:t>Mercados de alimentos de bajos ingresos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Eléctrico e híbrido</a:t>
                      </a:r>
                      <a:endParaRPr lang="en-IE" sz="1200">
                        <a:effectLst/>
                      </a:endParaRPr>
                    </a:p>
                    <a:p>
                      <a:pPr marL="0" algn="ctr" rtl="0" eaLnBrk="1" latinLnBrk="0" hangingPunct="1">
                        <a:spcBef>
                          <a:spcPts val="0"/>
                        </a:spcBef>
                        <a:spcAft>
                          <a:spcPts val="0"/>
                        </a:spcAft>
                      </a:pPr>
                      <a:r>
                        <a:rPr lang="es" sz="1200" kern="1200" dirty="0">
                          <a:effectLst/>
                        </a:rPr>
                        <a:t>vehículos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modelos circulares -</a:t>
                      </a:r>
                      <a:endParaRPr lang="en-IE" sz="1200">
                        <a:effectLst/>
                      </a:endParaRPr>
                    </a:p>
                    <a:p>
                      <a:pPr marL="0" algn="ctr" rtl="0" eaLnBrk="1" latinLnBrk="0" hangingPunct="1">
                        <a:spcBef>
                          <a:spcPts val="0"/>
                        </a:spcBef>
                        <a:spcAft>
                          <a:spcPts val="0"/>
                        </a:spcAft>
                      </a:pPr>
                      <a:r>
                        <a:rPr lang="es" sz="1200" kern="1200" dirty="0">
                          <a:effectLst/>
                        </a:rPr>
                        <a:t>accesorios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Telesalud</a:t>
                      </a:r>
                      <a:endParaRPr lang="en-IE" sz="1200">
                        <a:effectLst/>
                      </a:endParaRPr>
                    </a:p>
                  </a:txBody>
                  <a:tcPr marL="0" marR="0" marT="0" marB="0" anchor="ctr"/>
                </a:tc>
                <a:extLst>
                  <a:ext uri="{0D108BD9-81ED-4DB2-BD59-A6C34878D82A}">
                    <a16:rowId xmlns:a16="http://schemas.microsoft.com/office/drawing/2014/main" val="1183594832"/>
                  </a:ext>
                </a:extLst>
              </a:tr>
              <a:tr h="370840">
                <a:tc>
                  <a:txBody>
                    <a:bodyPr/>
                    <a:lstStyle/>
                    <a:p>
                      <a:pPr marL="0" algn="ctr" rtl="0" eaLnBrk="1" latinLnBrk="0" hangingPunct="1">
                        <a:spcBef>
                          <a:spcPts val="0"/>
                        </a:spcBef>
                        <a:spcAft>
                          <a:spcPts val="0"/>
                        </a:spcAft>
                      </a:pPr>
                      <a:r>
                        <a:rPr lang="es" sz="1200" kern="1200" dirty="0">
                          <a:effectLst/>
                        </a:rPr>
                        <a:t>Reducir los alimentos de consumo</a:t>
                      </a:r>
                      <a:endParaRPr lang="en-IE" sz="1200">
                        <a:effectLst/>
                      </a:endParaRPr>
                    </a:p>
                    <a:p>
                      <a:pPr marL="0" algn="ctr" rtl="0" eaLnBrk="1" latinLnBrk="0" hangingPunct="1">
                        <a:spcBef>
                          <a:spcPts val="0"/>
                        </a:spcBef>
                        <a:spcAft>
                          <a:spcPts val="0"/>
                        </a:spcAft>
                      </a:pPr>
                      <a:r>
                        <a:rPr lang="es" sz="1200" kern="1200" dirty="0">
                          <a:effectLst/>
                        </a:rPr>
                        <a:t>desperdicio</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Transporte público en urbano</a:t>
                      </a:r>
                      <a:endParaRPr lang="en-US" sz="1200">
                        <a:effectLst/>
                      </a:endParaRPr>
                    </a:p>
                    <a:p>
                      <a:pPr marL="0" algn="ctr" rtl="0" eaLnBrk="1" latinLnBrk="0" hangingPunct="1">
                        <a:spcBef>
                          <a:spcPts val="0"/>
                        </a:spcBef>
                        <a:spcAft>
                          <a:spcPts val="0"/>
                        </a:spcAft>
                      </a:pPr>
                      <a:r>
                        <a:rPr lang="es" sz="1200" kern="1200" dirty="0">
                          <a:effectLst/>
                        </a:rPr>
                        <a:t>áreas</a:t>
                      </a:r>
                      <a:endParaRPr lang="en-US"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modelos circulares -</a:t>
                      </a:r>
                      <a:endParaRPr lang="en-IE" sz="1200">
                        <a:effectLst/>
                      </a:endParaRPr>
                    </a:p>
                    <a:p>
                      <a:pPr marL="0" algn="ctr" rtl="0" eaLnBrk="1" latinLnBrk="0" hangingPunct="1">
                        <a:spcBef>
                          <a:spcPts val="0"/>
                        </a:spcBef>
                        <a:spcAft>
                          <a:spcPts val="0"/>
                        </a:spcAft>
                      </a:pPr>
                      <a:r>
                        <a:rPr lang="es" sz="1200" kern="1200" dirty="0">
                          <a:effectLst/>
                        </a:rPr>
                        <a:t>electrónica</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Genómica avanzada</a:t>
                      </a:r>
                      <a:endParaRPr lang="en-IE" sz="1200" dirty="0">
                        <a:effectLst/>
                      </a:endParaRPr>
                    </a:p>
                  </a:txBody>
                  <a:tcPr marL="0" marR="0" marT="0" marB="0" anchor="ctr"/>
                </a:tc>
                <a:extLst>
                  <a:ext uri="{0D108BD9-81ED-4DB2-BD59-A6C34878D82A}">
                    <a16:rowId xmlns:a16="http://schemas.microsoft.com/office/drawing/2014/main" val="4186663085"/>
                  </a:ext>
                </a:extLst>
              </a:tr>
              <a:tr h="370840">
                <a:tc>
                  <a:txBody>
                    <a:bodyPr/>
                    <a:lstStyle/>
                    <a:p>
                      <a:pPr marL="0" algn="ctr" rtl="0" eaLnBrk="1" latinLnBrk="0" hangingPunct="1">
                        <a:spcBef>
                          <a:spcPts val="0"/>
                        </a:spcBef>
                        <a:spcAft>
                          <a:spcPts val="0"/>
                        </a:spcAft>
                      </a:pPr>
                      <a:r>
                        <a:rPr lang="es" sz="1200" kern="1200" dirty="0">
                          <a:effectLst/>
                        </a:rPr>
                        <a:t>Reformulación de productos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Auto compartido</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Eficiencia energética</a:t>
                      </a:r>
                      <a:endParaRPr lang="en-US"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Servicios de actividad</a:t>
                      </a:r>
                      <a:endParaRPr lang="en-IE" sz="1200">
                        <a:effectLst/>
                      </a:endParaRPr>
                    </a:p>
                  </a:txBody>
                  <a:tcPr marL="0" marR="0" marT="0" marB="0" anchor="ctr"/>
                </a:tc>
                <a:extLst>
                  <a:ext uri="{0D108BD9-81ED-4DB2-BD59-A6C34878D82A}">
                    <a16:rowId xmlns:a16="http://schemas.microsoft.com/office/drawing/2014/main" val="1356798499"/>
                  </a:ext>
                </a:extLst>
              </a:tr>
              <a:tr h="370840">
                <a:tc>
                  <a:txBody>
                    <a:bodyPr/>
                    <a:lstStyle/>
                    <a:p>
                      <a:pPr marL="0" algn="ctr" rtl="0" eaLnBrk="1" latinLnBrk="0" hangingPunct="1">
                        <a:spcBef>
                          <a:spcPts val="0"/>
                        </a:spcBef>
                        <a:spcAft>
                          <a:spcPts val="0"/>
                        </a:spcAft>
                      </a:pPr>
                      <a:r>
                        <a:rPr lang="es" sz="1200" kern="1200" dirty="0">
                          <a:effectLst/>
                        </a:rPr>
                        <a:t>Tecnología a gran escala</a:t>
                      </a:r>
                      <a:endParaRPr lang="en-IE" sz="1200">
                        <a:effectLst/>
                      </a:endParaRPr>
                    </a:p>
                    <a:p>
                      <a:pPr marL="0" algn="ctr" rtl="0" eaLnBrk="1" latinLnBrk="0" hangingPunct="1">
                        <a:spcBef>
                          <a:spcPts val="0"/>
                        </a:spcBef>
                        <a:spcAft>
                          <a:spcPts val="0"/>
                        </a:spcAft>
                      </a:pPr>
                      <a:r>
                        <a:rPr lang="es" sz="1200" kern="1200" dirty="0">
                          <a:effectLst/>
                        </a:rPr>
                        <a:t>granjas</a:t>
                      </a:r>
                      <a:endParaRPr lang="en-IE" sz="1200">
                        <a:effectLst/>
                      </a:endParaRPr>
                    </a:p>
                  </a:txBody>
                  <a:tcPr marL="0" marR="0" marT="0" marB="0" anchor="ctr"/>
                </a:tc>
                <a:tc>
                  <a:txBody>
                    <a:bodyPr/>
                    <a:lstStyle/>
                    <a:p>
                      <a:pPr marL="0" marR="0" indent="0" algn="ctr" rtl="0" eaLnBrk="1" fontAlgn="auto" latinLnBrk="0" hangingPunct="1">
                        <a:spcBef>
                          <a:spcPts val="0"/>
                        </a:spcBef>
                        <a:spcAft>
                          <a:spcPts val="0"/>
                        </a:spcAft>
                      </a:pPr>
                      <a:r>
                        <a:rPr lang="es" sz="1200" kern="1200" dirty="0">
                          <a:effectLst/>
                        </a:rPr>
                        <a:t>Turismo cultural</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Sistemas de almacenamiento de energía</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Mejor materno-infantil</a:t>
                      </a:r>
                      <a:endParaRPr lang="en-US" sz="1200">
                        <a:effectLst/>
                      </a:endParaRPr>
                    </a:p>
                    <a:p>
                      <a:pPr marL="0" algn="ctr" rtl="0" eaLnBrk="1" latinLnBrk="0" hangingPunct="1">
                        <a:spcBef>
                          <a:spcPts val="0"/>
                        </a:spcBef>
                        <a:spcAft>
                          <a:spcPts val="0"/>
                        </a:spcAft>
                      </a:pPr>
                      <a:r>
                        <a:rPr lang="es" sz="1200" kern="1200" dirty="0">
                          <a:effectLst/>
                        </a:rPr>
                        <a:t>salud</a:t>
                      </a:r>
                      <a:endParaRPr lang="en-US" sz="1200">
                        <a:effectLst/>
                      </a:endParaRPr>
                    </a:p>
                  </a:txBody>
                  <a:tcPr marL="0" marR="0" marT="0" marB="0" anchor="ctr"/>
                </a:tc>
                <a:extLst>
                  <a:ext uri="{0D108BD9-81ED-4DB2-BD59-A6C34878D82A}">
                    <a16:rowId xmlns:a16="http://schemas.microsoft.com/office/drawing/2014/main" val="1127022252"/>
                  </a:ext>
                </a:extLst>
              </a:tr>
              <a:tr h="370840">
                <a:tc>
                  <a:txBody>
                    <a:bodyPr/>
                    <a:lstStyle/>
                    <a:p>
                      <a:pPr marL="0" algn="ctr" rtl="0" eaLnBrk="1" latinLnBrk="0" hangingPunct="1">
                        <a:spcBef>
                          <a:spcPts val="0"/>
                        </a:spcBef>
                        <a:spcAft>
                          <a:spcPts val="0"/>
                        </a:spcAft>
                      </a:pPr>
                      <a:r>
                        <a:rPr lang="es" sz="1200" kern="1200" dirty="0">
                          <a:effectLst/>
                        </a:rPr>
                        <a:t>Cambio dietético</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vehículos autónomos</a:t>
                      </a:r>
                      <a:endParaRPr lang="en-IE" sz="1200" dirty="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recuperación de recursos</a:t>
                      </a:r>
                      <a:endParaRPr lang="en-IE" sz="1200">
                        <a:effectLst/>
                      </a:endParaRPr>
                    </a:p>
                  </a:txBody>
                  <a:tcPr marL="0" marR="0" marT="0" marB="0" anchor="ctr"/>
                </a:tc>
                <a:tc>
                  <a:txBody>
                    <a:bodyPr/>
                    <a:lstStyle/>
                    <a:p>
                      <a:pPr marL="0" marR="0" indent="0" algn="ctr" rtl="0" eaLnBrk="1" fontAlgn="auto" latinLnBrk="0" hangingPunct="1">
                        <a:spcBef>
                          <a:spcPts val="0"/>
                        </a:spcBef>
                        <a:spcAft>
                          <a:spcPts val="0"/>
                        </a:spcAft>
                      </a:pPr>
                      <a:r>
                        <a:rPr lang="es" sz="1200" kern="1200" dirty="0">
                          <a:effectLst/>
                        </a:rPr>
                        <a:t>Formación sanitaria</a:t>
                      </a:r>
                      <a:endParaRPr lang="en-IE" sz="1200">
                        <a:effectLst/>
                      </a:endParaRPr>
                    </a:p>
                  </a:txBody>
                  <a:tcPr marL="0" marR="0" marT="0" marB="0" anchor="ctr"/>
                </a:tc>
                <a:extLst>
                  <a:ext uri="{0D108BD9-81ED-4DB2-BD59-A6C34878D82A}">
                    <a16:rowId xmlns:a16="http://schemas.microsoft.com/office/drawing/2014/main" val="1959592835"/>
                  </a:ext>
                </a:extLst>
              </a:tr>
              <a:tr h="370840">
                <a:tc>
                  <a:txBody>
                    <a:bodyPr/>
                    <a:lstStyle/>
                    <a:p>
                      <a:pPr marL="0" algn="ctr" rtl="0" eaLnBrk="1" latinLnBrk="0" hangingPunct="1">
                        <a:spcBef>
                          <a:spcPts val="0"/>
                        </a:spcBef>
                        <a:spcAft>
                          <a:spcPts val="0"/>
                        </a:spcAft>
                      </a:pPr>
                      <a:r>
                        <a:rPr lang="es" sz="1200" kern="1200" dirty="0">
                          <a:effectLst/>
                        </a:rPr>
                        <a:t>Acuicultura sostenible</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Eficiencia de combustible de vehículos ICE</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Eficiencia del acero de uso final</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Control de peso</a:t>
                      </a:r>
                      <a:endParaRPr lang="en-IE" sz="1200">
                        <a:effectLst/>
                      </a:endParaRPr>
                    </a:p>
                    <a:p>
                      <a:pPr marL="0" algn="ctr" rtl="0" eaLnBrk="1" latinLnBrk="0" hangingPunct="1">
                        <a:spcBef>
                          <a:spcPts val="0"/>
                        </a:spcBef>
                        <a:spcAft>
                          <a:spcPts val="0"/>
                        </a:spcAft>
                      </a:pPr>
                      <a:r>
                        <a:rPr lang="es" sz="1200" kern="1200" dirty="0">
                          <a:effectLst/>
                        </a:rPr>
                        <a:t>programas</a:t>
                      </a:r>
                      <a:endParaRPr lang="en-IE" sz="1200" dirty="0">
                        <a:effectLst/>
                      </a:endParaRPr>
                    </a:p>
                  </a:txBody>
                  <a:tcPr marL="0" marR="0" marT="0" marB="0" anchor="ctr"/>
                </a:tc>
                <a:extLst>
                  <a:ext uri="{0D108BD9-81ED-4DB2-BD59-A6C34878D82A}">
                    <a16:rowId xmlns:a16="http://schemas.microsoft.com/office/drawing/2014/main" val="3468922327"/>
                  </a:ext>
                </a:extLst>
              </a:tr>
              <a:tr h="370840">
                <a:tc>
                  <a:txBody>
                    <a:bodyPr/>
                    <a:lstStyle/>
                    <a:p>
                      <a:pPr marL="0" algn="ctr" rtl="0" eaLnBrk="1" latinLnBrk="0" hangingPunct="1">
                        <a:spcBef>
                          <a:spcPts val="0"/>
                        </a:spcBef>
                        <a:spcAft>
                          <a:spcPts val="0"/>
                        </a:spcAft>
                      </a:pPr>
                      <a:r>
                        <a:rPr lang="es" sz="1200" kern="1200" dirty="0">
                          <a:effectLst/>
                        </a:rPr>
                        <a:t>Tecnología en pequeños agricultores</a:t>
                      </a:r>
                      <a:endParaRPr lang="en-IE" sz="1200">
                        <a:effectLst/>
                      </a:endParaRPr>
                    </a:p>
                    <a:p>
                      <a:pPr marL="0" algn="ctr" rtl="0" eaLnBrk="1" latinLnBrk="0" hangingPunct="1">
                        <a:spcBef>
                          <a:spcPts val="0"/>
                        </a:spcBef>
                        <a:spcAft>
                          <a:spcPts val="0"/>
                        </a:spcAft>
                      </a:pPr>
                      <a:r>
                        <a:rPr lang="es" sz="1200" kern="1200" dirty="0">
                          <a:effectLst/>
                        </a:rPr>
                        <a:t>granjas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Construyendo ciudades resilientes</a:t>
                      </a:r>
                      <a:endParaRPr lang="en-IE" sz="1200">
                        <a:effectLst/>
                      </a:endParaRPr>
                    </a:p>
                  </a:txBody>
                  <a:tcPr marL="0" marR="0" marT="0" marB="0" anchor="ctr"/>
                </a:tc>
                <a:tc>
                  <a:txBody>
                    <a:bodyPr/>
                    <a:lstStyle/>
                    <a:p>
                      <a:pPr marL="0" marR="0" indent="0" algn="ctr" rtl="0" eaLnBrk="1" fontAlgn="auto" latinLnBrk="0" hangingPunct="1">
                        <a:spcBef>
                          <a:spcPts val="0"/>
                        </a:spcBef>
                        <a:spcAft>
                          <a:spcPts val="0"/>
                        </a:spcAft>
                      </a:pPr>
                      <a:r>
                        <a:rPr lang="es" sz="1200" kern="1200" dirty="0">
                          <a:effectLst/>
                        </a:rPr>
                        <a:t>Interconexión a la red</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Mejor enfermedad</a:t>
                      </a:r>
                      <a:endParaRPr lang="en-IE" sz="1200">
                        <a:effectLst/>
                      </a:endParaRPr>
                    </a:p>
                    <a:p>
                      <a:pPr marL="0" algn="ctr" rtl="0" eaLnBrk="1" latinLnBrk="0" hangingPunct="1">
                        <a:spcBef>
                          <a:spcPts val="0"/>
                        </a:spcBef>
                        <a:spcAft>
                          <a:spcPts val="0"/>
                        </a:spcAft>
                      </a:pPr>
                      <a:r>
                        <a:rPr lang="es" sz="1200" kern="1200" dirty="0">
                          <a:effectLst/>
                        </a:rPr>
                        <a:t>administración</a:t>
                      </a:r>
                      <a:endParaRPr lang="en-IE" sz="1200">
                        <a:effectLst/>
                      </a:endParaRPr>
                    </a:p>
                  </a:txBody>
                  <a:tcPr marL="0" marR="0" marT="0" marB="0" anchor="ctr"/>
                </a:tc>
                <a:extLst>
                  <a:ext uri="{0D108BD9-81ED-4DB2-BD59-A6C34878D82A}">
                    <a16:rowId xmlns:a16="http://schemas.microsoft.com/office/drawing/2014/main" val="755578094"/>
                  </a:ext>
                </a:extLst>
              </a:tr>
              <a:tr h="370840">
                <a:tc>
                  <a:txBody>
                    <a:bodyPr/>
                    <a:lstStyle/>
                    <a:p>
                      <a:pPr marL="0" algn="ctr" rtl="0" eaLnBrk="1" latinLnBrk="0" hangingPunct="1">
                        <a:spcBef>
                          <a:spcPts val="0"/>
                        </a:spcBef>
                        <a:spcAft>
                          <a:spcPts val="0"/>
                        </a:spcAft>
                      </a:pPr>
                      <a:r>
                        <a:rPr lang="es" sz="1200" kern="1200" dirty="0">
                          <a:effectLst/>
                        </a:rPr>
                        <a:t>Microirrigación</a:t>
                      </a:r>
                      <a:endParaRPr lang="en-IE" sz="1200">
                        <a:effectLst/>
                      </a:endParaRPr>
                    </a:p>
                  </a:txBody>
                  <a:tcPr marL="0" marR="0" marT="0" marB="0" anchor="ctr"/>
                </a:tc>
                <a:tc>
                  <a:txBody>
                    <a:bodyPr/>
                    <a:lstStyle/>
                    <a:p>
                      <a:pPr marL="0" marR="0" indent="0" algn="ctr" rtl="0" eaLnBrk="1" fontAlgn="auto" latinLnBrk="0" hangingPunct="1">
                        <a:spcBef>
                          <a:spcPts val="0"/>
                        </a:spcBef>
                        <a:spcAft>
                          <a:spcPts val="0"/>
                        </a:spcAft>
                      </a:pPr>
                      <a:r>
                        <a:rPr lang="es" sz="1200" kern="1200" dirty="0">
                          <a:effectLst/>
                        </a:rPr>
                        <a:t>Medición inteligente</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Captura de carbono y</a:t>
                      </a:r>
                      <a:endParaRPr lang="en-IE" sz="1200">
                        <a:effectLst/>
                      </a:endParaRPr>
                    </a:p>
                    <a:p>
                      <a:pPr marL="0" algn="ctr" rtl="0" eaLnBrk="1" latinLnBrk="0" hangingPunct="1">
                        <a:spcBef>
                          <a:spcPts val="0"/>
                        </a:spcBef>
                        <a:spcAft>
                          <a:spcPts val="0"/>
                        </a:spcAft>
                      </a:pPr>
                      <a:r>
                        <a:rPr lang="es" sz="1200" kern="1200" dirty="0">
                          <a:effectLst/>
                        </a:rPr>
                        <a:t>almacenamiento</a:t>
                      </a:r>
                      <a:endParaRPr lang="en-IE" sz="1200" dirty="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Registros médicos electrónicos</a:t>
                      </a:r>
                      <a:endParaRPr lang="en-IE" sz="1200">
                        <a:effectLst/>
                      </a:endParaRPr>
                    </a:p>
                  </a:txBody>
                  <a:tcPr marL="0" marR="0" marT="0" marB="0" anchor="ctr"/>
                </a:tc>
                <a:extLst>
                  <a:ext uri="{0D108BD9-81ED-4DB2-BD59-A6C34878D82A}">
                    <a16:rowId xmlns:a16="http://schemas.microsoft.com/office/drawing/2014/main" val="2241972600"/>
                  </a:ext>
                </a:extLst>
              </a:tr>
              <a:tr h="370840">
                <a:tc>
                  <a:txBody>
                    <a:bodyPr/>
                    <a:lstStyle/>
                    <a:p>
                      <a:pPr marL="0" algn="ctr" rtl="0" eaLnBrk="1" latinLnBrk="0" hangingPunct="1">
                        <a:spcBef>
                          <a:spcPts val="0"/>
                        </a:spcBef>
                        <a:spcAft>
                          <a:spcPts val="0"/>
                        </a:spcAft>
                      </a:pPr>
                      <a:r>
                        <a:rPr lang="es" sz="1200" kern="1200" dirty="0">
                          <a:effectLst/>
                        </a:rPr>
                        <a:t>Restauración de tierras degradadas</a:t>
                      </a:r>
                      <a:endParaRPr lang="en-IE" sz="1200">
                        <a:effectLst/>
                      </a:endParaRPr>
                    </a:p>
                  </a:txBody>
                  <a:tcPr marL="0" marR="0" marT="0" marB="0" anchor="ctr"/>
                </a:tc>
                <a:tc>
                  <a:txBody>
                    <a:bodyPr/>
                    <a:lstStyle/>
                    <a:p>
                      <a:pPr marL="0" marR="0" indent="0" algn="ctr" rtl="0" eaLnBrk="1" fontAlgn="auto" latinLnBrk="0" hangingPunct="1">
                        <a:spcBef>
                          <a:spcPts val="0"/>
                        </a:spcBef>
                        <a:spcAft>
                          <a:spcPts val="0"/>
                        </a:spcAft>
                      </a:pPr>
                      <a:r>
                        <a:rPr lang="es" sz="1200" kern="1200" dirty="0">
                          <a:effectLst/>
                        </a:rPr>
                        <a:t>Oficina compartida</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Acceso a la energía</a:t>
                      </a:r>
                      <a:endParaRPr lang="en-IE" sz="1200">
                        <a:effectLst/>
                      </a:endParaRPr>
                    </a:p>
                  </a:txBody>
                  <a:tcPr marL="0" marR="0" marT="0" marB="0" anchor="ctr"/>
                </a:tc>
                <a:tc>
                  <a:txBody>
                    <a:bodyPr/>
                    <a:lstStyle/>
                    <a:p>
                      <a:pPr marL="0" algn="ctr" rtl="0" eaLnBrk="1" latinLnBrk="0" hangingPunct="1">
                        <a:spcBef>
                          <a:spcPts val="0"/>
                        </a:spcBef>
                        <a:spcAft>
                          <a:spcPts val="0"/>
                        </a:spcAft>
                      </a:pPr>
                      <a:endParaRPr lang="en-IE" sz="2000" dirty="0">
                        <a:effectLst/>
                      </a:endParaRPr>
                    </a:p>
                  </a:txBody>
                  <a:tcPr marL="0" marR="0" marT="0" marB="0" anchor="ctr"/>
                </a:tc>
                <a:extLst>
                  <a:ext uri="{0D108BD9-81ED-4DB2-BD59-A6C34878D82A}">
                    <a16:rowId xmlns:a16="http://schemas.microsoft.com/office/drawing/2014/main" val="1521468460"/>
                  </a:ext>
                </a:extLst>
              </a:tr>
              <a:tr h="370840">
                <a:tc>
                  <a:txBody>
                    <a:bodyPr/>
                    <a:lstStyle/>
                    <a:p>
                      <a:pPr marL="0" algn="ctr" rtl="0" eaLnBrk="1" latinLnBrk="0" hangingPunct="1">
                        <a:spcBef>
                          <a:spcPts val="0"/>
                        </a:spcBef>
                        <a:spcAft>
                          <a:spcPts val="0"/>
                        </a:spcAft>
                      </a:pPr>
                      <a:r>
                        <a:rPr lang="es" sz="1200" kern="1200" dirty="0">
                          <a:effectLst/>
                        </a:rPr>
                        <a:t>Reducir los residuos de envases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Duradero y modular</a:t>
                      </a:r>
                      <a:endParaRPr lang="en-IE" sz="1200">
                        <a:effectLst/>
                      </a:endParaRPr>
                    </a:p>
                    <a:p>
                      <a:pPr marL="0" algn="ctr" rtl="0" eaLnBrk="1" latinLnBrk="0" hangingPunct="1">
                        <a:spcBef>
                          <a:spcPts val="0"/>
                        </a:spcBef>
                        <a:spcAft>
                          <a:spcPts val="0"/>
                        </a:spcAft>
                      </a:pPr>
                      <a:r>
                        <a:rPr lang="es" sz="1200" kern="1200" dirty="0">
                          <a:effectLst/>
                        </a:rPr>
                        <a:t>edificios</a:t>
                      </a:r>
                      <a:endParaRPr lang="en-IE" sz="120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quimicos verdes</a:t>
                      </a:r>
                      <a:endParaRPr lang="en-IE" sz="1200">
                        <a:effectLst/>
                      </a:endParaRPr>
                    </a:p>
                  </a:txBody>
                  <a:tcPr marL="0" marR="0" marT="0" marB="0" anchor="ctr"/>
                </a:tc>
                <a:tc>
                  <a:txBody>
                    <a:bodyPr/>
                    <a:lstStyle/>
                    <a:p>
                      <a:pPr marL="0" algn="ctr" rtl="0" eaLnBrk="1" latinLnBrk="0" hangingPunct="1">
                        <a:spcBef>
                          <a:spcPts val="0"/>
                        </a:spcBef>
                        <a:spcAft>
                          <a:spcPts val="0"/>
                        </a:spcAft>
                      </a:pPr>
                      <a:endParaRPr lang="en-IE" sz="2000" dirty="0">
                        <a:effectLst/>
                      </a:endParaRPr>
                    </a:p>
                  </a:txBody>
                  <a:tcPr marL="0" marR="0" marT="0" marB="0" anchor="ctr"/>
                </a:tc>
                <a:extLst>
                  <a:ext uri="{0D108BD9-81ED-4DB2-BD59-A6C34878D82A}">
                    <a16:rowId xmlns:a16="http://schemas.microsoft.com/office/drawing/2014/main" val="2391912210"/>
                  </a:ext>
                </a:extLst>
              </a:tr>
              <a:tr h="370840">
                <a:tc>
                  <a:txBody>
                    <a:bodyPr/>
                    <a:lstStyle/>
                    <a:p>
                      <a:pPr marL="0" marR="0" indent="0" algn="ctr" rtl="0" eaLnBrk="1" fontAlgn="auto" latinLnBrk="0" hangingPunct="1">
                        <a:spcBef>
                          <a:spcPts val="0"/>
                        </a:spcBef>
                        <a:spcAft>
                          <a:spcPts val="0"/>
                        </a:spcAft>
                      </a:pPr>
                      <a:r>
                        <a:rPr lang="es" sz="1200" kern="1200" dirty="0">
                          <a:effectLst/>
                        </a:rPr>
                        <a:t>agricultura urbana</a:t>
                      </a:r>
                      <a:endParaRPr lang="en-IE" sz="1200">
                        <a:effectLst/>
                      </a:endParaRPr>
                    </a:p>
                  </a:txBody>
                  <a:tcPr marL="0" marR="0" marT="0" marB="0" anchor="ctr"/>
                </a:tc>
                <a:tc>
                  <a:txBody>
                    <a:bodyPr/>
                    <a:lstStyle/>
                    <a:p>
                      <a:pPr marL="0" algn="ctr" rtl="0" eaLnBrk="1" latinLnBrk="0" hangingPunct="1">
                        <a:spcBef>
                          <a:spcPts val="0"/>
                        </a:spcBef>
                        <a:spcAft>
                          <a:spcPts val="0"/>
                        </a:spcAft>
                      </a:pPr>
                      <a:endParaRPr lang="en-IE" sz="2000" dirty="0">
                        <a:effectLst/>
                      </a:endParaRPr>
                    </a:p>
                  </a:txBody>
                  <a:tcPr marL="0" marR="0" marT="0" marB="0" anchor="ctr"/>
                </a:tc>
                <a:tc>
                  <a:txBody>
                    <a:bodyPr/>
                    <a:lstStyle/>
                    <a:p>
                      <a:pPr marL="0" algn="ctr" rtl="0" eaLnBrk="1" latinLnBrk="0" hangingPunct="1">
                        <a:spcBef>
                          <a:spcPts val="0"/>
                        </a:spcBef>
                        <a:spcAft>
                          <a:spcPts val="0"/>
                        </a:spcAft>
                      </a:pPr>
                      <a:r>
                        <a:rPr lang="es" sz="1200" kern="1200" dirty="0">
                          <a:effectLst/>
                        </a:rPr>
                        <a:t>Fabricación aditiva</a:t>
                      </a:r>
                      <a:endParaRPr lang="en-IE" sz="1200">
                        <a:effectLst/>
                      </a:endParaRPr>
                    </a:p>
                  </a:txBody>
                  <a:tcPr marL="0" marR="0" marT="0" marB="0" anchor="ctr"/>
                </a:tc>
                <a:tc>
                  <a:txBody>
                    <a:bodyPr/>
                    <a:lstStyle/>
                    <a:p>
                      <a:pPr marL="0" algn="ctr" rtl="0" eaLnBrk="1" latinLnBrk="0" hangingPunct="1">
                        <a:spcBef>
                          <a:spcPts val="0"/>
                        </a:spcBef>
                        <a:spcAft>
                          <a:spcPts val="0"/>
                        </a:spcAft>
                      </a:pPr>
                      <a:endParaRPr lang="en-IE" sz="2000" dirty="0">
                        <a:effectLst/>
                      </a:endParaRPr>
                    </a:p>
                  </a:txBody>
                  <a:tcPr marL="0" marR="0" marT="0" marB="0" anchor="ctr"/>
                </a:tc>
                <a:extLst>
                  <a:ext uri="{0D108BD9-81ED-4DB2-BD59-A6C34878D82A}">
                    <a16:rowId xmlns:a16="http://schemas.microsoft.com/office/drawing/2014/main" val="3694945286"/>
                  </a:ext>
                </a:extLst>
              </a:tr>
              <a:tr h="370840">
                <a:tc>
                  <a:txBody>
                    <a:bodyPr/>
                    <a:lstStyle/>
                    <a:p>
                      <a:pPr marL="0" algn="ctr" rtl="0" eaLnBrk="1" latinLnBrk="0" hangingPunct="1">
                        <a:spcBef>
                          <a:spcPts val="0"/>
                        </a:spcBef>
                        <a:spcAft>
                          <a:spcPts val="0"/>
                        </a:spcAft>
                      </a:pPr>
                      <a:endParaRPr lang="en-IE" sz="2000" dirty="0">
                        <a:effectLst/>
                      </a:endParaRPr>
                    </a:p>
                  </a:txBody>
                  <a:tcPr marL="0" marR="0" marT="0" marB="0" anchor="ctr"/>
                </a:tc>
                <a:tc>
                  <a:txBody>
                    <a:bodyPr/>
                    <a:lstStyle/>
                    <a:p>
                      <a:pPr marL="0" algn="ctr" rtl="0" eaLnBrk="1" latinLnBrk="0" hangingPunct="1">
                        <a:spcBef>
                          <a:spcPts val="0"/>
                        </a:spcBef>
                        <a:spcAft>
                          <a:spcPts val="0"/>
                        </a:spcAft>
                      </a:pPr>
                      <a:endParaRPr lang="en-IE" sz="2000" dirty="0">
                        <a:effectLst/>
                      </a:endParaRPr>
                    </a:p>
                  </a:txBody>
                  <a:tcPr marL="0" marR="0" marT="0" marB="0" anchor="ctr"/>
                </a:tc>
                <a:tc>
                  <a:txBody>
                    <a:bodyPr/>
                    <a:lstStyle/>
                    <a:p>
                      <a:pPr marL="0" marR="0" indent="0" algn="ctr" rtl="0" eaLnBrk="1" fontAlgn="auto" latinLnBrk="0" hangingPunct="1">
                        <a:spcBef>
                          <a:spcPts val="0"/>
                        </a:spcBef>
                        <a:spcAft>
                          <a:spcPts val="0"/>
                        </a:spcAft>
                      </a:pPr>
                      <a:r>
                        <a:rPr lang="es" sz="1200" kern="1200" dirty="0">
                          <a:effectLst/>
                        </a:rPr>
                        <a:t>Infraestructura compartida</a:t>
                      </a:r>
                      <a:endParaRPr lang="en-IE" sz="1200">
                        <a:effectLst/>
                      </a:endParaRPr>
                    </a:p>
                  </a:txBody>
                  <a:tcPr marL="0" marR="0" marT="0" marB="0" anchor="ctr"/>
                </a:tc>
                <a:tc>
                  <a:txBody>
                    <a:bodyPr/>
                    <a:lstStyle/>
                    <a:p>
                      <a:pPr marL="0" algn="ctr" rtl="0" eaLnBrk="1" latinLnBrk="0" hangingPunct="1">
                        <a:spcBef>
                          <a:spcPts val="0"/>
                        </a:spcBef>
                        <a:spcAft>
                          <a:spcPts val="0"/>
                        </a:spcAft>
                      </a:pPr>
                      <a:endParaRPr lang="en-IE" sz="2000" dirty="0">
                        <a:effectLst/>
                      </a:endParaRPr>
                    </a:p>
                  </a:txBody>
                  <a:tcPr marL="0" marR="0" marT="0" marB="0" anchor="ctr"/>
                </a:tc>
                <a:extLst>
                  <a:ext uri="{0D108BD9-81ED-4DB2-BD59-A6C34878D82A}">
                    <a16:rowId xmlns:a16="http://schemas.microsoft.com/office/drawing/2014/main" val="4065863794"/>
                  </a:ext>
                </a:extLst>
              </a:tr>
            </a:tbl>
          </a:graphicData>
        </a:graphic>
      </p:graphicFrame>
      <p:sp>
        <p:nvSpPr>
          <p:cNvPr id="12" name="TextBox 11">
            <a:extLst>
              <a:ext uri="{FF2B5EF4-FFF2-40B4-BE49-F238E27FC236}">
                <a16:creationId xmlns:a16="http://schemas.microsoft.com/office/drawing/2014/main" id="{2621664E-CCE8-3527-B8FE-2D829335127F}"/>
              </a:ext>
            </a:extLst>
          </p:cNvPr>
          <p:cNvSpPr txBox="1"/>
          <p:nvPr/>
        </p:nvSpPr>
        <p:spPr>
          <a:xfrm>
            <a:off x="478971" y="3478591"/>
            <a:ext cx="328748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400">
                <a:cs typeface="Calibri"/>
              </a:rPr>
              <a:t>Fuente: Adaptado de este informe que explora las oportunidades de mercado que ofrece una transición sostenible. Explorar para </a:t>
            </a:r>
            <a:r>
              <a:rPr lang="es" sz="2400">
                <a:cs typeface="Calibri"/>
                <a:hlinkClick r:id="rId2"/>
              </a:rPr>
              <a:t>aprender más</a:t>
            </a:r>
          </a:p>
        </p:txBody>
      </p:sp>
    </p:spTree>
    <p:extLst>
      <p:ext uri="{BB962C8B-B14F-4D97-AF65-F5344CB8AC3E}">
        <p14:creationId xmlns:p14="http://schemas.microsoft.com/office/powerpoint/2010/main" val="2608322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p:txBody>
          <a:bodyPr/>
          <a:lstStyle/>
          <a:p>
            <a:r>
              <a:rPr lang="es"/>
              <a:t>La </a:t>
            </a:r>
            <a:r>
              <a:rPr lang="es" b="1">
                <a:solidFill>
                  <a:srgbClr val="A2CC3A"/>
                </a:solidFill>
              </a:rPr>
              <a:t>forma más sostenible </a:t>
            </a:r>
            <a:r>
              <a:rPr lang="es"/>
              <a:t>es no hacer cosas. La segunda forma más sostenible es </a:t>
            </a:r>
            <a:r>
              <a:rPr lang="es" b="1">
                <a:solidFill>
                  <a:srgbClr val="A2CC3A"/>
                </a:solidFill>
              </a:rPr>
              <a:t>hacer algo muy útil </a:t>
            </a:r>
            <a:r>
              <a:rPr lang="es"/>
              <a:t>, para resolver un problema que no ha sido resuelto….</a:t>
            </a:r>
            <a:endParaRPr lang="en-US"/>
          </a:p>
        </p:txBody>
      </p:sp>
    </p:spTree>
    <p:extLst>
      <p:ext uri="{BB962C8B-B14F-4D97-AF65-F5344CB8AC3E}">
        <p14:creationId xmlns:p14="http://schemas.microsoft.com/office/powerpoint/2010/main" val="3209369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037593-11FE-3C75-F339-62E6DD7055F6}"/>
              </a:ext>
            </a:extLst>
          </p:cNvPr>
          <p:cNvSpPr>
            <a:spLocks noGrp="1"/>
          </p:cNvSpPr>
          <p:nvPr>
            <p:ph type="body" sz="quarter" idx="18"/>
          </p:nvPr>
        </p:nvSpPr>
        <p:spPr>
          <a:xfrm>
            <a:off x="277277" y="2976648"/>
            <a:ext cx="6450016" cy="3359604"/>
          </a:xfrm>
        </p:spPr>
        <p:txBody>
          <a:bodyPr vert="horz" lIns="91440" tIns="45720" rIns="91440" bIns="45720" rtlCol="0" anchor="t">
            <a:normAutofit/>
          </a:bodyPr>
          <a:lstStyle/>
          <a:p>
            <a:pPr>
              <a:lnSpc>
                <a:spcPct val="110000"/>
              </a:lnSpc>
            </a:pPr>
            <a:r>
              <a:rPr lang="es" sz="2000" dirty="0">
                <a:ea typeface="+mn-lt"/>
                <a:cs typeface="+mn-lt"/>
              </a:rPr>
              <a:t>    </a:t>
            </a:r>
            <a:r>
              <a:rPr lang="es" sz="2000" dirty="0" err="1">
                <a:ea typeface="+mn-lt"/>
                <a:cs typeface="+mn-lt"/>
              </a:rPr>
              <a:t>GreenIT </a:t>
            </a:r>
            <a:r>
              <a:rPr lang="es" sz="2000" dirty="0">
                <a:ea typeface="+mn-lt"/>
                <a:cs typeface="+mn-lt"/>
              </a:rPr>
              <a:t>es un revendedor premium de computadoras portátiles, computadoras, tabletas y más restauradas de calidad corporativa. Todo su equipo reacondicionado es ex-corporativo y como tal tiene un estándar que es considerablemente más alto que el equipo de nivel de consumidor normal. Obtienen marcas de nivel 1 como HP, Dell, Lenovo para garantizar que sus clientes reciban solo el nivel más alto de equipos de TI.</a:t>
            </a:r>
            <a:endParaRPr lang="en-US" sz="2000" dirty="0">
              <a:cs typeface="Calibri" panose="020F0502020204030204"/>
            </a:endParaRPr>
          </a:p>
          <a:p>
            <a:r>
              <a:rPr lang="es" sz="2000" dirty="0">
                <a:ea typeface="+mn-lt"/>
                <a:cs typeface="+mn-lt"/>
              </a:rPr>
              <a:t>   </a:t>
            </a:r>
            <a:endParaRPr lang="en-US" sz="2000" dirty="0">
              <a:cs typeface="Calibri"/>
            </a:endParaRPr>
          </a:p>
          <a:p>
            <a:endParaRPr lang="en-US" sz="2000" dirty="0">
              <a:cs typeface="Calibri"/>
            </a:endParaRPr>
          </a:p>
        </p:txBody>
      </p:sp>
      <p:sp>
        <p:nvSpPr>
          <p:cNvPr id="3" name="Text Placeholder 2">
            <a:extLst>
              <a:ext uri="{FF2B5EF4-FFF2-40B4-BE49-F238E27FC236}">
                <a16:creationId xmlns:a16="http://schemas.microsoft.com/office/drawing/2014/main" id="{7A7CB676-3417-3AA7-C549-DAE52439F51E}"/>
              </a:ext>
            </a:extLst>
          </p:cNvPr>
          <p:cNvSpPr>
            <a:spLocks noGrp="1"/>
          </p:cNvSpPr>
          <p:nvPr>
            <p:ph type="body" sz="quarter" idx="16"/>
          </p:nvPr>
        </p:nvSpPr>
        <p:spPr>
          <a:xfrm>
            <a:off x="712183" y="580730"/>
            <a:ext cx="6293301" cy="1688415"/>
          </a:xfrm>
        </p:spPr>
        <p:txBody>
          <a:bodyPr vert="horz" lIns="91440" tIns="45720" rIns="91440" bIns="45720" rtlCol="0" anchor="t">
            <a:normAutofit/>
          </a:bodyPr>
          <a:lstStyle/>
          <a:p>
            <a:r>
              <a:rPr lang="es" dirty="0">
                <a:cs typeface="Calibri"/>
              </a:rPr>
              <a:t>Estudio de caso: Negocios sostenibles en foco - Conozca </a:t>
            </a:r>
            <a:r>
              <a:rPr lang="es" dirty="0" err="1">
                <a:cs typeface="Calibri"/>
              </a:rPr>
              <a:t>GreenIT</a:t>
            </a:r>
            <a:endParaRPr lang="en-US" dirty="0" err="1"/>
          </a:p>
        </p:txBody>
      </p:sp>
      <p:pic>
        <p:nvPicPr>
          <p:cNvPr id="9" name="Picture 9" descr="Graphical user interface, website&#10;&#10;Description automatically generated">
            <a:extLst>
              <a:ext uri="{FF2B5EF4-FFF2-40B4-BE49-F238E27FC236}">
                <a16:creationId xmlns:a16="http://schemas.microsoft.com/office/drawing/2014/main" id="{85A7015A-B281-64C4-ECFB-BC0D58B9C6BC}"/>
              </a:ext>
            </a:extLst>
          </p:cNvPr>
          <p:cNvPicPr>
            <a:picLocks noChangeAspect="1"/>
          </p:cNvPicPr>
          <p:nvPr/>
        </p:nvPicPr>
        <p:blipFill rotWithShape="1">
          <a:blip r:embed="rId2"/>
          <a:srcRect l="40" r="23809" b="297"/>
          <a:stretch/>
        </p:blipFill>
        <p:spPr>
          <a:xfrm>
            <a:off x="7000922" y="1522473"/>
            <a:ext cx="5027163" cy="4054987"/>
          </a:xfrm>
          <a:prstGeom prst="rect">
            <a:avLst/>
          </a:prstGeom>
        </p:spPr>
      </p:pic>
      <p:sp>
        <p:nvSpPr>
          <p:cNvPr id="10" name="TextBox 9">
            <a:extLst>
              <a:ext uri="{FF2B5EF4-FFF2-40B4-BE49-F238E27FC236}">
                <a16:creationId xmlns:a16="http://schemas.microsoft.com/office/drawing/2014/main" id="{9881D302-B03A-FE75-D3EF-38C6BBCF8C1C}"/>
              </a:ext>
            </a:extLst>
          </p:cNvPr>
          <p:cNvSpPr txBox="1"/>
          <p:nvPr/>
        </p:nvSpPr>
        <p:spPr>
          <a:xfrm>
            <a:off x="575733" y="5849257"/>
            <a:ext cx="52106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000" dirty="0"/>
              <a:t>Nos encanta su lema: "Tecnología que no le cuesta nada a la tierra" </a:t>
            </a:r>
            <a:r>
              <a:rPr lang="es" sz="2000" dirty="0">
                <a:hlinkClick r:id="rId3"/>
              </a:rPr>
              <a:t>www.greenit.ie</a:t>
            </a:r>
            <a:endParaRPr lang="en-US" sz="2000" dirty="0">
              <a:cs typeface="Calibri"/>
            </a:endParaRPr>
          </a:p>
        </p:txBody>
      </p:sp>
    </p:spTree>
    <p:extLst>
      <p:ext uri="{BB962C8B-B14F-4D97-AF65-F5344CB8AC3E}">
        <p14:creationId xmlns:p14="http://schemas.microsoft.com/office/powerpoint/2010/main" val="280855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B1D17C-636F-5140-A8D0-F52811291F13}"/>
              </a:ext>
            </a:extLst>
          </p:cNvPr>
          <p:cNvSpPr>
            <a:spLocks noGrp="1"/>
          </p:cNvSpPr>
          <p:nvPr>
            <p:ph type="body" sz="quarter" idx="15"/>
          </p:nvPr>
        </p:nvSpPr>
        <p:spPr/>
        <p:txBody>
          <a:bodyPr/>
          <a:lstStyle/>
          <a:p>
            <a:r>
              <a:rPr lang="es"/>
              <a:t>01</a:t>
            </a:r>
          </a:p>
        </p:txBody>
      </p:sp>
      <p:sp>
        <p:nvSpPr>
          <p:cNvPr id="24" name="Text Placeholder 23">
            <a:extLst>
              <a:ext uri="{FF2B5EF4-FFF2-40B4-BE49-F238E27FC236}">
                <a16:creationId xmlns:a16="http://schemas.microsoft.com/office/drawing/2014/main" id="{C655338C-A2AF-C84A-9163-168E86EA6B78}"/>
              </a:ext>
            </a:extLst>
          </p:cNvPr>
          <p:cNvSpPr>
            <a:spLocks noGrp="1"/>
          </p:cNvSpPr>
          <p:nvPr>
            <p:ph type="body" sz="quarter" idx="18"/>
          </p:nvPr>
        </p:nvSpPr>
        <p:spPr>
          <a:xfrm>
            <a:off x="6787752" y="1554695"/>
            <a:ext cx="4330585" cy="4611057"/>
          </a:xfrm>
        </p:spPr>
        <p:txBody>
          <a:bodyPr vert="horz" lIns="91440" tIns="45720" rIns="91440" bIns="45720" rtlCol="0" anchor="t">
            <a:normAutofit fontScale="92500" lnSpcReduction="10000"/>
          </a:bodyPr>
          <a:lstStyle/>
          <a:p>
            <a:r>
              <a:rPr lang="es">
                <a:ea typeface="+mn-lt"/>
                <a:cs typeface="+mn-lt"/>
              </a:rPr>
              <a:t>La sostenibilidad ha pasado de ser una consideración externalizada a un modelo comercial central y un medio para innovar productos y servicios.</a:t>
            </a:r>
            <a:endParaRPr lang="en-US" err="1"/>
          </a:p>
          <a:p>
            <a:r>
              <a:rPr lang="es">
                <a:ea typeface="+mn-lt"/>
                <a:cs typeface="+mn-lt"/>
              </a:rPr>
              <a:t>   </a:t>
            </a:r>
          </a:p>
          <a:p>
            <a:r>
              <a:rPr lang="es">
                <a:ea typeface="+mn-lt"/>
                <a:cs typeface="+mn-lt"/>
              </a:rPr>
              <a:t>En este módulo, también entramos en más detalles sobre la participación en la economía circular y cómo hacer que sus prácticas cotidianas sean más ecológicas. Este módulo también profundiza en la importancia de comunicarse de manera responsable.</a:t>
            </a:r>
            <a:endParaRPr lang="en-US">
              <a:cs typeface="Calibri"/>
            </a:endParaRPr>
          </a:p>
          <a:p>
            <a:endParaRPr lang="en-US">
              <a:cs typeface="Calibri"/>
            </a:endParaRPr>
          </a:p>
        </p:txBody>
      </p:sp>
      <p:sp>
        <p:nvSpPr>
          <p:cNvPr id="23" name="Text Placeholder 22">
            <a:extLst>
              <a:ext uri="{FF2B5EF4-FFF2-40B4-BE49-F238E27FC236}">
                <a16:creationId xmlns:a16="http://schemas.microsoft.com/office/drawing/2014/main" id="{2ACB6348-A107-CA4A-A4A2-9F5CA7739F93}"/>
              </a:ext>
            </a:extLst>
          </p:cNvPr>
          <p:cNvSpPr>
            <a:spLocks noGrp="1"/>
          </p:cNvSpPr>
          <p:nvPr>
            <p:ph type="body" sz="quarter" idx="16"/>
          </p:nvPr>
        </p:nvSpPr>
        <p:spPr>
          <a:xfrm>
            <a:off x="7017563" y="268413"/>
            <a:ext cx="4342424" cy="1473164"/>
          </a:xfrm>
        </p:spPr>
        <p:txBody>
          <a:bodyPr/>
          <a:lstStyle/>
          <a:p>
            <a:r>
              <a:rPr lang="es" dirty="0"/>
              <a:t>Descripción general del módulo 5</a:t>
            </a:r>
          </a:p>
        </p:txBody>
      </p:sp>
      <p:sp>
        <p:nvSpPr>
          <p:cNvPr id="2" name="Text Placeholder 1">
            <a:extLst>
              <a:ext uri="{FF2B5EF4-FFF2-40B4-BE49-F238E27FC236}">
                <a16:creationId xmlns:a16="http://schemas.microsoft.com/office/drawing/2014/main" id="{34BFAD4D-8B94-EE48-A609-87E09F8C2997}"/>
              </a:ext>
            </a:extLst>
          </p:cNvPr>
          <p:cNvSpPr>
            <a:spLocks noGrp="1"/>
          </p:cNvSpPr>
          <p:nvPr>
            <p:ph type="body" sz="quarter" idx="14"/>
          </p:nvPr>
        </p:nvSpPr>
        <p:spPr/>
        <p:txBody>
          <a:bodyPr/>
          <a:lstStyle/>
          <a:p>
            <a:r>
              <a:rPr lang="es">
                <a:cs typeface="Calibri"/>
              </a:rPr>
              <a:t>¿Por qué necesitas ser verde?</a:t>
            </a:r>
            <a:endParaRPr lang="en-US"/>
          </a:p>
        </p:txBody>
      </p:sp>
      <p:sp>
        <p:nvSpPr>
          <p:cNvPr id="5" name="Text Placeholder 4">
            <a:extLst>
              <a:ext uri="{FF2B5EF4-FFF2-40B4-BE49-F238E27FC236}">
                <a16:creationId xmlns:a16="http://schemas.microsoft.com/office/drawing/2014/main" id="{57CFEBEE-F439-5941-9B36-AE0B80561526}"/>
              </a:ext>
            </a:extLst>
          </p:cNvPr>
          <p:cNvSpPr>
            <a:spLocks noGrp="1"/>
          </p:cNvSpPr>
          <p:nvPr>
            <p:ph type="body" sz="quarter" idx="19"/>
          </p:nvPr>
        </p:nvSpPr>
        <p:spPr/>
        <p:txBody>
          <a:bodyPr>
            <a:normAutofit/>
          </a:bodyPr>
          <a:lstStyle/>
          <a:p>
            <a:r>
              <a:rPr lang="es"/>
              <a:t>02</a:t>
            </a:r>
          </a:p>
        </p:txBody>
      </p:sp>
      <p:sp>
        <p:nvSpPr>
          <p:cNvPr id="6" name="Text Placeholder 5">
            <a:extLst>
              <a:ext uri="{FF2B5EF4-FFF2-40B4-BE49-F238E27FC236}">
                <a16:creationId xmlns:a16="http://schemas.microsoft.com/office/drawing/2014/main" id="{5F3BE127-1972-2149-A871-7EDBFF4C6509}"/>
              </a:ext>
            </a:extLst>
          </p:cNvPr>
          <p:cNvSpPr>
            <a:spLocks noGrp="1"/>
          </p:cNvSpPr>
          <p:nvPr>
            <p:ph type="body" sz="quarter" idx="20"/>
          </p:nvPr>
        </p:nvSpPr>
        <p:spPr/>
        <p:txBody>
          <a:bodyPr/>
          <a:lstStyle/>
          <a:p>
            <a:r>
              <a:rPr lang="es">
                <a:cs typeface="Calibri"/>
              </a:rPr>
              <a:t>Ecologización de sus productos</a:t>
            </a:r>
          </a:p>
        </p:txBody>
      </p:sp>
      <p:sp>
        <p:nvSpPr>
          <p:cNvPr id="7" name="Text Placeholder 6">
            <a:extLst>
              <a:ext uri="{FF2B5EF4-FFF2-40B4-BE49-F238E27FC236}">
                <a16:creationId xmlns:a16="http://schemas.microsoft.com/office/drawing/2014/main" id="{83C1F9A6-4D9A-4F43-80A1-273E7574FECA}"/>
              </a:ext>
            </a:extLst>
          </p:cNvPr>
          <p:cNvSpPr>
            <a:spLocks noGrp="1"/>
          </p:cNvSpPr>
          <p:nvPr>
            <p:ph type="body" sz="quarter" idx="21"/>
          </p:nvPr>
        </p:nvSpPr>
        <p:spPr/>
        <p:txBody>
          <a:bodyPr>
            <a:normAutofit/>
          </a:bodyPr>
          <a:lstStyle/>
          <a:p>
            <a:r>
              <a:rPr lang="es"/>
              <a:t>03</a:t>
            </a:r>
          </a:p>
        </p:txBody>
      </p:sp>
      <p:sp>
        <p:nvSpPr>
          <p:cNvPr id="8" name="Text Placeholder 7">
            <a:extLst>
              <a:ext uri="{FF2B5EF4-FFF2-40B4-BE49-F238E27FC236}">
                <a16:creationId xmlns:a16="http://schemas.microsoft.com/office/drawing/2014/main" id="{966A4522-F52C-474E-9325-F84F586B963C}"/>
              </a:ext>
            </a:extLst>
          </p:cNvPr>
          <p:cNvSpPr>
            <a:spLocks noGrp="1"/>
          </p:cNvSpPr>
          <p:nvPr>
            <p:ph type="body" sz="quarter" idx="22"/>
          </p:nvPr>
        </p:nvSpPr>
        <p:spPr/>
        <p:txBody>
          <a:bodyPr/>
          <a:lstStyle/>
          <a:p>
            <a:r>
              <a:rPr lang="es">
                <a:cs typeface="Calibri"/>
              </a:rPr>
              <a:t>¿Por </a:t>
            </a:r>
            <a:r>
              <a:rPr lang="es">
                <a:ea typeface="+mn-lt"/>
                <a:cs typeface="+mn-lt"/>
              </a:rPr>
              <a:t>qué necesita un ciclo de vida sostenible del producto?</a:t>
            </a:r>
            <a:endParaRPr lang="en-US"/>
          </a:p>
        </p:txBody>
      </p:sp>
      <p:sp>
        <p:nvSpPr>
          <p:cNvPr id="9" name="Text Placeholder 8">
            <a:extLst>
              <a:ext uri="{FF2B5EF4-FFF2-40B4-BE49-F238E27FC236}">
                <a16:creationId xmlns:a16="http://schemas.microsoft.com/office/drawing/2014/main" id="{D63140D5-5C7F-484B-BFDA-76EE7C36D89E}"/>
              </a:ext>
            </a:extLst>
          </p:cNvPr>
          <p:cNvSpPr>
            <a:spLocks noGrp="1"/>
          </p:cNvSpPr>
          <p:nvPr>
            <p:ph type="body" sz="quarter" idx="23"/>
          </p:nvPr>
        </p:nvSpPr>
        <p:spPr/>
        <p:txBody>
          <a:bodyPr>
            <a:normAutofit/>
          </a:bodyPr>
          <a:lstStyle/>
          <a:p>
            <a:r>
              <a:rPr lang="es"/>
              <a:t>04</a:t>
            </a:r>
          </a:p>
        </p:txBody>
      </p:sp>
      <p:sp>
        <p:nvSpPr>
          <p:cNvPr id="10" name="Text Placeholder 9">
            <a:extLst>
              <a:ext uri="{FF2B5EF4-FFF2-40B4-BE49-F238E27FC236}">
                <a16:creationId xmlns:a16="http://schemas.microsoft.com/office/drawing/2014/main" id="{9E8F020C-526C-5E4E-A8EA-A831A495C642}"/>
              </a:ext>
            </a:extLst>
          </p:cNvPr>
          <p:cNvSpPr>
            <a:spLocks noGrp="1"/>
          </p:cNvSpPr>
          <p:nvPr>
            <p:ph type="body" sz="quarter" idx="24"/>
          </p:nvPr>
        </p:nvSpPr>
        <p:spPr/>
        <p:txBody>
          <a:bodyPr/>
          <a:lstStyle/>
          <a:p>
            <a:r>
              <a:rPr lang="es"/>
              <a:t>Foco en el embalaje sostenible</a:t>
            </a:r>
            <a:endParaRPr lang="en-US">
              <a:cs typeface="Calibri"/>
            </a:endParaRPr>
          </a:p>
        </p:txBody>
      </p:sp>
      <p:sp>
        <p:nvSpPr>
          <p:cNvPr id="11" name="Text Placeholder 10">
            <a:extLst>
              <a:ext uri="{FF2B5EF4-FFF2-40B4-BE49-F238E27FC236}">
                <a16:creationId xmlns:a16="http://schemas.microsoft.com/office/drawing/2014/main" id="{0D253E89-9CAD-D341-B420-52479EDF2EE7}"/>
              </a:ext>
            </a:extLst>
          </p:cNvPr>
          <p:cNvSpPr>
            <a:spLocks noGrp="1"/>
          </p:cNvSpPr>
          <p:nvPr>
            <p:ph type="body" sz="quarter" idx="25"/>
          </p:nvPr>
        </p:nvSpPr>
        <p:spPr/>
        <p:txBody>
          <a:bodyPr>
            <a:normAutofit/>
          </a:bodyPr>
          <a:lstStyle/>
          <a:p>
            <a:r>
              <a:rPr lang="es"/>
              <a:t>05</a:t>
            </a:r>
          </a:p>
        </p:txBody>
      </p:sp>
      <p:sp>
        <p:nvSpPr>
          <p:cNvPr id="12" name="Text Placeholder 11">
            <a:extLst>
              <a:ext uri="{FF2B5EF4-FFF2-40B4-BE49-F238E27FC236}">
                <a16:creationId xmlns:a16="http://schemas.microsoft.com/office/drawing/2014/main" id="{B69C7CBB-5257-E644-83CE-BFDE77F580A1}"/>
              </a:ext>
            </a:extLst>
          </p:cNvPr>
          <p:cNvSpPr>
            <a:spLocks noGrp="1"/>
          </p:cNvSpPr>
          <p:nvPr>
            <p:ph type="body" sz="quarter" idx="26"/>
          </p:nvPr>
        </p:nvSpPr>
        <p:spPr/>
        <p:txBody>
          <a:bodyPr/>
          <a:lstStyle/>
          <a:p>
            <a:r>
              <a:rPr lang="es">
                <a:cs typeface="Calibri"/>
              </a:rPr>
              <a:t>Ecologización de sus servicios</a:t>
            </a:r>
            <a:endParaRPr lang="en-US"/>
          </a:p>
        </p:txBody>
      </p:sp>
      <p:sp>
        <p:nvSpPr>
          <p:cNvPr id="13" name="Text Placeholder 12">
            <a:extLst>
              <a:ext uri="{FF2B5EF4-FFF2-40B4-BE49-F238E27FC236}">
                <a16:creationId xmlns:a16="http://schemas.microsoft.com/office/drawing/2014/main" id="{25088C70-0285-0B4C-BBEA-50D698FDDC9F}"/>
              </a:ext>
            </a:extLst>
          </p:cNvPr>
          <p:cNvSpPr>
            <a:spLocks noGrp="1"/>
          </p:cNvSpPr>
          <p:nvPr>
            <p:ph type="body" sz="quarter" idx="27"/>
          </p:nvPr>
        </p:nvSpPr>
        <p:spPr/>
        <p:txBody>
          <a:bodyPr>
            <a:normAutofit/>
          </a:bodyPr>
          <a:lstStyle/>
          <a:p>
            <a:r>
              <a:rPr lang="es"/>
              <a:t>06</a:t>
            </a:r>
          </a:p>
        </p:txBody>
      </p:sp>
      <p:sp>
        <p:nvSpPr>
          <p:cNvPr id="14" name="Text Placeholder 13">
            <a:extLst>
              <a:ext uri="{FF2B5EF4-FFF2-40B4-BE49-F238E27FC236}">
                <a16:creationId xmlns:a16="http://schemas.microsoft.com/office/drawing/2014/main" id="{8F1997EA-A133-D344-8989-273F60339CF9}"/>
              </a:ext>
            </a:extLst>
          </p:cNvPr>
          <p:cNvSpPr>
            <a:spLocks noGrp="1"/>
          </p:cNvSpPr>
          <p:nvPr>
            <p:ph type="body" sz="quarter" idx="28"/>
          </p:nvPr>
        </p:nvSpPr>
        <p:spPr/>
        <p:txBody>
          <a:bodyPr/>
          <a:lstStyle/>
          <a:p>
            <a:r>
              <a:rPr lang="es"/>
              <a:t>Comercialización de sus productos y servicios ecológicos</a:t>
            </a: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24867-06D6-F8A6-8F92-B7C1089AE2F2}"/>
              </a:ext>
            </a:extLst>
          </p:cNvPr>
          <p:cNvSpPr>
            <a:spLocks noGrp="1"/>
          </p:cNvSpPr>
          <p:nvPr>
            <p:ph type="body" sz="quarter" idx="17"/>
          </p:nvPr>
        </p:nvSpPr>
        <p:spPr>
          <a:xfrm>
            <a:off x="5003138" y="3733703"/>
            <a:ext cx="4439761" cy="1755819"/>
          </a:xfrm>
        </p:spPr>
        <p:txBody>
          <a:bodyPr>
            <a:normAutofit fontScale="77500" lnSpcReduction="20000"/>
          </a:bodyPr>
          <a:lstStyle/>
          <a:p>
            <a:r>
              <a:rPr lang="es" dirty="0">
                <a:cs typeface="Calibri"/>
              </a:rPr>
              <a:t>¿Por </a:t>
            </a:r>
            <a:r>
              <a:rPr lang="es" dirty="0"/>
              <a:t>qué necesita un ciclo de vida sostenible del producto?</a:t>
            </a:r>
            <a:endParaRPr lang="en-US" dirty="0">
              <a:cs typeface="Calibri"/>
            </a:endParaRPr>
          </a:p>
          <a:p>
            <a:endParaRPr lang="en-US">
              <a:cs typeface="Calibri"/>
            </a:endParaRPr>
          </a:p>
        </p:txBody>
      </p:sp>
      <p:sp>
        <p:nvSpPr>
          <p:cNvPr id="3" name="Text Placeholder 2">
            <a:extLst>
              <a:ext uri="{FF2B5EF4-FFF2-40B4-BE49-F238E27FC236}">
                <a16:creationId xmlns:a16="http://schemas.microsoft.com/office/drawing/2014/main" id="{A3B3D681-3756-A086-08C8-4BFB36DEFA7A}"/>
              </a:ext>
            </a:extLst>
          </p:cNvPr>
          <p:cNvSpPr>
            <a:spLocks noGrp="1"/>
          </p:cNvSpPr>
          <p:nvPr>
            <p:ph type="body" sz="quarter" idx="18"/>
          </p:nvPr>
        </p:nvSpPr>
        <p:spPr/>
        <p:txBody>
          <a:bodyPr/>
          <a:lstStyle/>
          <a:p>
            <a:r>
              <a:rPr lang="es">
                <a:cs typeface="Calibri"/>
              </a:rPr>
              <a:t>SECCIÓN 03</a:t>
            </a:r>
            <a:endParaRPr lang="en-US"/>
          </a:p>
        </p:txBody>
      </p:sp>
    </p:spTree>
    <p:extLst>
      <p:ext uri="{BB962C8B-B14F-4D97-AF65-F5344CB8AC3E}">
        <p14:creationId xmlns:p14="http://schemas.microsoft.com/office/powerpoint/2010/main" val="1350189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69C7C-9702-5521-47C3-BF12C6D4D215}"/>
              </a:ext>
            </a:extLst>
          </p:cNvPr>
          <p:cNvSpPr>
            <a:spLocks noGrp="1"/>
          </p:cNvSpPr>
          <p:nvPr>
            <p:ph type="body" sz="quarter" idx="18"/>
          </p:nvPr>
        </p:nvSpPr>
        <p:spPr>
          <a:xfrm>
            <a:off x="2161309" y="775855"/>
            <a:ext cx="9646298" cy="5380066"/>
          </a:xfrm>
        </p:spPr>
        <p:txBody>
          <a:bodyPr>
            <a:normAutofit lnSpcReduction="10000"/>
          </a:bodyPr>
          <a:lstStyle/>
          <a:p>
            <a:r>
              <a:rPr lang="es" dirty="0">
                <a:solidFill>
                  <a:srgbClr val="297239"/>
                </a:solidFill>
                <a:ea typeface="+mn-lt"/>
                <a:cs typeface="+mn-lt"/>
              </a:rPr>
              <a:t>Productos Sostenibles y Ciclos de Vida Sostenibles</a:t>
            </a:r>
            <a:endParaRPr lang="en-US" dirty="0">
              <a:solidFill>
                <a:srgbClr val="297239"/>
              </a:solidFill>
            </a:endParaRPr>
          </a:p>
          <a:p>
            <a:endParaRPr lang="en-US" sz="2400">
              <a:ea typeface="+mn-lt"/>
              <a:cs typeface="+mn-lt"/>
            </a:endParaRPr>
          </a:p>
          <a:p>
            <a:r>
              <a:rPr lang="es" sz="2600" dirty="0">
                <a:ea typeface="+mn-lt"/>
                <a:cs typeface="+mn-lt"/>
              </a:rPr>
              <a:t>Recordará del Módulo 3 la diferencia entre verde, sostenible y ecológico. Otra definición de un producto sostenible es esta: </a:t>
            </a:r>
            <a:br>
              <a:rPr lang="en-US" sz="2600" dirty="0">
                <a:ea typeface="+mn-lt"/>
                <a:cs typeface="+mn-lt"/>
              </a:rPr>
            </a:br>
            <a:br>
              <a:rPr lang="en-US" sz="2600" dirty="0">
                <a:ea typeface="+mn-lt"/>
                <a:cs typeface="+mn-lt"/>
              </a:rPr>
            </a:br>
            <a:r>
              <a:rPr lang="es" sz="2600" dirty="0">
                <a:solidFill>
                  <a:srgbClr val="84BA41"/>
                </a:solidFill>
                <a:ea typeface="+mn-lt"/>
                <a:cs typeface="+mn-lt"/>
              </a:rPr>
              <a:t>"Un producto sostenible proporciona beneficios ambientales, sociales y económicos a lo largo de todo el ciclo de vida".</a:t>
            </a:r>
            <a:endParaRPr lang="en-US" sz="2600" dirty="0">
              <a:solidFill>
                <a:srgbClr val="84BA41"/>
              </a:solidFill>
              <a:cs typeface="Calibri"/>
            </a:endParaRPr>
          </a:p>
          <a:p>
            <a:endParaRPr lang="en-US" sz="2600" dirty="0">
              <a:cs typeface="Calibri"/>
            </a:endParaRPr>
          </a:p>
          <a:p>
            <a:r>
              <a:rPr lang="es" sz="2600" dirty="0">
                <a:ea typeface="+mn-lt"/>
                <a:cs typeface="+mn-lt"/>
              </a:rPr>
              <a:t>Aquí las palabras "ciclo de vida" son clave. Si desea convertirse en un negocio más sostenible, debe esforzarse por mejorar cada paso del ciclo de vida del producto.</a:t>
            </a:r>
          </a:p>
          <a:p>
            <a:r>
              <a:rPr lang="es" sz="2600" dirty="0">
                <a:ea typeface="+mn-lt"/>
                <a:cs typeface="+mn-lt"/>
              </a:rPr>
              <a:t>Echemos un vistazo a algunas etapas clave en el ciclo de vida del producto y cómo la sostenibilidad puede/debe desempeñar un papel.</a:t>
            </a:r>
            <a:endParaRPr lang="en-US"/>
          </a:p>
        </p:txBody>
      </p:sp>
      <p:sp>
        <p:nvSpPr>
          <p:cNvPr id="3" name="TextBox 2">
            <a:extLst>
              <a:ext uri="{FF2B5EF4-FFF2-40B4-BE49-F238E27FC236}">
                <a16:creationId xmlns:a16="http://schemas.microsoft.com/office/drawing/2014/main" id="{B7C6A4B6-BA24-4FF7-CA27-7852C9D4BE8D}"/>
              </a:ext>
            </a:extLst>
          </p:cNvPr>
          <p:cNvSpPr txBox="1"/>
          <p:nvPr/>
        </p:nvSpPr>
        <p:spPr>
          <a:xfrm>
            <a:off x="1603612"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2"/>
              </a:rPr>
              <a:t>Fuente</a:t>
            </a:r>
            <a:endParaRPr lang="en-US"/>
          </a:p>
        </p:txBody>
      </p:sp>
    </p:spTree>
    <p:extLst>
      <p:ext uri="{BB962C8B-B14F-4D97-AF65-F5344CB8AC3E}">
        <p14:creationId xmlns:p14="http://schemas.microsoft.com/office/powerpoint/2010/main" val="4180887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8D18B-6D4A-8016-4591-A208DDFAA0CE}"/>
              </a:ext>
            </a:extLst>
          </p:cNvPr>
          <p:cNvSpPr>
            <a:spLocks noGrp="1"/>
          </p:cNvSpPr>
          <p:nvPr>
            <p:ph type="body" sz="quarter" idx="31"/>
          </p:nvPr>
        </p:nvSpPr>
        <p:spPr/>
        <p:txBody>
          <a:bodyPr vert="horz" lIns="91440" tIns="45720" rIns="91440" bIns="45720" rtlCol="0" anchor="t">
            <a:normAutofit/>
          </a:bodyPr>
          <a:lstStyle/>
          <a:p>
            <a:r>
              <a:rPr lang="es">
                <a:cs typeface="Calibri"/>
              </a:rPr>
              <a:t>CONCEPTO</a:t>
            </a:r>
            <a:endParaRPr lang="en-US"/>
          </a:p>
        </p:txBody>
      </p:sp>
      <p:sp>
        <p:nvSpPr>
          <p:cNvPr id="3" name="Text Placeholder 2">
            <a:extLst>
              <a:ext uri="{FF2B5EF4-FFF2-40B4-BE49-F238E27FC236}">
                <a16:creationId xmlns:a16="http://schemas.microsoft.com/office/drawing/2014/main" id="{78619DE0-E9C3-1518-0585-B2CBF6E92365}"/>
              </a:ext>
            </a:extLst>
          </p:cNvPr>
          <p:cNvSpPr>
            <a:spLocks noGrp="1"/>
          </p:cNvSpPr>
          <p:nvPr>
            <p:ph type="body" sz="quarter" idx="32"/>
          </p:nvPr>
        </p:nvSpPr>
        <p:spPr/>
        <p:txBody>
          <a:bodyPr vert="horz" lIns="91440" tIns="45720" rIns="91440" bIns="45720" rtlCol="0" anchor="t">
            <a:normAutofit/>
          </a:bodyPr>
          <a:lstStyle/>
          <a:p>
            <a:r>
              <a:rPr lang="es">
                <a:cs typeface="Calibri"/>
              </a:rPr>
              <a:t>PROTOTIPO</a:t>
            </a:r>
            <a:endParaRPr lang="en-US"/>
          </a:p>
        </p:txBody>
      </p:sp>
      <p:sp>
        <p:nvSpPr>
          <p:cNvPr id="4" name="Text Placeholder 3">
            <a:extLst>
              <a:ext uri="{FF2B5EF4-FFF2-40B4-BE49-F238E27FC236}">
                <a16:creationId xmlns:a16="http://schemas.microsoft.com/office/drawing/2014/main" id="{9386F140-2941-9B6B-D76F-937A2AF9F32C}"/>
              </a:ext>
            </a:extLst>
          </p:cNvPr>
          <p:cNvSpPr>
            <a:spLocks noGrp="1"/>
          </p:cNvSpPr>
          <p:nvPr>
            <p:ph type="body" sz="quarter" idx="33"/>
          </p:nvPr>
        </p:nvSpPr>
        <p:spPr/>
        <p:txBody>
          <a:bodyPr vert="horz" lIns="91440" tIns="45720" rIns="91440" bIns="45720" rtlCol="0" anchor="t">
            <a:normAutofit/>
          </a:bodyPr>
          <a:lstStyle/>
          <a:p>
            <a:r>
              <a:rPr lang="es">
                <a:cs typeface="Calibri"/>
              </a:rPr>
              <a:t>DISEÑO</a:t>
            </a:r>
            <a:endParaRPr lang="en-US"/>
          </a:p>
        </p:txBody>
      </p:sp>
      <p:sp>
        <p:nvSpPr>
          <p:cNvPr id="6" name="Text Placeholder 5">
            <a:extLst>
              <a:ext uri="{FF2B5EF4-FFF2-40B4-BE49-F238E27FC236}">
                <a16:creationId xmlns:a16="http://schemas.microsoft.com/office/drawing/2014/main" id="{070BE1BC-5B06-DF0D-11BB-02CFF60D47CF}"/>
              </a:ext>
            </a:extLst>
          </p:cNvPr>
          <p:cNvSpPr>
            <a:spLocks noGrp="1"/>
          </p:cNvSpPr>
          <p:nvPr>
            <p:ph type="body" sz="quarter" idx="16"/>
          </p:nvPr>
        </p:nvSpPr>
        <p:spPr>
          <a:xfrm>
            <a:off x="1076484" y="175619"/>
            <a:ext cx="11033838" cy="932983"/>
          </a:xfrm>
        </p:spPr>
        <p:txBody>
          <a:bodyPr vert="horz" lIns="91440" tIns="45720" rIns="91440" bIns="45720" rtlCol="0" anchor="t">
            <a:normAutofit fontScale="92500" lnSpcReduction="10000"/>
          </a:bodyPr>
          <a:lstStyle/>
          <a:p>
            <a:r>
              <a:rPr lang="es" b="1" dirty="0">
                <a:solidFill>
                  <a:srgbClr val="297239"/>
                </a:solidFill>
                <a:latin typeface="Calibri"/>
                <a:cs typeface="Calibri"/>
              </a:rPr>
              <a:t>Puede incorporar la sostenibilidad en los 7 pasos del ciclo de vida del producto</a:t>
            </a:r>
          </a:p>
        </p:txBody>
      </p:sp>
      <p:sp>
        <p:nvSpPr>
          <p:cNvPr id="7" name="TextBox 6">
            <a:extLst>
              <a:ext uri="{FF2B5EF4-FFF2-40B4-BE49-F238E27FC236}">
                <a16:creationId xmlns:a16="http://schemas.microsoft.com/office/drawing/2014/main" id="{F3E0B14F-5DB2-02A7-70FA-E78587D4877A}"/>
              </a:ext>
            </a:extLst>
          </p:cNvPr>
          <p:cNvSpPr txBox="1"/>
          <p:nvPr/>
        </p:nvSpPr>
        <p:spPr>
          <a:xfrm>
            <a:off x="362857" y="1233714"/>
            <a:ext cx="3429000" cy="461665"/>
          </a:xfrm>
          <a:prstGeom prst="rect">
            <a:avLst/>
          </a:prstGeom>
          <a:solidFill>
            <a:srgbClr val="29723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400">
                <a:solidFill>
                  <a:srgbClr val="FFFFFF"/>
                </a:solidFill>
                <a:cs typeface="Calibri"/>
              </a:rPr>
              <a:t>FASE 1</a:t>
            </a:r>
            <a:endParaRPr lang="en-US" sz="2400">
              <a:solidFill>
                <a:srgbClr val="FFFFFF"/>
              </a:solidFill>
            </a:endParaRPr>
          </a:p>
        </p:txBody>
      </p:sp>
      <p:sp>
        <p:nvSpPr>
          <p:cNvPr id="8" name="TextBox 7">
            <a:extLst>
              <a:ext uri="{FF2B5EF4-FFF2-40B4-BE49-F238E27FC236}">
                <a16:creationId xmlns:a16="http://schemas.microsoft.com/office/drawing/2014/main" id="{1320EDF3-FB4D-4D4C-7A6E-84DF828A969F}"/>
              </a:ext>
            </a:extLst>
          </p:cNvPr>
          <p:cNvSpPr txBox="1"/>
          <p:nvPr/>
        </p:nvSpPr>
        <p:spPr>
          <a:xfrm rot="5400000">
            <a:off x="8968618" y="4112380"/>
            <a:ext cx="2122714" cy="30117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Graphic 9" descr="Lights On with solid fill">
            <a:extLst>
              <a:ext uri="{FF2B5EF4-FFF2-40B4-BE49-F238E27FC236}">
                <a16:creationId xmlns:a16="http://schemas.microsoft.com/office/drawing/2014/main" id="{0564D601-D38B-AB5B-46B2-E5C9F7A48D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73086" y="2826657"/>
            <a:ext cx="914400" cy="914400"/>
          </a:xfrm>
          <a:prstGeom prst="rect">
            <a:avLst/>
          </a:prstGeom>
        </p:spPr>
      </p:pic>
      <p:sp>
        <p:nvSpPr>
          <p:cNvPr id="5" name="TextBox 4">
            <a:extLst>
              <a:ext uri="{FF2B5EF4-FFF2-40B4-BE49-F238E27FC236}">
                <a16:creationId xmlns:a16="http://schemas.microsoft.com/office/drawing/2014/main" id="{98C34AA8-98D7-C468-6C6E-56464F368F86}"/>
              </a:ext>
            </a:extLst>
          </p:cNvPr>
          <p:cNvSpPr txBox="1"/>
          <p:nvPr/>
        </p:nvSpPr>
        <p:spPr>
          <a:xfrm>
            <a:off x="9760857" y="4191000"/>
            <a:ext cx="1705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a:solidFill>
                  <a:srgbClr val="297239"/>
                </a:solidFill>
                <a:cs typeface="Calibri"/>
              </a:rPr>
              <a:t>FASE </a:t>
            </a:r>
            <a:r>
              <a:rPr lang="es">
                <a:cs typeface="Calibri"/>
              </a:rPr>
              <a:t>2</a:t>
            </a:r>
            <a:endParaRPr lang="en-US"/>
          </a:p>
        </p:txBody>
      </p:sp>
      <p:pic>
        <p:nvPicPr>
          <p:cNvPr id="11" name="Graphic 11" descr="Blueprint with solid fill">
            <a:extLst>
              <a:ext uri="{FF2B5EF4-FFF2-40B4-BE49-F238E27FC236}">
                <a16:creationId xmlns:a16="http://schemas.microsoft.com/office/drawing/2014/main" id="{96413899-F118-937C-940F-A02915C257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2514" y="2826657"/>
            <a:ext cx="914400" cy="914400"/>
          </a:xfrm>
          <a:prstGeom prst="rect">
            <a:avLst/>
          </a:prstGeom>
        </p:spPr>
      </p:pic>
      <p:pic>
        <p:nvPicPr>
          <p:cNvPr id="12" name="Graphic 12" descr="Thought with solid fill">
            <a:extLst>
              <a:ext uri="{FF2B5EF4-FFF2-40B4-BE49-F238E27FC236}">
                <a16:creationId xmlns:a16="http://schemas.microsoft.com/office/drawing/2014/main" id="{2B7A0C86-6996-FC9B-38E2-AE2E77F19F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5371" y="5088467"/>
            <a:ext cx="914400" cy="914400"/>
          </a:xfrm>
          <a:prstGeom prst="rect">
            <a:avLst/>
          </a:prstGeom>
        </p:spPr>
      </p:pic>
    </p:spTree>
    <p:extLst>
      <p:ext uri="{BB962C8B-B14F-4D97-AF65-F5344CB8AC3E}">
        <p14:creationId xmlns:p14="http://schemas.microsoft.com/office/powerpoint/2010/main" val="2493864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8D18B-6D4A-8016-4591-A208DDFAA0CE}"/>
              </a:ext>
            </a:extLst>
          </p:cNvPr>
          <p:cNvSpPr>
            <a:spLocks noGrp="1"/>
          </p:cNvSpPr>
          <p:nvPr>
            <p:ph type="body" sz="quarter" idx="31"/>
          </p:nvPr>
        </p:nvSpPr>
        <p:spPr/>
        <p:txBody>
          <a:bodyPr vert="horz" lIns="91440" tIns="45720" rIns="91440" bIns="45720" rtlCol="0" anchor="t">
            <a:normAutofit/>
          </a:bodyPr>
          <a:lstStyle/>
          <a:p>
            <a:r>
              <a:rPr lang="es">
                <a:cs typeface="Calibri"/>
              </a:rPr>
              <a:t>FABRICAR</a:t>
            </a:r>
            <a:endParaRPr lang="en-US"/>
          </a:p>
        </p:txBody>
      </p:sp>
      <p:sp>
        <p:nvSpPr>
          <p:cNvPr id="3" name="Text Placeholder 2">
            <a:extLst>
              <a:ext uri="{FF2B5EF4-FFF2-40B4-BE49-F238E27FC236}">
                <a16:creationId xmlns:a16="http://schemas.microsoft.com/office/drawing/2014/main" id="{78619DE0-E9C3-1518-0585-B2CBF6E92365}"/>
              </a:ext>
            </a:extLst>
          </p:cNvPr>
          <p:cNvSpPr>
            <a:spLocks noGrp="1"/>
          </p:cNvSpPr>
          <p:nvPr>
            <p:ph type="body" sz="quarter" idx="32"/>
          </p:nvPr>
        </p:nvSpPr>
        <p:spPr/>
        <p:txBody>
          <a:bodyPr vert="horz" lIns="91440" tIns="45720" rIns="91440" bIns="45720" rtlCol="0" anchor="t">
            <a:normAutofit/>
          </a:bodyPr>
          <a:lstStyle/>
          <a:p>
            <a:r>
              <a:rPr lang="es">
                <a:cs typeface="Calibri"/>
              </a:rPr>
              <a:t>MERCADO</a:t>
            </a:r>
            <a:endParaRPr lang="en-US"/>
          </a:p>
        </p:txBody>
      </p:sp>
      <p:sp>
        <p:nvSpPr>
          <p:cNvPr id="4" name="Text Placeholder 3">
            <a:extLst>
              <a:ext uri="{FF2B5EF4-FFF2-40B4-BE49-F238E27FC236}">
                <a16:creationId xmlns:a16="http://schemas.microsoft.com/office/drawing/2014/main" id="{9386F140-2941-9B6B-D76F-937A2AF9F32C}"/>
              </a:ext>
            </a:extLst>
          </p:cNvPr>
          <p:cNvSpPr>
            <a:spLocks noGrp="1"/>
          </p:cNvSpPr>
          <p:nvPr>
            <p:ph type="body" sz="quarter" idx="33"/>
          </p:nvPr>
        </p:nvSpPr>
        <p:spPr/>
        <p:txBody>
          <a:bodyPr vert="horz" lIns="91440" tIns="45720" rIns="91440" bIns="45720" rtlCol="0" anchor="t">
            <a:normAutofit/>
          </a:bodyPr>
          <a:lstStyle/>
          <a:p>
            <a:r>
              <a:rPr lang="es">
                <a:cs typeface="Calibri"/>
              </a:rPr>
              <a:t>PAQUETE</a:t>
            </a:r>
            <a:endParaRPr lang="en-US"/>
          </a:p>
        </p:txBody>
      </p:sp>
      <p:sp>
        <p:nvSpPr>
          <p:cNvPr id="6" name="Text Placeholder 5">
            <a:extLst>
              <a:ext uri="{FF2B5EF4-FFF2-40B4-BE49-F238E27FC236}">
                <a16:creationId xmlns:a16="http://schemas.microsoft.com/office/drawing/2014/main" id="{070BE1BC-5B06-DF0D-11BB-02CFF60D47CF}"/>
              </a:ext>
            </a:extLst>
          </p:cNvPr>
          <p:cNvSpPr>
            <a:spLocks noGrp="1"/>
          </p:cNvSpPr>
          <p:nvPr>
            <p:ph type="body" sz="quarter" idx="16"/>
          </p:nvPr>
        </p:nvSpPr>
        <p:spPr>
          <a:xfrm>
            <a:off x="1052293" y="151429"/>
            <a:ext cx="11142695" cy="932983"/>
          </a:xfrm>
        </p:spPr>
        <p:txBody>
          <a:bodyPr vert="horz" lIns="91440" tIns="45720" rIns="91440" bIns="45720" rtlCol="0" anchor="t">
            <a:normAutofit fontScale="92500" lnSpcReduction="10000"/>
          </a:bodyPr>
          <a:lstStyle/>
          <a:p>
            <a:r>
              <a:rPr lang="es" b="1" dirty="0">
                <a:solidFill>
                  <a:srgbClr val="297239"/>
                </a:solidFill>
                <a:latin typeface="Calibri"/>
                <a:cs typeface="Calibri"/>
              </a:rPr>
              <a:t>Puede incorporar la sostenibilidad en los 7 pasos del ciclo de vida del producto</a:t>
            </a:r>
            <a:endParaRPr lang="en-US" dirty="0">
              <a:latin typeface="Calibri"/>
              <a:cs typeface="Calibri"/>
            </a:endParaRPr>
          </a:p>
          <a:p>
            <a:endParaRPr lang="en-US" dirty="0">
              <a:latin typeface="Calibri"/>
              <a:cs typeface="Calibri"/>
            </a:endParaRPr>
          </a:p>
        </p:txBody>
      </p:sp>
      <p:sp>
        <p:nvSpPr>
          <p:cNvPr id="7" name="TextBox 6">
            <a:extLst>
              <a:ext uri="{FF2B5EF4-FFF2-40B4-BE49-F238E27FC236}">
                <a16:creationId xmlns:a16="http://schemas.microsoft.com/office/drawing/2014/main" id="{F3E0B14F-5DB2-02A7-70FA-E78587D4877A}"/>
              </a:ext>
            </a:extLst>
          </p:cNvPr>
          <p:cNvSpPr txBox="1"/>
          <p:nvPr/>
        </p:nvSpPr>
        <p:spPr>
          <a:xfrm>
            <a:off x="362857" y="1233714"/>
            <a:ext cx="3429000" cy="461665"/>
          </a:xfrm>
          <a:prstGeom prst="rect">
            <a:avLst/>
          </a:prstGeom>
          <a:solidFill>
            <a:srgbClr val="29723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400">
                <a:solidFill>
                  <a:srgbClr val="FFFFFF"/>
                </a:solidFill>
                <a:cs typeface="Calibri"/>
              </a:rPr>
              <a:t>FASE 2</a:t>
            </a:r>
            <a:endParaRPr lang="en-US" sz="2400">
              <a:solidFill>
                <a:srgbClr val="FFFFFF"/>
              </a:solidFill>
            </a:endParaRPr>
          </a:p>
        </p:txBody>
      </p:sp>
      <p:sp>
        <p:nvSpPr>
          <p:cNvPr id="13" name="Text Placeholder 2">
            <a:extLst>
              <a:ext uri="{FF2B5EF4-FFF2-40B4-BE49-F238E27FC236}">
                <a16:creationId xmlns:a16="http://schemas.microsoft.com/office/drawing/2014/main" id="{B350A336-32F0-0C17-05F7-227D3645A901}"/>
              </a:ext>
            </a:extLst>
          </p:cNvPr>
          <p:cNvSpPr txBox="1">
            <a:spLocks/>
          </p:cNvSpPr>
          <p:nvPr/>
        </p:nvSpPr>
        <p:spPr>
          <a:xfrm>
            <a:off x="8274644" y="2829706"/>
            <a:ext cx="2253709" cy="1237497"/>
          </a:xfrm>
          <a:prstGeom prst="rect">
            <a:avLst/>
          </a:prstGeom>
        </p:spPr>
        <p:txBody>
          <a:bodyPr vert="horz" lIns="91440" tIns="45720" rIns="91440" bIns="45720" rtlCol="0" anchor="t">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a:cs typeface="Calibri"/>
              </a:rPr>
              <a:t>ENTREGAR</a:t>
            </a:r>
            <a:endParaRPr lang="en-US"/>
          </a:p>
        </p:txBody>
      </p:sp>
      <p:pic>
        <p:nvPicPr>
          <p:cNvPr id="14" name="Graphic 14" descr="Tools outline">
            <a:extLst>
              <a:ext uri="{FF2B5EF4-FFF2-40B4-BE49-F238E27FC236}">
                <a16:creationId xmlns:a16="http://schemas.microsoft.com/office/drawing/2014/main" id="{6DBD0BFE-B61F-7764-477A-EC01E97A12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9848" y="2826657"/>
            <a:ext cx="914400" cy="914400"/>
          </a:xfrm>
          <a:prstGeom prst="rect">
            <a:avLst/>
          </a:prstGeom>
        </p:spPr>
      </p:pic>
      <p:pic>
        <p:nvPicPr>
          <p:cNvPr id="15" name="Graphic 15" descr="Box outline">
            <a:extLst>
              <a:ext uri="{FF2B5EF4-FFF2-40B4-BE49-F238E27FC236}">
                <a16:creationId xmlns:a16="http://schemas.microsoft.com/office/drawing/2014/main" id="{E2A0BE29-D52F-A53A-5AF1-B0EB3F8210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9086" y="5088467"/>
            <a:ext cx="914400" cy="914400"/>
          </a:xfrm>
          <a:prstGeom prst="rect">
            <a:avLst/>
          </a:prstGeom>
        </p:spPr>
      </p:pic>
      <p:pic>
        <p:nvPicPr>
          <p:cNvPr id="16" name="Graphic 16" descr="Marketing with solid fill">
            <a:extLst>
              <a:ext uri="{FF2B5EF4-FFF2-40B4-BE49-F238E27FC236}">
                <a16:creationId xmlns:a16="http://schemas.microsoft.com/office/drawing/2014/main" id="{F4EEF230-1802-90AB-C46E-BBCF50BAB9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0419" y="2826657"/>
            <a:ext cx="914400" cy="914400"/>
          </a:xfrm>
          <a:prstGeom prst="rect">
            <a:avLst/>
          </a:prstGeom>
        </p:spPr>
      </p:pic>
      <p:pic>
        <p:nvPicPr>
          <p:cNvPr id="17" name="Graphic 17" descr="Truck outline">
            <a:extLst>
              <a:ext uri="{FF2B5EF4-FFF2-40B4-BE49-F238E27FC236}">
                <a16:creationId xmlns:a16="http://schemas.microsoft.com/office/drawing/2014/main" id="{1486E4AF-8AA7-B879-143A-6E82C19FEB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85943" y="5100562"/>
            <a:ext cx="914400" cy="914400"/>
          </a:xfrm>
          <a:prstGeom prst="rect">
            <a:avLst/>
          </a:prstGeom>
        </p:spPr>
      </p:pic>
      <p:sp>
        <p:nvSpPr>
          <p:cNvPr id="5" name="TextBox 4">
            <a:extLst>
              <a:ext uri="{FF2B5EF4-FFF2-40B4-BE49-F238E27FC236}">
                <a16:creationId xmlns:a16="http://schemas.microsoft.com/office/drawing/2014/main" id="{10F9AA81-5EE1-AF58-CED5-687C1B43FC01}"/>
              </a:ext>
            </a:extLst>
          </p:cNvPr>
          <p:cNvSpPr txBox="1"/>
          <p:nvPr/>
        </p:nvSpPr>
        <p:spPr>
          <a:xfrm>
            <a:off x="4021666" y="6343951"/>
            <a:ext cx="7892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dirty="0">
                <a:solidFill>
                  <a:srgbClr val="63A043"/>
                </a:solidFill>
                <a:cs typeface="Calibri"/>
              </a:rPr>
              <a:t>Echemos un vistazo a algunas cosas que podría considerar en estas fases...</a:t>
            </a:r>
          </a:p>
        </p:txBody>
      </p:sp>
    </p:spTree>
    <p:extLst>
      <p:ext uri="{BB962C8B-B14F-4D97-AF65-F5344CB8AC3E}">
        <p14:creationId xmlns:p14="http://schemas.microsoft.com/office/powerpoint/2010/main" val="2431436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6009259" y="1793589"/>
            <a:ext cx="4896426" cy="4306547"/>
          </a:xfrm>
        </p:spPr>
        <p:txBody>
          <a:bodyPr vert="horz" lIns="91440" tIns="45720" rIns="91440" bIns="45720" rtlCol="0" anchor="t">
            <a:noAutofit/>
          </a:bodyPr>
          <a:lstStyle/>
          <a:p>
            <a:pPr algn="just"/>
            <a:r>
              <a:rPr lang="es" b="1" dirty="0">
                <a:ea typeface="+mn-lt"/>
                <a:cs typeface="+mn-lt"/>
              </a:rPr>
              <a:t>Suele decirse que el 80% del impacto medioambiental de un producto ya se decide en la fase de diseño.</a:t>
            </a:r>
            <a:endParaRPr lang="en-US" dirty="0">
              <a:ea typeface="+mn-lt"/>
              <a:cs typeface="+mn-lt"/>
            </a:endParaRPr>
          </a:p>
          <a:p>
            <a:pPr algn="just"/>
            <a:r>
              <a:rPr lang="es" dirty="0">
                <a:ea typeface="+mn-lt"/>
                <a:cs typeface="+mn-lt"/>
              </a:rPr>
              <a:t>El primer paso en el ciclo de vida del producto implica I+D, desarrollo de conceptos y diseño del producto. Aquí se toman decisiones como la selección de materiales, el montaje y la apariencia.</a:t>
            </a:r>
            <a:endParaRPr lang="en-US" dirty="0"/>
          </a:p>
          <a:p>
            <a:pPr algn="just"/>
            <a:r>
              <a:rPr lang="es" dirty="0">
                <a:ea typeface="+mn-lt"/>
                <a:cs typeface="+mn-lt"/>
              </a:rPr>
              <a:t>Estas decisiones son muy importantes para el impacto ambiental que tendrá su producto.</a:t>
            </a:r>
            <a:endParaRPr lang="en-US" b="1" dirty="0">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p:txBody>
          <a:bodyPr>
            <a:normAutofit fontScale="92500" lnSpcReduction="20000"/>
          </a:bodyPr>
          <a:lstStyle/>
          <a:p>
            <a:r>
              <a:rPr lang="es" b="1">
                <a:cs typeface="Calibri"/>
              </a:rPr>
              <a:t>¿Se puede diseñar para reciclar?</a:t>
            </a:r>
            <a:endParaRPr lang="en-US"/>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a:xfrm>
            <a:off x="624575" y="895620"/>
            <a:ext cx="3975991" cy="5669374"/>
          </a:xfrm>
        </p:spPr>
        <p:txBody>
          <a:bodyPr/>
          <a:lstStyle/>
          <a:p>
            <a:r>
              <a:rPr lang="es" b="1" dirty="0">
                <a:cs typeface="Calibri"/>
              </a:rPr>
              <a:t>COSAS PARA CONSIDERAR</a:t>
            </a: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s">
                <a:cs typeface="Calibri"/>
              </a:rPr>
              <a:t>01</a:t>
            </a:r>
            <a:endParaRPr lang="en-US"/>
          </a:p>
        </p:txBody>
      </p:sp>
      <p:pic>
        <p:nvPicPr>
          <p:cNvPr id="9" name="Picture 9" descr="Think green environmental conservation poster.. | Free stock vector ...">
            <a:extLst>
              <a:ext uri="{FF2B5EF4-FFF2-40B4-BE49-F238E27FC236}">
                <a16:creationId xmlns:a16="http://schemas.microsoft.com/office/drawing/2014/main" id="{083A7809-5D2E-DF44-68D3-1CDD55726624}"/>
              </a:ext>
            </a:extLst>
          </p:cNvPr>
          <p:cNvPicPr>
            <a:picLocks noChangeAspect="1"/>
          </p:cNvPicPr>
          <p:nvPr/>
        </p:nvPicPr>
        <p:blipFill>
          <a:blip r:embed="rId2"/>
          <a:stretch>
            <a:fillRect/>
          </a:stretch>
        </p:blipFill>
        <p:spPr>
          <a:xfrm>
            <a:off x="673769" y="1853691"/>
            <a:ext cx="3892884" cy="3892884"/>
          </a:xfrm>
          <a:prstGeom prst="rect">
            <a:avLst/>
          </a:prstGeom>
        </p:spPr>
      </p:pic>
      <p:sp>
        <p:nvSpPr>
          <p:cNvPr id="11" name="TextBox 10">
            <a:extLst>
              <a:ext uri="{FF2B5EF4-FFF2-40B4-BE49-F238E27FC236}">
                <a16:creationId xmlns:a16="http://schemas.microsoft.com/office/drawing/2014/main" id="{8DD0AE53-1D1F-6954-9C60-CE68D79DD0BB}"/>
              </a:ext>
            </a:extLst>
          </p:cNvPr>
          <p:cNvSpPr txBox="1"/>
          <p:nvPr/>
        </p:nvSpPr>
        <p:spPr>
          <a:xfrm>
            <a:off x="170597"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3"/>
              </a:rPr>
              <a:t>Fuente</a:t>
            </a:r>
            <a:endParaRPr lang="en-US"/>
          </a:p>
        </p:txBody>
      </p:sp>
      <p:sp>
        <p:nvSpPr>
          <p:cNvPr id="6" name="TextBox 5">
            <a:extLst>
              <a:ext uri="{FF2B5EF4-FFF2-40B4-BE49-F238E27FC236}">
                <a16:creationId xmlns:a16="http://schemas.microsoft.com/office/drawing/2014/main" id="{5C542CF8-F048-18DA-6C66-0DDDA9E5999A}"/>
              </a:ext>
            </a:extLst>
          </p:cNvPr>
          <p:cNvSpPr txBox="1"/>
          <p:nvPr/>
        </p:nvSpPr>
        <p:spPr>
          <a:xfrm>
            <a:off x="660400" y="261258"/>
            <a:ext cx="39043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400" b="1" dirty="0">
                <a:solidFill>
                  <a:srgbClr val="0B582E"/>
                </a:solidFill>
              </a:rPr>
              <a:t>FASE DE DISEÑO DEL PRODUCTO</a:t>
            </a:r>
            <a:endParaRPr lang="en-US" sz="2400" dirty="0">
              <a:cs typeface="Calibri"/>
            </a:endParaRPr>
          </a:p>
        </p:txBody>
      </p:sp>
    </p:spTree>
    <p:extLst>
      <p:ext uri="{BB962C8B-B14F-4D97-AF65-F5344CB8AC3E}">
        <p14:creationId xmlns:p14="http://schemas.microsoft.com/office/powerpoint/2010/main" val="3254758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6006102" y="1615282"/>
            <a:ext cx="4896426" cy="4306547"/>
          </a:xfrm>
        </p:spPr>
        <p:txBody>
          <a:bodyPr vert="horz" lIns="91440" tIns="45720" rIns="91440" bIns="45720" rtlCol="0" anchor="t">
            <a:noAutofit/>
          </a:bodyPr>
          <a:lstStyle/>
          <a:p>
            <a:pPr algn="just"/>
            <a:r>
              <a:rPr lang="es" dirty="0">
                <a:ea typeface="+mn-lt"/>
                <a:cs typeface="+mn-lt"/>
              </a:rPr>
              <a:t>Los materiales que utiliza en su producto determinan la huella de carbono de su PYME. La extracción de materias primas requiere tanto energía como transporte.</a:t>
            </a:r>
            <a:endParaRPr lang="en-US" b="1" dirty="0">
              <a:ea typeface="+mn-lt"/>
              <a:cs typeface="+mn-lt"/>
            </a:endParaRPr>
          </a:p>
          <a:p>
            <a:pPr algn="just"/>
            <a:r>
              <a:rPr lang="es" dirty="0">
                <a:ea typeface="+mn-lt"/>
                <a:cs typeface="+mn-lt"/>
              </a:rPr>
              <a:t>Además, los recursos de la naturaleza son limitados, lo que significa que no se pueden extraer para siempre, lo que lo convierte en un enfoque insostenible, por lo que debe intentar considerar alternativas. </a:t>
            </a:r>
            <a:r>
              <a:rPr lang="es" b="1" dirty="0">
                <a:ea typeface="+mn-lt"/>
                <a:cs typeface="+mn-lt"/>
              </a:rPr>
              <a:t>Por ejemplo, el uso de aluminio reciclado ahorra un 95 % de energía en comparación con la producción de aluminio a partir de mineral nuevo.</a:t>
            </a:r>
            <a:endParaRPr lang="en-US" b="1" dirty="0">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p:txBody>
          <a:bodyPr>
            <a:normAutofit fontScale="92500" lnSpcReduction="20000"/>
          </a:bodyPr>
          <a:lstStyle/>
          <a:p>
            <a:r>
              <a:rPr lang="es" b="1" dirty="0">
                <a:cs typeface="Calibri"/>
              </a:rPr>
              <a:t>¿Puede </a:t>
            </a:r>
            <a:r>
              <a:rPr lang="es" b="1" dirty="0">
                <a:ea typeface="+mn-lt"/>
                <a:cs typeface="+mn-lt"/>
              </a:rPr>
              <a:t>obtener materiales sostenibles?</a:t>
            </a:r>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s" b="1">
                <a:ea typeface="+mn-lt"/>
                <a:cs typeface="+mn-lt"/>
              </a:rPr>
              <a:t>COSAS PARA CONSIDERAR</a:t>
            </a:r>
            <a:endParaRPr lang="en-US">
              <a:ea typeface="+mn-lt"/>
              <a:cs typeface="+mn-lt"/>
            </a:endParaRP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s">
                <a:cs typeface="Calibri"/>
              </a:rPr>
              <a:t>02</a:t>
            </a:r>
            <a:endParaRPr lang="en-US"/>
          </a:p>
        </p:txBody>
      </p:sp>
      <p:sp>
        <p:nvSpPr>
          <p:cNvPr id="7" name="TextBox 6">
            <a:extLst>
              <a:ext uri="{FF2B5EF4-FFF2-40B4-BE49-F238E27FC236}">
                <a16:creationId xmlns:a16="http://schemas.microsoft.com/office/drawing/2014/main" id="{B8F05431-191C-AA0D-8A76-D6A695214E55}"/>
              </a:ext>
            </a:extLst>
          </p:cNvPr>
          <p:cNvSpPr txBox="1"/>
          <p:nvPr/>
        </p:nvSpPr>
        <p:spPr>
          <a:xfrm>
            <a:off x="170597"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2"/>
              </a:rPr>
              <a:t>Fuente</a:t>
            </a:r>
            <a:endParaRPr lang="en-US"/>
          </a:p>
        </p:txBody>
      </p:sp>
      <p:sp>
        <p:nvSpPr>
          <p:cNvPr id="10" name="TextBox 9">
            <a:extLst>
              <a:ext uri="{FF2B5EF4-FFF2-40B4-BE49-F238E27FC236}">
                <a16:creationId xmlns:a16="http://schemas.microsoft.com/office/drawing/2014/main" id="{60531F8E-1F34-19BD-EC35-4A4933EB3514}"/>
              </a:ext>
            </a:extLst>
          </p:cNvPr>
          <p:cNvSpPr txBox="1"/>
          <p:nvPr/>
        </p:nvSpPr>
        <p:spPr>
          <a:xfrm>
            <a:off x="1204686" y="59218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b="1">
                <a:solidFill>
                  <a:srgbClr val="0B582E"/>
                </a:solidFill>
              </a:rPr>
              <a:t>FASE DE DISEÑO DEL PRODUCTO</a:t>
            </a:r>
            <a:endParaRPr lang="en-US"/>
          </a:p>
        </p:txBody>
      </p:sp>
      <p:pic>
        <p:nvPicPr>
          <p:cNvPr id="11" name="Picture 11" descr="Most promising new sustainable building materials | Architecture &amp; Design">
            <a:extLst>
              <a:ext uri="{FF2B5EF4-FFF2-40B4-BE49-F238E27FC236}">
                <a16:creationId xmlns:a16="http://schemas.microsoft.com/office/drawing/2014/main" id="{BA42E192-3687-11F7-D459-F22122964EB6}"/>
              </a:ext>
            </a:extLst>
          </p:cNvPr>
          <p:cNvPicPr>
            <a:picLocks noChangeAspect="1"/>
          </p:cNvPicPr>
          <p:nvPr/>
        </p:nvPicPr>
        <p:blipFill rotWithShape="1">
          <a:blip r:embed="rId3"/>
          <a:srcRect l="8448" r="10227" b="-377"/>
          <a:stretch/>
        </p:blipFill>
        <p:spPr>
          <a:xfrm>
            <a:off x="536674" y="2012373"/>
            <a:ext cx="3977326" cy="3692263"/>
          </a:xfrm>
          <a:prstGeom prst="rect">
            <a:avLst/>
          </a:prstGeom>
        </p:spPr>
      </p:pic>
    </p:spTree>
    <p:extLst>
      <p:ext uri="{BB962C8B-B14F-4D97-AF65-F5344CB8AC3E}">
        <p14:creationId xmlns:p14="http://schemas.microsoft.com/office/powerpoint/2010/main" val="2607243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5864116" y="1854066"/>
            <a:ext cx="5174616" cy="4379118"/>
          </a:xfrm>
        </p:spPr>
        <p:txBody>
          <a:bodyPr vert="horz" lIns="91440" tIns="45720" rIns="91440" bIns="45720" rtlCol="0" anchor="t">
            <a:noAutofit/>
          </a:bodyPr>
          <a:lstStyle/>
          <a:p>
            <a:pPr algn="just"/>
            <a:r>
              <a:rPr lang="es" dirty="0">
                <a:ea typeface="+mn-lt"/>
                <a:cs typeface="+mn-lt"/>
              </a:rPr>
              <a:t>Cuando se trata de la fábrica donde se fabrica el producto, hay varias medidas a considerar.</a:t>
            </a:r>
            <a:endParaRPr lang="en-US">
              <a:ea typeface="+mn-lt"/>
              <a:cs typeface="+mn-lt"/>
            </a:endParaRPr>
          </a:p>
          <a:p>
            <a:r>
              <a:rPr lang="es" dirty="0">
                <a:ea typeface="+mn-lt"/>
                <a:cs typeface="+mn-lt"/>
              </a:rPr>
              <a:t>En primer lugar, las condiciones de trabajo deben cumplir las normas y leyes. </a:t>
            </a:r>
            <a:br>
              <a:rPr lang="en-US" dirty="0">
                <a:ea typeface="+mn-lt"/>
                <a:cs typeface="+mn-lt"/>
              </a:rPr>
            </a:br>
            <a:br>
              <a:rPr lang="en-US" dirty="0">
                <a:ea typeface="+mn-lt"/>
                <a:cs typeface="+mn-lt"/>
              </a:rPr>
            </a:br>
            <a:r>
              <a:rPr lang="es" dirty="0">
                <a:ea typeface="+mn-lt"/>
                <a:cs typeface="+mn-lt"/>
              </a:rPr>
              <a:t>En cuanto al impacto ambiental del proceso de fabricación, debe verificar y abogar por cualquier reducción en los desechos industriales y asegurarse de que los desechos de la fabricación de su producto sean reciclables.</a:t>
            </a:r>
            <a:endParaRPr lang="en-US" dirty="0">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a:xfrm>
            <a:off x="6003700" y="442135"/>
            <a:ext cx="4898828" cy="1130113"/>
          </a:xfrm>
        </p:spPr>
        <p:txBody>
          <a:bodyPr>
            <a:normAutofit fontScale="85000" lnSpcReduction="10000"/>
          </a:bodyPr>
          <a:lstStyle/>
          <a:p>
            <a:r>
              <a:rPr lang="es" b="1">
                <a:ea typeface="+mn-lt"/>
                <a:cs typeface="+mn-lt"/>
              </a:rPr>
              <a:t>Consideremos sus procesos de fabricación sostenibles</a:t>
            </a:r>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s" b="1">
                <a:cs typeface="Calibri"/>
              </a:rPr>
              <a:t>COSAS PARA CONSIDERAR</a:t>
            </a: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s">
                <a:cs typeface="Calibri"/>
              </a:rPr>
              <a:t>03</a:t>
            </a:r>
            <a:endParaRPr lang="en-US"/>
          </a:p>
        </p:txBody>
      </p:sp>
      <p:pic>
        <p:nvPicPr>
          <p:cNvPr id="6" name="Picture 6" descr="Sustainable Manufacturing |Dassault Systèmes®">
            <a:extLst>
              <a:ext uri="{FF2B5EF4-FFF2-40B4-BE49-F238E27FC236}">
                <a16:creationId xmlns:a16="http://schemas.microsoft.com/office/drawing/2014/main" id="{6A72E803-76BF-7E77-9DAF-53A2CBB22525}"/>
              </a:ext>
            </a:extLst>
          </p:cNvPr>
          <p:cNvPicPr>
            <a:picLocks noChangeAspect="1"/>
          </p:cNvPicPr>
          <p:nvPr/>
        </p:nvPicPr>
        <p:blipFill rotWithShape="1">
          <a:blip r:embed="rId2"/>
          <a:srcRect l="5728" r="4539" b="-358"/>
          <a:stretch/>
        </p:blipFill>
        <p:spPr>
          <a:xfrm>
            <a:off x="470849" y="2651078"/>
            <a:ext cx="4278122" cy="3193609"/>
          </a:xfrm>
          <a:prstGeom prst="rect">
            <a:avLst/>
          </a:prstGeom>
        </p:spPr>
      </p:pic>
      <p:sp>
        <p:nvSpPr>
          <p:cNvPr id="8" name="TextBox 7">
            <a:extLst>
              <a:ext uri="{FF2B5EF4-FFF2-40B4-BE49-F238E27FC236}">
                <a16:creationId xmlns:a16="http://schemas.microsoft.com/office/drawing/2014/main" id="{62D7D37A-7F4A-A4F6-0688-BEC1B6100D8B}"/>
              </a:ext>
            </a:extLst>
          </p:cNvPr>
          <p:cNvSpPr txBox="1"/>
          <p:nvPr/>
        </p:nvSpPr>
        <p:spPr>
          <a:xfrm>
            <a:off x="170597"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3"/>
              </a:rPr>
              <a:t>Fuente</a:t>
            </a:r>
            <a:endParaRPr lang="en-US"/>
          </a:p>
        </p:txBody>
      </p:sp>
      <p:sp>
        <p:nvSpPr>
          <p:cNvPr id="7" name="TextBox 6">
            <a:extLst>
              <a:ext uri="{FF2B5EF4-FFF2-40B4-BE49-F238E27FC236}">
                <a16:creationId xmlns:a16="http://schemas.microsoft.com/office/drawing/2014/main" id="{3970CABA-31B4-1093-1B03-C2559468CAED}"/>
              </a:ext>
            </a:extLst>
          </p:cNvPr>
          <p:cNvSpPr txBox="1"/>
          <p:nvPr/>
        </p:nvSpPr>
        <p:spPr>
          <a:xfrm>
            <a:off x="745066" y="5921829"/>
            <a:ext cx="38196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b="1">
                <a:solidFill>
                  <a:srgbClr val="0B582E"/>
                </a:solidFill>
              </a:rPr>
              <a:t>FASE DE FABRICACIÓN DEL PRODUCTO</a:t>
            </a:r>
            <a:endParaRPr lang="en-US"/>
          </a:p>
        </p:txBody>
      </p:sp>
    </p:spTree>
    <p:extLst>
      <p:ext uri="{BB962C8B-B14F-4D97-AF65-F5344CB8AC3E}">
        <p14:creationId xmlns:p14="http://schemas.microsoft.com/office/powerpoint/2010/main" val="3050088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5845538" y="1474312"/>
            <a:ext cx="5247187" cy="4306547"/>
          </a:xfrm>
        </p:spPr>
        <p:txBody>
          <a:bodyPr vert="horz" lIns="91440" tIns="45720" rIns="91440" bIns="45720" rtlCol="0" anchor="t">
            <a:noAutofit/>
          </a:bodyPr>
          <a:lstStyle/>
          <a:p>
            <a:pPr algn="just"/>
            <a:r>
              <a:rPr lang="es" dirty="0">
                <a:ea typeface="+mn-lt"/>
                <a:cs typeface="+mn-lt"/>
              </a:rPr>
              <a:t>La presión sobre las empresas para que reduzcan los residuos de envases ha aumentado drásticamente ante el sentimiento global de los consumidores. Todos recordamos imágenes viscerales de fugas de envases en los océanos. </a:t>
            </a:r>
            <a:br>
              <a:rPr lang="en-US" dirty="0">
                <a:ea typeface="+mn-lt"/>
                <a:cs typeface="+mn-lt"/>
              </a:rPr>
            </a:br>
            <a:br>
              <a:rPr lang="en-US" dirty="0">
                <a:ea typeface="+mn-lt"/>
                <a:cs typeface="+mn-lt"/>
              </a:rPr>
            </a:br>
            <a:r>
              <a:rPr lang="es" dirty="0">
                <a:ea typeface="+mn-lt"/>
                <a:cs typeface="+mn-lt"/>
              </a:rPr>
              <a:t>La gestión de residuos de envases está sujeta al mayor número de medidas regulatorias a nivel mundial (91 en total). Además, ha habido un enfoque regulatorio cada vez mayor en áreas más específicas de empaque, que incluyen empaques de plástico, empaques de bebidas, empaques primarios versus secundarios.</a:t>
            </a:r>
            <a:endParaRPr lang="en-US" dirty="0">
              <a:cs typeface="Calibri"/>
            </a:endParaRPr>
          </a:p>
          <a:p>
            <a:pPr algn="just"/>
            <a:endParaRPr lang="en-US" dirty="0">
              <a:cs typeface="Calibri"/>
            </a:endParaRPr>
          </a:p>
          <a:p>
            <a:pPr algn="just"/>
            <a:endParaRPr lang="en-US" dirty="0">
              <a:cs typeface="Calibri"/>
            </a:endParaRPr>
          </a:p>
          <a:p>
            <a:pPr algn="just"/>
            <a:endParaRPr lang="en-US" dirty="0">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a:xfrm>
            <a:off x="6003700" y="442135"/>
            <a:ext cx="5721304" cy="1118018"/>
          </a:xfrm>
        </p:spPr>
        <p:txBody>
          <a:bodyPr>
            <a:normAutofit/>
          </a:bodyPr>
          <a:lstStyle/>
          <a:p>
            <a:r>
              <a:rPr lang="es" b="1">
                <a:ea typeface="+mn-lt"/>
                <a:cs typeface="+mn-lt"/>
              </a:rPr>
              <a:t>¿Has pensado en envases sostenibles?</a:t>
            </a:r>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s" b="1">
                <a:cs typeface="Calibri"/>
              </a:rPr>
              <a:t>COSAS PARA CONSIDERAR</a:t>
            </a: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s">
                <a:cs typeface="Calibri"/>
              </a:rPr>
              <a:t>04</a:t>
            </a:r>
            <a:endParaRPr lang="en-US"/>
          </a:p>
        </p:txBody>
      </p:sp>
      <p:sp>
        <p:nvSpPr>
          <p:cNvPr id="11" name="TextBox 10">
            <a:extLst>
              <a:ext uri="{FF2B5EF4-FFF2-40B4-BE49-F238E27FC236}">
                <a16:creationId xmlns:a16="http://schemas.microsoft.com/office/drawing/2014/main" id="{95A8449C-3BF4-0F4A-5EA1-966CB42BABF5}"/>
              </a:ext>
            </a:extLst>
          </p:cNvPr>
          <p:cNvSpPr txBox="1"/>
          <p:nvPr/>
        </p:nvSpPr>
        <p:spPr>
          <a:xfrm>
            <a:off x="504967" y="5793474"/>
            <a:ext cx="44150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a:solidFill>
                  <a:srgbClr val="84BA41"/>
                </a:solidFill>
              </a:rPr>
              <a:t>Recurso útil Informe McKinsey</a:t>
            </a:r>
            <a:r>
              <a:rPr lang="es">
                <a:solidFill>
                  <a:srgbClr val="FFFFFF"/>
                </a:solidFill>
              </a:rPr>
              <a:t> </a:t>
            </a:r>
            <a:r>
              <a:rPr lang="es">
                <a:solidFill>
                  <a:srgbClr val="87A66E"/>
                </a:solidFill>
                <a:cs typeface="Segoe UI"/>
                <a:hlinkClick r:id="rId2"/>
              </a:rPr>
              <a:t>Sostenibilidad en el embalaje: desarrollo normativo global en 30 países</a:t>
            </a:r>
            <a:endParaRPr lang="en-US"/>
          </a:p>
        </p:txBody>
      </p:sp>
      <p:pic>
        <p:nvPicPr>
          <p:cNvPr id="10" name="Picture 11">
            <a:extLst>
              <a:ext uri="{FF2B5EF4-FFF2-40B4-BE49-F238E27FC236}">
                <a16:creationId xmlns:a16="http://schemas.microsoft.com/office/drawing/2014/main" id="{4CD4D3E8-8A1E-4EE2-3723-E2301D4EB4D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25" t="18464" r="496" b="19915"/>
          <a:stretch/>
        </p:blipFill>
        <p:spPr>
          <a:xfrm>
            <a:off x="602480" y="2398028"/>
            <a:ext cx="3990430" cy="3312084"/>
          </a:xfrm>
          <a:prstGeom prst="rect">
            <a:avLst/>
          </a:prstGeom>
        </p:spPr>
      </p:pic>
    </p:spTree>
    <p:extLst>
      <p:ext uri="{BB962C8B-B14F-4D97-AF65-F5344CB8AC3E}">
        <p14:creationId xmlns:p14="http://schemas.microsoft.com/office/powerpoint/2010/main" val="3798474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173A1-91B9-D306-7C64-43195DAB01A3}"/>
              </a:ext>
            </a:extLst>
          </p:cNvPr>
          <p:cNvSpPr>
            <a:spLocks noGrp="1"/>
          </p:cNvSpPr>
          <p:nvPr>
            <p:ph type="body" sz="quarter" idx="20"/>
          </p:nvPr>
        </p:nvSpPr>
        <p:spPr>
          <a:xfrm>
            <a:off x="5936688" y="1799004"/>
            <a:ext cx="4896426" cy="4306547"/>
          </a:xfrm>
        </p:spPr>
        <p:txBody>
          <a:bodyPr vert="horz" lIns="91440" tIns="45720" rIns="91440" bIns="45720" rtlCol="0" anchor="t">
            <a:noAutofit/>
          </a:bodyPr>
          <a:lstStyle/>
          <a:p>
            <a:pPr algn="just"/>
            <a:r>
              <a:rPr lang="es" dirty="0">
                <a:ea typeface="+mn-lt"/>
                <a:cs typeface="+mn-lt"/>
              </a:rPr>
              <a:t>Cuando se ha fabricado el producto, a menudo se transporta a los clientes oa una tienda minorista. Con las medidas adecuadas, puede reducir el impacto ambiental del producto o servicio.</a:t>
            </a:r>
          </a:p>
          <a:p>
            <a:pPr algn="just"/>
            <a:r>
              <a:rPr lang="es" dirty="0">
                <a:ea typeface="+mn-lt"/>
                <a:cs typeface="+mn-lt"/>
              </a:rPr>
              <a:t>Por ejemplo, la reducción del número de transportes, el uso de camiones híbridos/eléctricos, el transporte consolidado con otros productores y el embalaje de transporte eficiente reducirán sus emisiones generales de gases de efecto invernadero.</a:t>
            </a:r>
            <a:endParaRPr lang="en-US" dirty="0">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3" name="Text Placeholder 2">
            <a:extLst>
              <a:ext uri="{FF2B5EF4-FFF2-40B4-BE49-F238E27FC236}">
                <a16:creationId xmlns:a16="http://schemas.microsoft.com/office/drawing/2014/main" id="{88B3BC9C-CB7E-5B54-148E-BA5A2AD9C364}"/>
              </a:ext>
            </a:extLst>
          </p:cNvPr>
          <p:cNvSpPr>
            <a:spLocks noGrp="1"/>
          </p:cNvSpPr>
          <p:nvPr>
            <p:ph type="body" sz="quarter" idx="22"/>
          </p:nvPr>
        </p:nvSpPr>
        <p:spPr>
          <a:xfrm>
            <a:off x="6003700" y="601359"/>
            <a:ext cx="4898828" cy="1130113"/>
          </a:xfrm>
        </p:spPr>
        <p:txBody>
          <a:bodyPr>
            <a:normAutofit/>
          </a:bodyPr>
          <a:lstStyle/>
          <a:p>
            <a:r>
              <a:rPr lang="es" b="1">
                <a:ea typeface="+mn-lt"/>
                <a:cs typeface="+mn-lt"/>
              </a:rPr>
              <a:t>Prueba a optar por Low Carbon Logistics</a:t>
            </a:r>
          </a:p>
        </p:txBody>
      </p:sp>
      <p:sp>
        <p:nvSpPr>
          <p:cNvPr id="4" name="Text Placeholder 3">
            <a:extLst>
              <a:ext uri="{FF2B5EF4-FFF2-40B4-BE49-F238E27FC236}">
                <a16:creationId xmlns:a16="http://schemas.microsoft.com/office/drawing/2014/main" id="{C052CF49-A914-3760-8A73-F4C7C94C961D}"/>
              </a:ext>
            </a:extLst>
          </p:cNvPr>
          <p:cNvSpPr>
            <a:spLocks noGrp="1"/>
          </p:cNvSpPr>
          <p:nvPr>
            <p:ph type="body" sz="quarter" idx="23"/>
          </p:nvPr>
        </p:nvSpPr>
        <p:spPr/>
        <p:txBody>
          <a:bodyPr/>
          <a:lstStyle/>
          <a:p>
            <a:r>
              <a:rPr lang="es" b="1">
                <a:cs typeface="Calibri"/>
              </a:rPr>
              <a:t>COSAS PARA CONSIDERAR</a:t>
            </a:r>
          </a:p>
        </p:txBody>
      </p:sp>
      <p:sp>
        <p:nvSpPr>
          <p:cNvPr id="5" name="Text Placeholder 4">
            <a:extLst>
              <a:ext uri="{FF2B5EF4-FFF2-40B4-BE49-F238E27FC236}">
                <a16:creationId xmlns:a16="http://schemas.microsoft.com/office/drawing/2014/main" id="{982CAD76-F1D8-4678-AA9A-C0B4ED59837C}"/>
              </a:ext>
            </a:extLst>
          </p:cNvPr>
          <p:cNvSpPr>
            <a:spLocks noGrp="1"/>
          </p:cNvSpPr>
          <p:nvPr>
            <p:ph type="body" sz="quarter" idx="24"/>
          </p:nvPr>
        </p:nvSpPr>
        <p:spPr/>
        <p:txBody>
          <a:bodyPr/>
          <a:lstStyle/>
          <a:p>
            <a:r>
              <a:rPr lang="es">
                <a:cs typeface="Calibri"/>
              </a:rPr>
              <a:t>05</a:t>
            </a:r>
            <a:endParaRPr lang="en-US"/>
          </a:p>
        </p:txBody>
      </p:sp>
      <p:pic>
        <p:nvPicPr>
          <p:cNvPr id="6" name="Picture 6" descr="3 Sustainable Logistics Management Practices - iGPS Logistics, LLC">
            <a:extLst>
              <a:ext uri="{FF2B5EF4-FFF2-40B4-BE49-F238E27FC236}">
                <a16:creationId xmlns:a16="http://schemas.microsoft.com/office/drawing/2014/main" id="{577CA319-38AE-C030-182E-FF5059BD2508}"/>
              </a:ext>
            </a:extLst>
          </p:cNvPr>
          <p:cNvPicPr>
            <a:picLocks noChangeAspect="1"/>
          </p:cNvPicPr>
          <p:nvPr/>
        </p:nvPicPr>
        <p:blipFill>
          <a:blip r:embed="rId2"/>
          <a:stretch>
            <a:fillRect/>
          </a:stretch>
        </p:blipFill>
        <p:spPr>
          <a:xfrm>
            <a:off x="681949" y="2585109"/>
            <a:ext cx="4062481" cy="2908500"/>
          </a:xfrm>
          <a:prstGeom prst="rect">
            <a:avLst/>
          </a:prstGeom>
        </p:spPr>
      </p:pic>
      <p:sp>
        <p:nvSpPr>
          <p:cNvPr id="8" name="TextBox 7">
            <a:extLst>
              <a:ext uri="{FF2B5EF4-FFF2-40B4-BE49-F238E27FC236}">
                <a16:creationId xmlns:a16="http://schemas.microsoft.com/office/drawing/2014/main" id="{A7734A95-2110-AB0F-6787-5243348A0A99}"/>
              </a:ext>
            </a:extLst>
          </p:cNvPr>
          <p:cNvSpPr txBox="1"/>
          <p:nvPr/>
        </p:nvSpPr>
        <p:spPr>
          <a:xfrm>
            <a:off x="170597" y="6380328"/>
            <a:ext cx="2576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3"/>
              </a:rPr>
              <a:t>Fuente</a:t>
            </a:r>
            <a:endParaRPr lang="en-US"/>
          </a:p>
        </p:txBody>
      </p:sp>
      <p:sp>
        <p:nvSpPr>
          <p:cNvPr id="7" name="TextBox 6">
            <a:extLst>
              <a:ext uri="{FF2B5EF4-FFF2-40B4-BE49-F238E27FC236}">
                <a16:creationId xmlns:a16="http://schemas.microsoft.com/office/drawing/2014/main" id="{27C5A7FD-2A14-AA2F-BE8C-E485B9FEF1B0}"/>
              </a:ext>
            </a:extLst>
          </p:cNvPr>
          <p:cNvSpPr txBox="1"/>
          <p:nvPr/>
        </p:nvSpPr>
        <p:spPr>
          <a:xfrm>
            <a:off x="696686" y="5607352"/>
            <a:ext cx="4218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b="1">
                <a:solidFill>
                  <a:srgbClr val="0B582E"/>
                </a:solidFill>
              </a:rPr>
              <a:t>DISTRIBUCIÓN DE PRODUCTOS</a:t>
            </a:r>
            <a:r>
              <a:rPr lang="es">
                <a:solidFill>
                  <a:srgbClr val="086D6E"/>
                </a:solidFill>
              </a:rPr>
              <a:t> </a:t>
            </a:r>
            <a:r>
              <a:rPr lang="es" b="1">
                <a:solidFill>
                  <a:srgbClr val="0B582E"/>
                </a:solidFill>
              </a:rPr>
              <a:t>FASE</a:t>
            </a:r>
            <a:endParaRPr lang="en-US"/>
          </a:p>
        </p:txBody>
      </p:sp>
    </p:spTree>
    <p:extLst>
      <p:ext uri="{BB962C8B-B14F-4D97-AF65-F5344CB8AC3E}">
        <p14:creationId xmlns:p14="http://schemas.microsoft.com/office/powerpoint/2010/main" val="811971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6B9FDB-5622-35C7-298A-147588742799}"/>
              </a:ext>
            </a:extLst>
          </p:cNvPr>
          <p:cNvSpPr>
            <a:spLocks noGrp="1"/>
          </p:cNvSpPr>
          <p:nvPr>
            <p:ph type="body" sz="quarter" idx="18"/>
          </p:nvPr>
        </p:nvSpPr>
        <p:spPr>
          <a:xfrm>
            <a:off x="2161309" y="775855"/>
            <a:ext cx="9646298" cy="5125164"/>
          </a:xfrm>
        </p:spPr>
        <p:txBody>
          <a:bodyPr>
            <a:normAutofit fontScale="92500" lnSpcReduction="10000"/>
          </a:bodyPr>
          <a:lstStyle/>
          <a:p>
            <a:r>
              <a:rPr lang="es" dirty="0">
                <a:solidFill>
                  <a:srgbClr val="297239"/>
                </a:solidFill>
                <a:ea typeface="+mn-lt"/>
                <a:cs typeface="+mn-lt"/>
              </a:rPr>
              <a:t>REALIZACIÓN DE UN ANÁLISIS DEL CICLO DE VIDA</a:t>
            </a:r>
          </a:p>
          <a:p>
            <a:endParaRPr lang="en-US" dirty="0">
              <a:ea typeface="+mn-lt"/>
              <a:cs typeface="+mn-lt"/>
            </a:endParaRPr>
          </a:p>
          <a:p>
            <a:r>
              <a:rPr lang="es" sz="2400" dirty="0">
                <a:ea typeface="+mn-lt"/>
                <a:cs typeface="+mn-lt"/>
              </a:rPr>
              <a:t>Esta puede ser una evaluación muy compleja de llevar a cabo debido a la cantidad de factores involucrados. Hay muchas preguntas que hacer:</a:t>
            </a:r>
          </a:p>
          <a:p>
            <a:pPr marL="342900" indent="-342900">
              <a:buChar char="•"/>
            </a:pPr>
            <a:r>
              <a:rPr lang="es" sz="2400" dirty="0">
                <a:ea typeface="+mn-lt"/>
                <a:cs typeface="+mn-lt"/>
              </a:rPr>
              <a:t>¿Qué materias primas estaban involucradas?</a:t>
            </a:r>
          </a:p>
          <a:p>
            <a:pPr marL="342900" indent="-342900">
              <a:buChar char="•"/>
            </a:pPr>
            <a:r>
              <a:rPr lang="es" sz="2400" dirty="0">
                <a:ea typeface="+mn-lt"/>
                <a:cs typeface="+mn-lt"/>
              </a:rPr>
              <a:t>¿De dónde vienen?</a:t>
            </a:r>
          </a:p>
          <a:p>
            <a:pPr marL="342900" indent="-342900">
              <a:buChar char="•"/>
            </a:pPr>
            <a:r>
              <a:rPr lang="es" sz="2400" dirty="0">
                <a:ea typeface="+mn-lt"/>
                <a:cs typeface="+mn-lt"/>
              </a:rPr>
              <a:t>¿Cómo se produjeron mis bienes? ¿Cómo fueron transportados?</a:t>
            </a:r>
          </a:p>
          <a:p>
            <a:pPr marL="342900" indent="-342900">
              <a:buChar char="•"/>
            </a:pPr>
            <a:r>
              <a:rPr lang="es" sz="2400" dirty="0">
                <a:ea typeface="+mn-lt"/>
                <a:cs typeface="+mn-lt"/>
              </a:rPr>
              <a:t>¿Cómo es el ciclo de vida del producto?</a:t>
            </a:r>
          </a:p>
          <a:p>
            <a:pPr marL="342900" indent="-342900">
              <a:buChar char="•"/>
            </a:pPr>
            <a:r>
              <a:rPr lang="es" sz="2400" dirty="0">
                <a:ea typeface="+mn-lt"/>
                <a:cs typeface="+mn-lt"/>
              </a:rPr>
              <a:t>¿El producto tiene longevidad o es un producto de 'tomar-hacer-desperdiciar'?</a:t>
            </a:r>
          </a:p>
          <a:p>
            <a:pPr marL="342900" indent="-342900">
              <a:buChar char="•"/>
            </a:pPr>
            <a:endParaRPr lang="en-US" sz="2400">
              <a:cs typeface="Calibri"/>
            </a:endParaRPr>
          </a:p>
          <a:p>
            <a:pPr marL="0" indent="0"/>
            <a:r>
              <a:rPr lang="es" sz="2400" dirty="0">
                <a:cs typeface="Calibri"/>
              </a:rPr>
              <a:t>La buena noticia es que hay algunas herramientas y plantillas útiles para ayudarlo a usted o a su equipo a resolver esto.</a:t>
            </a:r>
          </a:p>
        </p:txBody>
      </p:sp>
    </p:spTree>
    <p:extLst>
      <p:ext uri="{BB962C8B-B14F-4D97-AF65-F5344CB8AC3E}">
        <p14:creationId xmlns:p14="http://schemas.microsoft.com/office/powerpoint/2010/main" val="374920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8" y="3733703"/>
            <a:ext cx="3791493" cy="1551104"/>
          </a:xfrm>
        </p:spPr>
        <p:txBody>
          <a:bodyPr>
            <a:normAutofit fontScale="92500" lnSpcReduction="20000"/>
          </a:bodyPr>
          <a:lstStyle/>
          <a:p>
            <a:r>
              <a:rPr lang="es"/>
              <a:t>¿Por qué necesitas ser verde?</a:t>
            </a:r>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s"/>
              <a:t>Sección 1</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1356-633F-43C7-9C5B-E23C08437082}"/>
              </a:ext>
            </a:extLst>
          </p:cNvPr>
          <p:cNvSpPr>
            <a:spLocks noGrp="1"/>
          </p:cNvSpPr>
          <p:nvPr>
            <p:ph type="body" sz="quarter" idx="18"/>
          </p:nvPr>
        </p:nvSpPr>
        <p:spPr>
          <a:xfrm>
            <a:off x="473870" y="3319106"/>
            <a:ext cx="5780987" cy="2271033"/>
          </a:xfrm>
        </p:spPr>
        <p:txBody>
          <a:bodyPr vert="horz" lIns="91440" tIns="45720" rIns="91440" bIns="45720" rtlCol="0" anchor="t">
            <a:normAutofit/>
          </a:bodyPr>
          <a:lstStyle/>
          <a:p>
            <a:r>
              <a:rPr lang="es" dirty="0">
                <a:ea typeface="+mn-lt"/>
                <a:cs typeface="+mn-lt"/>
              </a:rPr>
              <a:t>   </a:t>
            </a:r>
            <a:endParaRPr lang="en-US" b="1" dirty="0">
              <a:cs typeface="Calibri"/>
            </a:endParaRPr>
          </a:p>
        </p:txBody>
      </p:sp>
      <p:sp>
        <p:nvSpPr>
          <p:cNvPr id="3" name="Text Placeholder 2">
            <a:extLst>
              <a:ext uri="{FF2B5EF4-FFF2-40B4-BE49-F238E27FC236}">
                <a16:creationId xmlns:a16="http://schemas.microsoft.com/office/drawing/2014/main" id="{A42A7262-837F-D8B3-2E1C-6FDCFC7CA41D}"/>
              </a:ext>
            </a:extLst>
          </p:cNvPr>
          <p:cNvSpPr>
            <a:spLocks noGrp="1"/>
          </p:cNvSpPr>
          <p:nvPr>
            <p:ph type="body" sz="quarter" idx="16"/>
          </p:nvPr>
        </p:nvSpPr>
        <p:spPr/>
        <p:txBody>
          <a:bodyPr vert="horz" lIns="91440" tIns="45720" rIns="91440" bIns="45720" rtlCol="0" anchor="t">
            <a:normAutofit/>
          </a:bodyPr>
          <a:lstStyle/>
          <a:p>
            <a:r>
              <a:rPr lang="es" b="1" dirty="0"/>
              <a:t>ACTIVIDAD CORTA: LONA DE ANÁLISIS DEL CICLO DE VIDA EN MIRO</a:t>
            </a:r>
            <a:endParaRPr lang="en-US" b="1" dirty="0">
              <a:cs typeface="Calibri"/>
            </a:endParaRPr>
          </a:p>
          <a:p>
            <a:endParaRPr lang="en-US">
              <a:cs typeface="Calibri"/>
            </a:endParaRPr>
          </a:p>
        </p:txBody>
      </p:sp>
      <p:pic>
        <p:nvPicPr>
          <p:cNvPr id="8" name="Picture 8" descr="Diagram&#10;&#10;Description automatically generated">
            <a:extLst>
              <a:ext uri="{FF2B5EF4-FFF2-40B4-BE49-F238E27FC236}">
                <a16:creationId xmlns:a16="http://schemas.microsoft.com/office/drawing/2014/main" id="{57F224B7-50C9-9459-3006-E36CD8ED4E4A}"/>
              </a:ext>
            </a:extLst>
          </p:cNvPr>
          <p:cNvPicPr>
            <a:picLocks noGrp="1" noChangeAspect="1"/>
          </p:cNvPicPr>
          <p:nvPr>
            <p:ph type="pic" sz="quarter" idx="10"/>
          </p:nvPr>
        </p:nvPicPr>
        <p:blipFill rotWithShape="1">
          <a:blip r:embed="rId2"/>
          <a:srcRect l="16600" r="41000" b="-60"/>
          <a:stretch/>
        </p:blipFill>
        <p:spPr>
          <a:xfrm>
            <a:off x="6998744" y="1476947"/>
            <a:ext cx="5126385" cy="4119140"/>
          </a:xfrm>
        </p:spPr>
      </p:pic>
      <p:sp>
        <p:nvSpPr>
          <p:cNvPr id="9" name="TextBox 8">
            <a:extLst>
              <a:ext uri="{FF2B5EF4-FFF2-40B4-BE49-F238E27FC236}">
                <a16:creationId xmlns:a16="http://schemas.microsoft.com/office/drawing/2014/main" id="{B8FE7BCE-0665-E08D-C07D-A2A6C0F31C0E}"/>
              </a:ext>
            </a:extLst>
          </p:cNvPr>
          <p:cNvSpPr txBox="1"/>
          <p:nvPr/>
        </p:nvSpPr>
        <p:spPr>
          <a:xfrm>
            <a:off x="309639" y="2934305"/>
            <a:ext cx="628710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000" dirty="0">
                <a:solidFill>
                  <a:srgbClr val="000000"/>
                </a:solidFill>
                <a:latin typeface="Calibri"/>
                <a:cs typeface="Calibri"/>
              </a:rPr>
              <a:t>Este lienzo ofrece una plantilla de taller integral de 60 minutos para ayudar a los equipos a trabajar durante el ciclo de vida completo de uno de sus productos. Proporciona información y alineación en todos los pasos del ciclo de vida de un producto y ayuda a los equipos a obtener una imagen más clara y ver cuáles son sus oportunidades para el desarrollo circular y sostenible.</a:t>
            </a:r>
            <a:endParaRPr lang="en-US" sz="2000" dirty="0">
              <a:solidFill>
                <a:srgbClr val="000000"/>
              </a:solidFill>
              <a:latin typeface="Calibri"/>
              <a:cs typeface="Calibri"/>
            </a:endParaRPr>
          </a:p>
          <a:p>
            <a:pPr algn="just"/>
            <a:r>
              <a:rPr lang="es" sz="2000" b="1" dirty="0">
                <a:solidFill>
                  <a:srgbClr val="297239"/>
                </a:solidFill>
                <a:cs typeface="Calibri"/>
              </a:rPr>
              <a:t>HAGA CLIC EN EL ENLACE PARA COMENZAR</a:t>
            </a:r>
          </a:p>
        </p:txBody>
      </p:sp>
      <p:sp>
        <p:nvSpPr>
          <p:cNvPr id="10" name="TextBox 9">
            <a:extLst>
              <a:ext uri="{FF2B5EF4-FFF2-40B4-BE49-F238E27FC236}">
                <a16:creationId xmlns:a16="http://schemas.microsoft.com/office/drawing/2014/main" id="{15EFDC7A-BD0E-FC39-1CB4-2E49BF3C024A}"/>
              </a:ext>
            </a:extLst>
          </p:cNvPr>
          <p:cNvSpPr txBox="1"/>
          <p:nvPr/>
        </p:nvSpPr>
        <p:spPr>
          <a:xfrm>
            <a:off x="309639" y="6083437"/>
            <a:ext cx="7061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000" dirty="0">
                <a:hlinkClick r:id="rId3"/>
              </a:rPr>
              <a:t>Plantilla de ejercicio del ciclo de vida de Minou Schillings |Miroverse</a:t>
            </a:r>
            <a:endParaRPr lang="en-US" sz="2000" dirty="0">
              <a:cs typeface="Calibri"/>
            </a:endParaRPr>
          </a:p>
        </p:txBody>
      </p:sp>
    </p:spTree>
    <p:extLst>
      <p:ext uri="{BB962C8B-B14F-4D97-AF65-F5344CB8AC3E}">
        <p14:creationId xmlns:p14="http://schemas.microsoft.com/office/powerpoint/2010/main" val="230565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1356-633F-43C7-9C5B-E23C08437082}"/>
              </a:ext>
            </a:extLst>
          </p:cNvPr>
          <p:cNvSpPr>
            <a:spLocks noGrp="1"/>
          </p:cNvSpPr>
          <p:nvPr>
            <p:ph type="body" sz="quarter" idx="18"/>
          </p:nvPr>
        </p:nvSpPr>
        <p:spPr>
          <a:xfrm>
            <a:off x="377108" y="3065107"/>
            <a:ext cx="6131748" cy="2960460"/>
          </a:xfrm>
        </p:spPr>
        <p:txBody>
          <a:bodyPr vert="horz" lIns="91440" tIns="45720" rIns="91440" bIns="45720" rtlCol="0" anchor="t">
            <a:noAutofit/>
          </a:bodyPr>
          <a:lstStyle/>
          <a:p>
            <a:pPr marL="0" indent="0">
              <a:lnSpc>
                <a:spcPct val="110000"/>
              </a:lnSpc>
            </a:pPr>
            <a:r>
              <a:rPr lang="es" sz="2000" b="1" dirty="0">
                <a:ea typeface="+mn-lt"/>
                <a:cs typeface="+mn-lt"/>
              </a:rPr>
              <a:t>Herramienta de evaluación del ciclo de vida: la herramienta </a:t>
            </a:r>
            <a:r>
              <a:rPr lang="es" sz="2000" dirty="0">
                <a:ea typeface="+mn-lt"/>
                <a:cs typeface="+mn-lt"/>
              </a:rPr>
              <a:t>gratuita </a:t>
            </a:r>
            <a:r>
              <a:rPr lang="es" sz="2000" dirty="0" err="1">
                <a:ea typeface="+mn-lt"/>
                <a:cs typeface="+mn-lt"/>
              </a:rPr>
              <a:t>OpenLCA </a:t>
            </a:r>
            <a:r>
              <a:rPr lang="es" sz="2000" dirty="0">
                <a:ea typeface="+mn-lt"/>
                <a:cs typeface="+mn-lt"/>
              </a:rPr>
              <a:t>analiza el impacto de la energía utilizada, la liberación de sustancias tóxicas, el uso de recursos naturales, etc. involucrados en todas las etapas del ciclo de vida de un producto (desde la extracción de materias primas necesarias para producirlo hasta su ya no se usa y se desecha o recicla). </a:t>
            </a:r>
            <a:r>
              <a:rPr lang="es" sz="2000" b="1" dirty="0">
                <a:solidFill>
                  <a:srgbClr val="297239"/>
                </a:solidFill>
                <a:ea typeface="+mn-lt"/>
                <a:cs typeface="+mn-lt"/>
              </a:rPr>
              <a:t>HAGA CLIC EN EL ENLACE PARA COMENZAR</a:t>
            </a:r>
            <a:endParaRPr lang="en-US" sz="2000" dirty="0">
              <a:cs typeface="Calibri"/>
            </a:endParaRPr>
          </a:p>
        </p:txBody>
      </p:sp>
      <p:sp>
        <p:nvSpPr>
          <p:cNvPr id="3" name="Text Placeholder 2">
            <a:extLst>
              <a:ext uri="{FF2B5EF4-FFF2-40B4-BE49-F238E27FC236}">
                <a16:creationId xmlns:a16="http://schemas.microsoft.com/office/drawing/2014/main" id="{A42A7262-837F-D8B3-2E1C-6FDCFC7CA41D}"/>
              </a:ext>
            </a:extLst>
          </p:cNvPr>
          <p:cNvSpPr>
            <a:spLocks noGrp="1"/>
          </p:cNvSpPr>
          <p:nvPr>
            <p:ph type="body" sz="quarter" idx="16"/>
          </p:nvPr>
        </p:nvSpPr>
        <p:spPr/>
        <p:txBody>
          <a:bodyPr vert="horz" lIns="91440" tIns="45720" rIns="91440" bIns="45720" rtlCol="0" anchor="t">
            <a:normAutofit/>
          </a:bodyPr>
          <a:lstStyle/>
          <a:p>
            <a:r>
              <a:rPr lang="es" b="1" dirty="0"/>
              <a:t>LARGA ACTIVIDAD: ANALICE EL CICLO DE VIDA DE SU PRODUCTO </a:t>
            </a:r>
            <a:r>
              <a:rPr lang="es" b="1"/>
              <a:t>openLCA</a:t>
            </a:r>
            <a:r>
              <a:rPr lang="es" b="1" dirty="0"/>
              <a:t> </a:t>
            </a:r>
            <a:endParaRPr lang="en-US" b="1" dirty="0">
              <a:cs typeface="Calibri"/>
            </a:endParaRPr>
          </a:p>
          <a:p>
            <a:endParaRPr lang="en-US">
              <a:cs typeface="Calibri"/>
            </a:endParaRPr>
          </a:p>
        </p:txBody>
      </p:sp>
      <p:pic>
        <p:nvPicPr>
          <p:cNvPr id="5" name="Picture 5" descr="A picture containing text, grass, plant, leaf&#10;&#10;Description automatically generated">
            <a:extLst>
              <a:ext uri="{FF2B5EF4-FFF2-40B4-BE49-F238E27FC236}">
                <a16:creationId xmlns:a16="http://schemas.microsoft.com/office/drawing/2014/main" id="{AB393FA7-8D0C-FDE4-F7DB-5EEE8E81FDCE}"/>
              </a:ext>
            </a:extLst>
          </p:cNvPr>
          <p:cNvPicPr>
            <a:picLocks noGrp="1" noChangeAspect="1"/>
          </p:cNvPicPr>
          <p:nvPr>
            <p:ph type="pic" sz="quarter" idx="10"/>
          </p:nvPr>
        </p:nvPicPr>
        <p:blipFill rotWithShape="1">
          <a:blip r:embed="rId2"/>
          <a:srcRect l="18386" r="31166"/>
          <a:stretch/>
        </p:blipFill>
        <p:spPr>
          <a:xfrm>
            <a:off x="7000910" y="1442067"/>
            <a:ext cx="5116614" cy="3970169"/>
          </a:xfrm>
        </p:spPr>
      </p:pic>
      <p:sp>
        <p:nvSpPr>
          <p:cNvPr id="4" name="TextBox 3">
            <a:extLst>
              <a:ext uri="{FF2B5EF4-FFF2-40B4-BE49-F238E27FC236}">
                <a16:creationId xmlns:a16="http://schemas.microsoft.com/office/drawing/2014/main" id="{824D81C6-C466-ECC1-E1FF-79C820547B2F}"/>
              </a:ext>
            </a:extLst>
          </p:cNvPr>
          <p:cNvSpPr txBox="1"/>
          <p:nvPr/>
        </p:nvSpPr>
        <p:spPr>
          <a:xfrm>
            <a:off x="382210" y="6030685"/>
            <a:ext cx="81013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dirty="0">
                <a:hlinkClick r:id="rId3"/>
              </a:rPr>
              <a:t>openLCA.org | openLCA es un software gratuito y profesional de evaluación del ciclo de vida (LCA) y huella con una amplia gama de características</a:t>
            </a:r>
            <a:endParaRPr lang="en-US" dirty="0"/>
          </a:p>
        </p:txBody>
      </p:sp>
      <p:sp>
        <p:nvSpPr>
          <p:cNvPr id="6" name="TextBox 5">
            <a:extLst>
              <a:ext uri="{FF2B5EF4-FFF2-40B4-BE49-F238E27FC236}">
                <a16:creationId xmlns:a16="http://schemas.microsoft.com/office/drawing/2014/main" id="{AF09C40F-DAEF-0FFB-D20B-F4E2FE5C5CEF}"/>
              </a:ext>
            </a:extLst>
          </p:cNvPr>
          <p:cNvSpPr txBox="1"/>
          <p:nvPr/>
        </p:nvSpPr>
        <p:spPr>
          <a:xfrm>
            <a:off x="4542971" y="46518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297239"/>
              </a:solidFill>
              <a:cs typeface="Calibri"/>
            </a:endParaRPr>
          </a:p>
        </p:txBody>
      </p:sp>
    </p:spTree>
    <p:extLst>
      <p:ext uri="{BB962C8B-B14F-4D97-AF65-F5344CB8AC3E}">
        <p14:creationId xmlns:p14="http://schemas.microsoft.com/office/powerpoint/2010/main" val="314441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FCEA5F-8D55-D003-4B6A-C5292EB67D8E}"/>
              </a:ext>
            </a:extLst>
          </p:cNvPr>
          <p:cNvSpPr>
            <a:spLocks noGrp="1"/>
          </p:cNvSpPr>
          <p:nvPr>
            <p:ph type="body" sz="quarter" idx="18"/>
          </p:nvPr>
        </p:nvSpPr>
        <p:spPr>
          <a:xfrm>
            <a:off x="187554" y="1180202"/>
            <a:ext cx="4448883" cy="3162648"/>
          </a:xfrm>
        </p:spPr>
        <p:txBody>
          <a:bodyPr vert="horz" lIns="91440" tIns="45720" rIns="91440" bIns="45720" rtlCol="0" anchor="t">
            <a:normAutofit fontScale="85000" lnSpcReduction="20000"/>
          </a:bodyPr>
          <a:lstStyle/>
          <a:p>
            <a:pPr algn="just"/>
            <a:r>
              <a:rPr lang="es" dirty="0">
                <a:latin typeface="Calibri"/>
                <a:ea typeface="+mn-lt"/>
                <a:cs typeface="+mn-lt"/>
              </a:rPr>
              <a:t> </a:t>
            </a:r>
            <a:br>
              <a:rPr lang="en-US" dirty="0">
                <a:latin typeface="Calibri"/>
                <a:ea typeface="+mn-lt"/>
                <a:cs typeface="+mn-lt"/>
              </a:rPr>
            </a:br>
            <a:r>
              <a:rPr lang="es" dirty="0">
                <a:latin typeface="Calibri"/>
                <a:ea typeface="+mn-lt"/>
                <a:cs typeface="+mn-lt"/>
              </a:rPr>
              <a:t> </a:t>
            </a:r>
            <a:endParaRPr lang="en-US" dirty="0">
              <a:ea typeface="+mn-lt"/>
              <a:cs typeface="+mn-lt"/>
            </a:endParaRPr>
          </a:p>
          <a:p>
            <a:pPr algn="just">
              <a:lnSpc>
                <a:spcPct val="110000"/>
              </a:lnSpc>
            </a:pPr>
            <a:r>
              <a:rPr lang="es" b="1" dirty="0">
                <a:ea typeface="+mn-lt"/>
                <a:cs typeface="+mn-lt"/>
              </a:rPr>
              <a:t>  </a:t>
            </a:r>
            <a:r>
              <a:rPr lang="es" sz="2600" dirty="0">
                <a:ea typeface="+mn-lt"/>
                <a:cs typeface="+mn-lt"/>
              </a:rPr>
              <a:t>Los productos circulares son aquellos que operan dentro del modelo de economía circular, es decir, aquellos productos que tienen una necesidad reducida o completamente nula de recursos vírgenes y están diseñados pensando en el final de su vida útil.</a:t>
            </a:r>
            <a:endParaRPr lang="en-US" sz="2600">
              <a:cs typeface="Calibri"/>
            </a:endParaRPr>
          </a:p>
        </p:txBody>
      </p:sp>
      <p:sp>
        <p:nvSpPr>
          <p:cNvPr id="3" name="Text Placeholder 2">
            <a:extLst>
              <a:ext uri="{FF2B5EF4-FFF2-40B4-BE49-F238E27FC236}">
                <a16:creationId xmlns:a16="http://schemas.microsoft.com/office/drawing/2014/main" id="{7270C616-F149-8210-7241-6AA90C8BACC4}"/>
              </a:ext>
            </a:extLst>
          </p:cNvPr>
          <p:cNvSpPr>
            <a:spLocks noGrp="1"/>
          </p:cNvSpPr>
          <p:nvPr>
            <p:ph type="body" sz="quarter" idx="16"/>
          </p:nvPr>
        </p:nvSpPr>
        <p:spPr>
          <a:xfrm>
            <a:off x="459878" y="197054"/>
            <a:ext cx="4429523" cy="5778781"/>
          </a:xfrm>
        </p:spPr>
        <p:txBody>
          <a:bodyPr vert="horz" lIns="91440" tIns="45720" rIns="91440" bIns="45720" rtlCol="0" anchor="t">
            <a:normAutofit/>
          </a:bodyPr>
          <a:lstStyle/>
          <a:p>
            <a:r>
              <a:rPr lang="es" b="1" dirty="0">
                <a:cs typeface="Calibri"/>
              </a:rPr>
              <a:t>Enfoque en </a:t>
            </a:r>
            <a:r>
              <a:rPr lang="es" dirty="0">
                <a:cs typeface="Calibri"/>
              </a:rPr>
              <a:t>productos circulares y </a:t>
            </a:r>
            <a:r>
              <a:rPr lang="es" b="1" dirty="0">
                <a:cs typeface="Calibri"/>
              </a:rPr>
              <a:t>ciclos de vida</a:t>
            </a:r>
          </a:p>
        </p:txBody>
      </p:sp>
      <p:sp>
        <p:nvSpPr>
          <p:cNvPr id="10" name="TextBox 9">
            <a:extLst>
              <a:ext uri="{FF2B5EF4-FFF2-40B4-BE49-F238E27FC236}">
                <a16:creationId xmlns:a16="http://schemas.microsoft.com/office/drawing/2014/main" id="{E787C85D-11A5-0622-E867-86F3D8AC22B5}"/>
              </a:ext>
            </a:extLst>
          </p:cNvPr>
          <p:cNvSpPr txBox="1"/>
          <p:nvPr/>
        </p:nvSpPr>
        <p:spPr>
          <a:xfrm>
            <a:off x="406401" y="4397828"/>
            <a:ext cx="108228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400" dirty="0">
                <a:solidFill>
                  <a:srgbClr val="000000"/>
                </a:solidFill>
              </a:rPr>
              <a:t>Un ciclo de vida circular del producto permite productos sostenibles y un consumo sostenible, y desarrollar </a:t>
            </a:r>
            <a:r>
              <a:rPr lang="es" sz="2400" b="1" dirty="0">
                <a:solidFill>
                  <a:srgbClr val="000000"/>
                </a:solidFill>
              </a:rPr>
              <a:t>productos circulares </a:t>
            </a:r>
            <a:r>
              <a:rPr lang="es" sz="2400" dirty="0">
                <a:solidFill>
                  <a:srgbClr val="000000"/>
                </a:solidFill>
              </a:rPr>
              <a:t>es una gran forma concreta de contribuir a una sociedad más sostenible.</a:t>
            </a:r>
            <a:endParaRPr lang="en-US" sz="2400" dirty="0">
              <a:solidFill>
                <a:srgbClr val="000000"/>
              </a:solidFill>
              <a:cs typeface="Calibri"/>
            </a:endParaRPr>
          </a:p>
        </p:txBody>
      </p:sp>
      <p:pic>
        <p:nvPicPr>
          <p:cNvPr id="4" name="Picture 4">
            <a:extLst>
              <a:ext uri="{FF2B5EF4-FFF2-40B4-BE49-F238E27FC236}">
                <a16:creationId xmlns:a16="http://schemas.microsoft.com/office/drawing/2014/main" id="{3E714037-749D-BBDE-A37C-555DAAE38A29}"/>
              </a:ext>
            </a:extLst>
          </p:cNvPr>
          <p:cNvPicPr>
            <a:picLocks noChangeAspect="1"/>
          </p:cNvPicPr>
          <p:nvPr/>
        </p:nvPicPr>
        <p:blipFill>
          <a:blip r:embed="rId2"/>
          <a:stretch>
            <a:fillRect/>
          </a:stretch>
        </p:blipFill>
        <p:spPr>
          <a:xfrm>
            <a:off x="4966305" y="310098"/>
            <a:ext cx="6565295" cy="3467994"/>
          </a:xfrm>
          <a:prstGeom prst="rect">
            <a:avLst/>
          </a:prstGeom>
        </p:spPr>
      </p:pic>
      <p:sp>
        <p:nvSpPr>
          <p:cNvPr id="6" name="TextBox 5">
            <a:extLst>
              <a:ext uri="{FF2B5EF4-FFF2-40B4-BE49-F238E27FC236}">
                <a16:creationId xmlns:a16="http://schemas.microsoft.com/office/drawing/2014/main" id="{F70164CA-9FDA-87E1-2451-6DE37C7BA7F8}"/>
              </a:ext>
            </a:extLst>
          </p:cNvPr>
          <p:cNvSpPr txBox="1"/>
          <p:nvPr/>
        </p:nvSpPr>
        <p:spPr>
          <a:xfrm>
            <a:off x="4784876" y="515257"/>
            <a:ext cx="37108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sz="3200">
                <a:solidFill>
                  <a:srgbClr val="A2CC3A"/>
                </a:solidFill>
              </a:rPr>
              <a:t>Economía lineal</a:t>
            </a:r>
          </a:p>
        </p:txBody>
      </p:sp>
      <p:sp>
        <p:nvSpPr>
          <p:cNvPr id="7" name="TextBox 6">
            <a:extLst>
              <a:ext uri="{FF2B5EF4-FFF2-40B4-BE49-F238E27FC236}">
                <a16:creationId xmlns:a16="http://schemas.microsoft.com/office/drawing/2014/main" id="{5EFCB7D3-F30B-C6EC-8225-A310025E6F81}"/>
              </a:ext>
            </a:extLst>
          </p:cNvPr>
          <p:cNvSpPr txBox="1"/>
          <p:nvPr/>
        </p:nvSpPr>
        <p:spPr>
          <a:xfrm>
            <a:off x="8244113" y="515256"/>
            <a:ext cx="31786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sz="3200" dirty="0">
                <a:solidFill>
                  <a:srgbClr val="0B582E"/>
                </a:solidFill>
              </a:rPr>
              <a:t>Economía Circular</a:t>
            </a:r>
            <a:endParaRPr lang="en-US" sz="3200" dirty="0">
              <a:solidFill>
                <a:srgbClr val="0B582E"/>
              </a:solidFill>
              <a:cs typeface="Calibri"/>
            </a:endParaRPr>
          </a:p>
        </p:txBody>
      </p:sp>
      <p:sp>
        <p:nvSpPr>
          <p:cNvPr id="13" name="TextBox 12">
            <a:extLst>
              <a:ext uri="{FF2B5EF4-FFF2-40B4-BE49-F238E27FC236}">
                <a16:creationId xmlns:a16="http://schemas.microsoft.com/office/drawing/2014/main" id="{A5DDDF54-13DE-F546-C8F8-77810D648D95}"/>
              </a:ext>
            </a:extLst>
          </p:cNvPr>
          <p:cNvSpPr txBox="1"/>
          <p:nvPr/>
        </p:nvSpPr>
        <p:spPr>
          <a:xfrm rot="-1560000">
            <a:off x="9198429" y="1596357"/>
            <a:ext cx="689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solidFill>
                  <a:schemeClr val="bg1"/>
                </a:solidFill>
                <a:cs typeface="Calibri"/>
              </a:rPr>
              <a:t>hacer</a:t>
            </a:r>
          </a:p>
        </p:txBody>
      </p:sp>
      <p:sp>
        <p:nvSpPr>
          <p:cNvPr id="15" name="TextBox 14">
            <a:extLst>
              <a:ext uri="{FF2B5EF4-FFF2-40B4-BE49-F238E27FC236}">
                <a16:creationId xmlns:a16="http://schemas.microsoft.com/office/drawing/2014/main" id="{D025100F-C1C2-89FB-7380-46A4D3844C0A}"/>
              </a:ext>
            </a:extLst>
          </p:cNvPr>
          <p:cNvSpPr txBox="1"/>
          <p:nvPr/>
        </p:nvSpPr>
        <p:spPr>
          <a:xfrm rot="5940000">
            <a:off x="10226523" y="2479308"/>
            <a:ext cx="689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solidFill>
                  <a:schemeClr val="bg1"/>
                </a:solidFill>
                <a:cs typeface="Calibri"/>
              </a:rPr>
              <a:t>usar</a:t>
            </a:r>
          </a:p>
        </p:txBody>
      </p:sp>
      <p:sp>
        <p:nvSpPr>
          <p:cNvPr id="16" name="TextBox 15">
            <a:extLst>
              <a:ext uri="{FF2B5EF4-FFF2-40B4-BE49-F238E27FC236}">
                <a16:creationId xmlns:a16="http://schemas.microsoft.com/office/drawing/2014/main" id="{BA2E31D3-0479-7925-6F9A-8CCA9AB70004}"/>
              </a:ext>
            </a:extLst>
          </p:cNvPr>
          <p:cNvSpPr txBox="1"/>
          <p:nvPr/>
        </p:nvSpPr>
        <p:spPr>
          <a:xfrm rot="2280000">
            <a:off x="8950671" y="2833816"/>
            <a:ext cx="8587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solidFill>
                  <a:schemeClr val="bg1"/>
                </a:solidFill>
                <a:cs typeface="Calibri"/>
              </a:rPr>
              <a:t>reciclar</a:t>
            </a:r>
          </a:p>
        </p:txBody>
      </p:sp>
      <p:sp>
        <p:nvSpPr>
          <p:cNvPr id="17" name="TextBox 16">
            <a:extLst>
              <a:ext uri="{FF2B5EF4-FFF2-40B4-BE49-F238E27FC236}">
                <a16:creationId xmlns:a16="http://schemas.microsoft.com/office/drawing/2014/main" id="{17F056A2-0D4A-4D7F-8F46-8362CFCDBC4E}"/>
              </a:ext>
            </a:extLst>
          </p:cNvPr>
          <p:cNvSpPr txBox="1"/>
          <p:nvPr/>
        </p:nvSpPr>
        <p:spPr>
          <a:xfrm>
            <a:off x="5073952" y="2684928"/>
            <a:ext cx="689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solidFill>
                  <a:schemeClr val="bg1"/>
                </a:solidFill>
                <a:cs typeface="Calibri"/>
              </a:rPr>
              <a:t>tomar</a:t>
            </a:r>
          </a:p>
        </p:txBody>
      </p:sp>
      <p:sp>
        <p:nvSpPr>
          <p:cNvPr id="18" name="TextBox 17">
            <a:extLst>
              <a:ext uri="{FF2B5EF4-FFF2-40B4-BE49-F238E27FC236}">
                <a16:creationId xmlns:a16="http://schemas.microsoft.com/office/drawing/2014/main" id="{9D262545-135A-8F26-3E96-6A557026B18A}"/>
              </a:ext>
            </a:extLst>
          </p:cNvPr>
          <p:cNvSpPr txBox="1"/>
          <p:nvPr/>
        </p:nvSpPr>
        <p:spPr>
          <a:xfrm>
            <a:off x="6138333" y="2684928"/>
            <a:ext cx="689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solidFill>
                  <a:schemeClr val="bg1"/>
                </a:solidFill>
                <a:cs typeface="Calibri"/>
              </a:rPr>
              <a:t>hacer</a:t>
            </a:r>
          </a:p>
        </p:txBody>
      </p:sp>
      <p:sp>
        <p:nvSpPr>
          <p:cNvPr id="19" name="TextBox 18">
            <a:extLst>
              <a:ext uri="{FF2B5EF4-FFF2-40B4-BE49-F238E27FC236}">
                <a16:creationId xmlns:a16="http://schemas.microsoft.com/office/drawing/2014/main" id="{B3EC8223-BF1C-77E3-92DA-5157EBA82E22}"/>
              </a:ext>
            </a:extLst>
          </p:cNvPr>
          <p:cNvSpPr txBox="1"/>
          <p:nvPr/>
        </p:nvSpPr>
        <p:spPr>
          <a:xfrm>
            <a:off x="7118048" y="2709119"/>
            <a:ext cx="10522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solidFill>
                  <a:schemeClr val="bg1"/>
                </a:solidFill>
                <a:cs typeface="Calibri"/>
              </a:rPr>
              <a:t>disponer</a:t>
            </a:r>
            <a:endParaRPr lang="en-US" dirty="0"/>
          </a:p>
        </p:txBody>
      </p:sp>
    </p:spTree>
    <p:extLst>
      <p:ext uri="{BB962C8B-B14F-4D97-AF65-F5344CB8AC3E}">
        <p14:creationId xmlns:p14="http://schemas.microsoft.com/office/powerpoint/2010/main" val="1531501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5483E-31A4-78B1-4105-EA1969235162}"/>
              </a:ext>
            </a:extLst>
          </p:cNvPr>
          <p:cNvSpPr>
            <a:spLocks noGrp="1"/>
          </p:cNvSpPr>
          <p:nvPr>
            <p:ph type="body" sz="quarter" idx="18"/>
          </p:nvPr>
        </p:nvSpPr>
        <p:spPr>
          <a:xfrm>
            <a:off x="384258" y="2951832"/>
            <a:ext cx="6292778" cy="3387757"/>
          </a:xfrm>
        </p:spPr>
        <p:txBody>
          <a:bodyPr vert="horz" lIns="91440" tIns="45720" rIns="91440" bIns="45720" rtlCol="0" anchor="t">
            <a:normAutofit/>
          </a:bodyPr>
          <a:lstStyle/>
          <a:p>
            <a:pPr marL="0" indent="0"/>
            <a:r>
              <a:rPr lang="es" dirty="0">
                <a:ea typeface="+mn-lt"/>
                <a:cs typeface="+mn-lt"/>
              </a:rPr>
              <a:t>La Fundación Ellen MacArthur trabaja para acelerar la transición a una economía circular. </a:t>
            </a:r>
            <a:br>
              <a:rPr lang="en-US" dirty="0">
                <a:ea typeface="+mn-lt"/>
                <a:cs typeface="+mn-lt"/>
              </a:rPr>
            </a:br>
            <a:br>
              <a:rPr lang="en-US" dirty="0">
                <a:ea typeface="+mn-lt"/>
                <a:cs typeface="+mn-lt"/>
              </a:rPr>
            </a:br>
            <a:r>
              <a:rPr lang="es" dirty="0">
                <a:ea typeface="+mn-lt"/>
                <a:cs typeface="+mn-lt"/>
              </a:rPr>
              <a:t>Explore y descargue información y análisis innovadores sobre la oportunidad de un sistema circular, incluidos libros, informes y publicaciones sobre economía circular.</a:t>
            </a:r>
            <a:endParaRPr lang="en-US" dirty="0"/>
          </a:p>
          <a:p>
            <a:r>
              <a:rPr lang="es" dirty="0">
                <a:ea typeface="+mn-lt"/>
                <a:cs typeface="+mn-lt"/>
                <a:hlinkClick r:id="rId2"/>
              </a:rPr>
              <a:t>Publicaciones | Fundación Ellen MacArthur</a:t>
            </a:r>
            <a:endParaRPr lang="en-US">
              <a:cs typeface="Calibri"/>
            </a:endParaRPr>
          </a:p>
        </p:txBody>
      </p:sp>
      <p:sp>
        <p:nvSpPr>
          <p:cNvPr id="3" name="Text Placeholder 2">
            <a:extLst>
              <a:ext uri="{FF2B5EF4-FFF2-40B4-BE49-F238E27FC236}">
                <a16:creationId xmlns:a16="http://schemas.microsoft.com/office/drawing/2014/main" id="{CCAD4A45-7C9C-62B4-536F-1891C160112B}"/>
              </a:ext>
            </a:extLst>
          </p:cNvPr>
          <p:cNvSpPr>
            <a:spLocks noGrp="1"/>
          </p:cNvSpPr>
          <p:nvPr>
            <p:ph type="body" sz="quarter" idx="16"/>
          </p:nvPr>
        </p:nvSpPr>
        <p:spPr>
          <a:xfrm>
            <a:off x="712183" y="907301"/>
            <a:ext cx="5728370" cy="1688415"/>
          </a:xfrm>
        </p:spPr>
        <p:txBody>
          <a:bodyPr vert="horz" lIns="91440" tIns="45720" rIns="91440" bIns="45720" rtlCol="0" anchor="t">
            <a:normAutofit/>
          </a:bodyPr>
          <a:lstStyle/>
          <a:p>
            <a:r>
              <a:rPr lang="es" dirty="0">
                <a:cs typeface="Calibri"/>
              </a:rPr>
              <a:t>PROFUNDICE Y APRENDA MÁS SOBRE LA ECONOMÍA CIRCULAR</a:t>
            </a:r>
          </a:p>
        </p:txBody>
      </p:sp>
      <p:pic>
        <p:nvPicPr>
          <p:cNvPr id="8" name="Picture 8" descr="Graphical user interface&#10;&#10;Description automatically generated">
            <a:extLst>
              <a:ext uri="{FF2B5EF4-FFF2-40B4-BE49-F238E27FC236}">
                <a16:creationId xmlns:a16="http://schemas.microsoft.com/office/drawing/2014/main" id="{B564D868-5C50-73EA-F5A1-266090C93268}"/>
              </a:ext>
            </a:extLst>
          </p:cNvPr>
          <p:cNvPicPr>
            <a:picLocks noChangeAspect="1"/>
          </p:cNvPicPr>
          <p:nvPr/>
        </p:nvPicPr>
        <p:blipFill rotWithShape="1">
          <a:blip r:embed="rId3"/>
          <a:srcRect l="57" r="38333" b="295"/>
          <a:stretch/>
        </p:blipFill>
        <p:spPr>
          <a:xfrm>
            <a:off x="7012079" y="1526445"/>
            <a:ext cx="5043438" cy="4079885"/>
          </a:xfrm>
          <a:prstGeom prst="rect">
            <a:avLst/>
          </a:prstGeom>
        </p:spPr>
      </p:pic>
    </p:spTree>
    <p:extLst>
      <p:ext uri="{BB962C8B-B14F-4D97-AF65-F5344CB8AC3E}">
        <p14:creationId xmlns:p14="http://schemas.microsoft.com/office/powerpoint/2010/main" val="390250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24867-06D6-F8A6-8F92-B7C1089AE2F2}"/>
              </a:ext>
            </a:extLst>
          </p:cNvPr>
          <p:cNvSpPr>
            <a:spLocks noGrp="1"/>
          </p:cNvSpPr>
          <p:nvPr>
            <p:ph type="body" sz="quarter" idx="17"/>
          </p:nvPr>
        </p:nvSpPr>
        <p:spPr>
          <a:xfrm>
            <a:off x="5003138" y="3733703"/>
            <a:ext cx="4439761" cy="1755819"/>
          </a:xfrm>
        </p:spPr>
        <p:txBody>
          <a:bodyPr>
            <a:normAutofit fontScale="92500" lnSpcReduction="10000"/>
          </a:bodyPr>
          <a:lstStyle/>
          <a:p>
            <a:r>
              <a:rPr lang="es">
                <a:cs typeface="Calibri"/>
              </a:rPr>
              <a:t>Foco en el embalaje sostenible</a:t>
            </a:r>
            <a:endParaRPr lang="en-US"/>
          </a:p>
        </p:txBody>
      </p:sp>
      <p:sp>
        <p:nvSpPr>
          <p:cNvPr id="3" name="Text Placeholder 2">
            <a:extLst>
              <a:ext uri="{FF2B5EF4-FFF2-40B4-BE49-F238E27FC236}">
                <a16:creationId xmlns:a16="http://schemas.microsoft.com/office/drawing/2014/main" id="{A3B3D681-3756-A086-08C8-4BFB36DEFA7A}"/>
              </a:ext>
            </a:extLst>
          </p:cNvPr>
          <p:cNvSpPr>
            <a:spLocks noGrp="1"/>
          </p:cNvSpPr>
          <p:nvPr>
            <p:ph type="body" sz="quarter" idx="18"/>
          </p:nvPr>
        </p:nvSpPr>
        <p:spPr/>
        <p:txBody>
          <a:bodyPr/>
          <a:lstStyle/>
          <a:p>
            <a:r>
              <a:rPr lang="es">
                <a:cs typeface="Calibri"/>
              </a:rPr>
              <a:t>SECCIÓN 04</a:t>
            </a:r>
            <a:endParaRPr lang="en-US"/>
          </a:p>
        </p:txBody>
      </p:sp>
    </p:spTree>
    <p:extLst>
      <p:ext uri="{BB962C8B-B14F-4D97-AF65-F5344CB8AC3E}">
        <p14:creationId xmlns:p14="http://schemas.microsoft.com/office/powerpoint/2010/main" val="552824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372070-E493-9271-2B2C-A29954FE6573}"/>
              </a:ext>
            </a:extLst>
          </p:cNvPr>
          <p:cNvSpPr>
            <a:spLocks noGrp="1"/>
          </p:cNvSpPr>
          <p:nvPr>
            <p:ph type="body" sz="quarter" idx="16"/>
          </p:nvPr>
        </p:nvSpPr>
        <p:spPr/>
        <p:txBody>
          <a:bodyPr vert="horz" lIns="91440" tIns="45720" rIns="91440" bIns="45720" rtlCol="0" anchor="t">
            <a:normAutofit/>
          </a:bodyPr>
          <a:lstStyle/>
          <a:p>
            <a:r>
              <a:rPr lang="es">
                <a:solidFill>
                  <a:schemeClr val="bg1"/>
                </a:solidFill>
                <a:cs typeface="Calibri"/>
              </a:rPr>
              <a:t>¿Qué es el Empaque Sostenible?</a:t>
            </a:r>
            <a:endParaRPr lang="en-US">
              <a:solidFill>
                <a:schemeClr val="bg1"/>
              </a:solidFill>
            </a:endParaRPr>
          </a:p>
        </p:txBody>
      </p:sp>
      <p:sp>
        <p:nvSpPr>
          <p:cNvPr id="3" name="Text Placeholder 2">
            <a:extLst>
              <a:ext uri="{FF2B5EF4-FFF2-40B4-BE49-F238E27FC236}">
                <a16:creationId xmlns:a16="http://schemas.microsoft.com/office/drawing/2014/main" id="{9D96EAA7-BFDA-D6D6-DA54-B063478A2939}"/>
              </a:ext>
            </a:extLst>
          </p:cNvPr>
          <p:cNvSpPr>
            <a:spLocks noGrp="1"/>
          </p:cNvSpPr>
          <p:nvPr>
            <p:ph type="body" sz="quarter" idx="18"/>
          </p:nvPr>
        </p:nvSpPr>
        <p:spPr>
          <a:xfrm>
            <a:off x="4411860" y="527704"/>
            <a:ext cx="7112813" cy="6501212"/>
          </a:xfrm>
        </p:spPr>
        <p:txBody>
          <a:bodyPr vert="horz" lIns="91440" tIns="45720" rIns="91440" bIns="45720" rtlCol="0" anchor="t">
            <a:normAutofit/>
          </a:bodyPr>
          <a:lstStyle/>
          <a:p>
            <a:pPr algn="just"/>
            <a:r>
              <a:rPr lang="es" dirty="0">
                <a:ea typeface="+mn-lt"/>
                <a:cs typeface="+mn-lt"/>
              </a:rPr>
              <a:t>Como ha estado aprendiendo, la sostenibilidad, particularmente para el medio ambiente, es uno de los temas candentes en todo el mundo. Tantos titulares, pero ¿cómo puede usted, como PYME, marcar la diferencia?</a:t>
            </a:r>
          </a:p>
          <a:p>
            <a:pPr algn="just"/>
            <a:r>
              <a:rPr lang="es" dirty="0">
                <a:ea typeface="+mn-lt"/>
                <a:cs typeface="+mn-lt"/>
              </a:rPr>
              <a:t>Una manera fácil en que su PYME puede contribuir a una vida ecológica y sostenible es mediante el uso de envases sostenibles para sus productos. Los clientes lo esperan y la salud de nuestro planeta lo exige.</a:t>
            </a:r>
          </a:p>
          <a:p>
            <a:pPr algn="just"/>
            <a:r>
              <a:rPr lang="es" b="1" dirty="0">
                <a:solidFill>
                  <a:srgbClr val="297239"/>
                </a:solidFill>
                <a:ea typeface="+mn-lt"/>
                <a:cs typeface="+mn-lt"/>
              </a:rPr>
              <a:t>Hay una ola de nuevas alternativas ecológicas innovadoras a los materiales de embalaje tradicionales.</a:t>
            </a:r>
            <a:endParaRPr lang="en-US" dirty="0">
              <a:solidFill>
                <a:srgbClr val="297239"/>
              </a:solidFill>
              <a:ea typeface="+mn-lt"/>
              <a:cs typeface="+mn-lt"/>
            </a:endParaRPr>
          </a:p>
          <a:p>
            <a:pPr algn="just"/>
            <a:r>
              <a:rPr lang="es" b="1" dirty="0">
                <a:solidFill>
                  <a:srgbClr val="297239"/>
                </a:solidFill>
                <a:ea typeface="+mn-lt"/>
                <a:cs typeface="+mn-lt"/>
              </a:rPr>
              <a:t>Desde productos de papel reciclado posconsumo hasta materiales biodegradables únicos, aquí hay una descripción general de las últimas opciones para sus necesidades de empaque.</a:t>
            </a:r>
            <a:endParaRPr lang="en-US" dirty="0">
              <a:solidFill>
                <a:srgbClr val="297239"/>
              </a:solidFill>
              <a:cs typeface="Calibri"/>
            </a:endParaRPr>
          </a:p>
        </p:txBody>
      </p:sp>
    </p:spTree>
    <p:extLst>
      <p:ext uri="{BB962C8B-B14F-4D97-AF65-F5344CB8AC3E}">
        <p14:creationId xmlns:p14="http://schemas.microsoft.com/office/powerpoint/2010/main" val="3884122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9B34A6-ED21-1A10-9904-BA98F810B217}"/>
              </a:ext>
            </a:extLst>
          </p:cNvPr>
          <p:cNvSpPr>
            <a:spLocks noGrp="1"/>
          </p:cNvSpPr>
          <p:nvPr>
            <p:ph type="body" sz="quarter" idx="18"/>
          </p:nvPr>
        </p:nvSpPr>
        <p:spPr>
          <a:xfrm>
            <a:off x="5405723" y="594592"/>
            <a:ext cx="5622011" cy="5857244"/>
          </a:xfrm>
        </p:spPr>
        <p:txBody>
          <a:bodyPr vert="horz" lIns="91440" tIns="45720" rIns="91440" bIns="45720" rtlCol="0" anchor="t">
            <a:normAutofit fontScale="92500"/>
          </a:bodyPr>
          <a:lstStyle/>
          <a:p>
            <a:pPr algn="just"/>
            <a:r>
              <a:rPr lang="es" dirty="0">
                <a:ea typeface="+mn-lt"/>
                <a:cs typeface="+mn-lt"/>
              </a:rPr>
              <a:t>El aumento de las compras en línea en los últimos años ha llevado a un aumento en los bienes enviados, y con este aumento en los envíos también viene un aumento natural en los materiales de envío requeridos.</a:t>
            </a:r>
          </a:p>
          <a:p>
            <a:pPr algn="just"/>
            <a:r>
              <a:rPr lang="es" dirty="0">
                <a:ea typeface="+mn-lt"/>
                <a:cs typeface="+mn-lt"/>
              </a:rPr>
              <a:t>Hay numerosos elementos de embalaje que se utilizan para enviar compras en línea, desde materiales de relleno hasta las cajas que contienen estos productos. Con este aumento en los productos enviados, ha habido una demanda natural de envases para tener en cuenta la sostenibilidad y los factores medioambientales.</a:t>
            </a:r>
            <a:endParaRPr lang="en-US">
              <a:ea typeface="+mn-lt"/>
              <a:cs typeface="+mn-lt"/>
            </a:endParaRPr>
          </a:p>
          <a:p>
            <a:pPr algn="just"/>
            <a:r>
              <a:rPr lang="es" dirty="0">
                <a:ea typeface="+mn-lt"/>
                <a:cs typeface="+mn-lt"/>
              </a:rPr>
              <a:t>Los beneficios de optar por materiales de envío sostenibles son innumerables, y el consumismo consciente del medio ambiente se convierte en el nuevo estándar.</a:t>
            </a:r>
            <a:endParaRPr lang="en-US">
              <a:cs typeface="Calibri" panose="020F0502020204030204"/>
            </a:endParaRPr>
          </a:p>
        </p:txBody>
      </p:sp>
      <p:sp>
        <p:nvSpPr>
          <p:cNvPr id="3" name="Text Placeholder 2">
            <a:extLst>
              <a:ext uri="{FF2B5EF4-FFF2-40B4-BE49-F238E27FC236}">
                <a16:creationId xmlns:a16="http://schemas.microsoft.com/office/drawing/2014/main" id="{2634F04B-7424-FB4D-9945-3B9C862301D3}"/>
              </a:ext>
            </a:extLst>
          </p:cNvPr>
          <p:cNvSpPr>
            <a:spLocks noGrp="1"/>
          </p:cNvSpPr>
          <p:nvPr>
            <p:ph type="body" sz="quarter" idx="16"/>
          </p:nvPr>
        </p:nvSpPr>
        <p:spPr/>
        <p:txBody>
          <a:bodyPr vert="horz" lIns="91440" tIns="45720" rIns="91440" bIns="45720" rtlCol="0" anchor="t">
            <a:normAutofit/>
          </a:bodyPr>
          <a:lstStyle/>
          <a:p>
            <a:r>
              <a:rPr lang="es" dirty="0" err="1">
                <a:solidFill>
                  <a:srgbClr val="297239"/>
                </a:solidFill>
                <a:cs typeface="Calibri"/>
              </a:rPr>
              <a:t>comportamientos </a:t>
            </a:r>
            <a:r>
              <a:rPr lang="es" dirty="0">
                <a:solidFill>
                  <a:srgbClr val="297239"/>
                </a:solidFill>
                <a:cs typeface="Calibri"/>
              </a:rPr>
              <a:t>cambiantes de los consumidores</a:t>
            </a:r>
          </a:p>
        </p:txBody>
      </p:sp>
      <p:sp>
        <p:nvSpPr>
          <p:cNvPr id="4" name="TextBox 3">
            <a:extLst>
              <a:ext uri="{FF2B5EF4-FFF2-40B4-BE49-F238E27FC236}">
                <a16:creationId xmlns:a16="http://schemas.microsoft.com/office/drawing/2014/main" id="{72A9EA30-54CD-07DA-5A36-4045CFE48E44}"/>
              </a:ext>
            </a:extLst>
          </p:cNvPr>
          <p:cNvSpPr txBox="1"/>
          <p:nvPr/>
        </p:nvSpPr>
        <p:spPr>
          <a:xfrm>
            <a:off x="116237" y="6431797"/>
            <a:ext cx="14723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cs typeface="Calibri"/>
                <a:hlinkClick r:id="rId2"/>
              </a:rPr>
              <a:t>Fuente</a:t>
            </a:r>
            <a:endParaRPr lang="en-US"/>
          </a:p>
        </p:txBody>
      </p:sp>
      <p:pic>
        <p:nvPicPr>
          <p:cNvPr id="5" name="Picture 5" descr="Nightmare before Christmas - Online shopping delivery issues &amp; your rights">
            <a:extLst>
              <a:ext uri="{FF2B5EF4-FFF2-40B4-BE49-F238E27FC236}">
                <a16:creationId xmlns:a16="http://schemas.microsoft.com/office/drawing/2014/main" id="{05131C96-0BA0-6B76-940F-DAE25D7EF283}"/>
              </a:ext>
            </a:extLst>
          </p:cNvPr>
          <p:cNvPicPr>
            <a:picLocks noChangeAspect="1"/>
          </p:cNvPicPr>
          <p:nvPr/>
        </p:nvPicPr>
        <p:blipFill>
          <a:blip r:embed="rId3"/>
          <a:stretch>
            <a:fillRect/>
          </a:stretch>
        </p:blipFill>
        <p:spPr>
          <a:xfrm>
            <a:off x="692728" y="2901311"/>
            <a:ext cx="4294908" cy="2884176"/>
          </a:xfrm>
          <a:prstGeom prst="rect">
            <a:avLst/>
          </a:prstGeom>
        </p:spPr>
      </p:pic>
    </p:spTree>
    <p:extLst>
      <p:ext uri="{BB962C8B-B14F-4D97-AF65-F5344CB8AC3E}">
        <p14:creationId xmlns:p14="http://schemas.microsoft.com/office/powerpoint/2010/main" val="108582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2F0CD9-620A-A341-5DC3-F7A2674DC024}"/>
              </a:ext>
            </a:extLst>
          </p:cNvPr>
          <p:cNvSpPr>
            <a:spLocks noGrp="1"/>
          </p:cNvSpPr>
          <p:nvPr>
            <p:ph type="body" sz="quarter" idx="13"/>
          </p:nvPr>
        </p:nvSpPr>
        <p:spPr>
          <a:xfrm>
            <a:off x="470583" y="404780"/>
            <a:ext cx="10794701" cy="5892338"/>
          </a:xfrm>
        </p:spPr>
        <p:txBody>
          <a:bodyPr/>
          <a:lstStyle/>
          <a:p>
            <a:r>
              <a:rPr lang="es" sz="2600" dirty="0">
                <a:solidFill>
                  <a:srgbClr val="000000"/>
                </a:solidFill>
                <a:ea typeface="+mn-lt"/>
                <a:cs typeface="+mn-lt"/>
              </a:rPr>
              <a:t>Los envases sostenibles son envases con conciencia ambiental que están diseñados con la intención de minimizar la huella ambiental.</a:t>
            </a:r>
          </a:p>
          <a:p>
            <a:endParaRPr lang="en-US" sz="2600" b="0" dirty="0">
              <a:solidFill>
                <a:srgbClr val="000000"/>
              </a:solidFill>
              <a:ea typeface="+mn-lt"/>
              <a:cs typeface="+mn-lt"/>
            </a:endParaRPr>
          </a:p>
          <a:p>
            <a:r>
              <a:rPr lang="es" sz="2600" b="0" dirty="0">
                <a:solidFill>
                  <a:srgbClr val="000000"/>
                </a:solidFill>
                <a:ea typeface="+mn-lt"/>
                <a:cs typeface="+mn-lt"/>
              </a:rPr>
              <a:t>El empaque puede ser sostenible de muchas maneras, como presentar materiales 100 % reciclados, crear empaques reutilizables para maximizar la longevidad del material de empaque y elegir procesos de producción con la cadena de suministro que tenga en cuenta la huella de carbono.</a:t>
            </a:r>
          </a:p>
          <a:p>
            <a:endParaRPr lang="en-US" sz="2600" b="0" dirty="0">
              <a:cs typeface="Calibri"/>
            </a:endParaRPr>
          </a:p>
          <a:p>
            <a:r>
              <a:rPr lang="es" sz="2600" b="0" dirty="0">
                <a:cs typeface="Calibri"/>
              </a:rPr>
              <a:t>Veamos algunos ejemplos...</a:t>
            </a:r>
          </a:p>
        </p:txBody>
      </p:sp>
    </p:spTree>
    <p:extLst>
      <p:ext uri="{BB962C8B-B14F-4D97-AF65-F5344CB8AC3E}">
        <p14:creationId xmlns:p14="http://schemas.microsoft.com/office/powerpoint/2010/main" val="1743463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7847E-7CB3-CA58-ECAB-E65A19ECC7F2}"/>
              </a:ext>
            </a:extLst>
          </p:cNvPr>
          <p:cNvSpPr>
            <a:spLocks noGrp="1"/>
          </p:cNvSpPr>
          <p:nvPr>
            <p:ph type="body" sz="quarter" idx="20"/>
          </p:nvPr>
        </p:nvSpPr>
        <p:spPr/>
        <p:txBody>
          <a:bodyPr vert="horz" lIns="91440" tIns="45720" rIns="91440" bIns="45720" rtlCol="0" anchor="t">
            <a:noAutofit/>
          </a:bodyPr>
          <a:lstStyle/>
          <a:p>
            <a:r>
              <a:rPr lang="es" dirty="0">
                <a:ea typeface="+mn-lt"/>
                <a:cs typeface="+mn-lt"/>
              </a:rPr>
              <a:t>Cuando el empaque es compostable, significa que el empaque es capaz de desintegrarse en elementos naturales en un ambiente de compost.</a:t>
            </a:r>
          </a:p>
          <a:p>
            <a:r>
              <a:rPr lang="es" dirty="0">
                <a:ea typeface="+mn-lt"/>
                <a:cs typeface="+mn-lt"/>
              </a:rPr>
              <a:t>Al final del proceso de compostaje, el material se volverá visualmente indistinguible ya que se ha descompuesto naturalmente en dióxido de carbono, agua, compuestos inorgánicos y biomasa.</a:t>
            </a:r>
            <a:endParaRPr lang="en-US" dirty="0"/>
          </a:p>
          <a:p>
            <a:r>
              <a:rPr lang="es" dirty="0">
                <a:ea typeface="+mn-lt"/>
                <a:cs typeface="+mn-lt"/>
              </a:rPr>
              <a:t>Esto también significa que no deja ninguna toxicidad en el suelo.</a:t>
            </a:r>
            <a:endParaRPr lang="en-US">
              <a:cs typeface="Calibri"/>
            </a:endParaRPr>
          </a:p>
        </p:txBody>
      </p:sp>
      <p:sp>
        <p:nvSpPr>
          <p:cNvPr id="3" name="Text Placeholder 2">
            <a:extLst>
              <a:ext uri="{FF2B5EF4-FFF2-40B4-BE49-F238E27FC236}">
                <a16:creationId xmlns:a16="http://schemas.microsoft.com/office/drawing/2014/main" id="{068F4AFF-9A77-EE9D-66E6-456F5640DDFB}"/>
              </a:ext>
            </a:extLst>
          </p:cNvPr>
          <p:cNvSpPr>
            <a:spLocks noGrp="1"/>
          </p:cNvSpPr>
          <p:nvPr>
            <p:ph type="body" sz="quarter" idx="22"/>
          </p:nvPr>
        </p:nvSpPr>
        <p:spPr>
          <a:xfrm>
            <a:off x="6005144" y="703717"/>
            <a:ext cx="4897384" cy="1256300"/>
          </a:xfrm>
        </p:spPr>
        <p:txBody>
          <a:bodyPr>
            <a:normAutofit fontScale="85000" lnSpcReduction="20000"/>
          </a:bodyPr>
          <a:lstStyle/>
          <a:p>
            <a:r>
              <a:rPr lang="es" b="1" dirty="0"/>
              <a:t>Compostable/basado en plantas</a:t>
            </a:r>
            <a:endParaRPr lang="en-US" dirty="0"/>
          </a:p>
          <a:p>
            <a:r>
              <a:rPr lang="es" b="1" dirty="0"/>
              <a:t>embalaje</a:t>
            </a:r>
            <a:endParaRPr lang="en-US" dirty="0">
              <a:cs typeface="Calibri"/>
            </a:endParaRPr>
          </a:p>
        </p:txBody>
      </p:sp>
      <p:sp>
        <p:nvSpPr>
          <p:cNvPr id="4" name="Text Placeholder 3">
            <a:extLst>
              <a:ext uri="{FF2B5EF4-FFF2-40B4-BE49-F238E27FC236}">
                <a16:creationId xmlns:a16="http://schemas.microsoft.com/office/drawing/2014/main" id="{3831A3E5-6432-3E0E-92C5-3FE59310A2A3}"/>
              </a:ext>
            </a:extLst>
          </p:cNvPr>
          <p:cNvSpPr>
            <a:spLocks noGrp="1"/>
          </p:cNvSpPr>
          <p:nvPr>
            <p:ph type="body" sz="quarter" idx="23"/>
          </p:nvPr>
        </p:nvSpPr>
        <p:spPr>
          <a:xfrm>
            <a:off x="334557" y="4913069"/>
            <a:ext cx="4304438" cy="1333858"/>
          </a:xfrm>
        </p:spPr>
        <p:txBody>
          <a:bodyPr>
            <a:normAutofit/>
          </a:bodyPr>
          <a:lstStyle/>
          <a:p>
            <a:r>
              <a:rPr lang="es" sz="2400" dirty="0">
                <a:cs typeface="Calibri"/>
              </a:rPr>
              <a:t>Algunos ejemplos de envases compostables incluyen cartón, papel, almidón de maíz, bambú,</a:t>
            </a:r>
            <a:endParaRPr lang="en-US" sz="2400" dirty="0"/>
          </a:p>
        </p:txBody>
      </p:sp>
      <p:sp>
        <p:nvSpPr>
          <p:cNvPr id="5" name="Text Placeholder 4">
            <a:extLst>
              <a:ext uri="{FF2B5EF4-FFF2-40B4-BE49-F238E27FC236}">
                <a16:creationId xmlns:a16="http://schemas.microsoft.com/office/drawing/2014/main" id="{855C7F59-DACB-1F18-D885-FDCCF53BFD5C}"/>
              </a:ext>
            </a:extLst>
          </p:cNvPr>
          <p:cNvSpPr>
            <a:spLocks noGrp="1"/>
          </p:cNvSpPr>
          <p:nvPr>
            <p:ph type="body" sz="quarter" idx="24"/>
          </p:nvPr>
        </p:nvSpPr>
        <p:spPr/>
        <p:txBody>
          <a:bodyPr>
            <a:normAutofit/>
          </a:bodyPr>
          <a:lstStyle/>
          <a:p>
            <a:r>
              <a:rPr lang="es" dirty="0">
                <a:cs typeface="Calibri"/>
              </a:rPr>
              <a:t>01</a:t>
            </a:r>
            <a:endParaRPr lang="en-US" dirty="0"/>
          </a:p>
        </p:txBody>
      </p:sp>
      <p:sp>
        <p:nvSpPr>
          <p:cNvPr id="6" name="TextBox 5">
            <a:extLst>
              <a:ext uri="{FF2B5EF4-FFF2-40B4-BE49-F238E27FC236}">
                <a16:creationId xmlns:a16="http://schemas.microsoft.com/office/drawing/2014/main" id="{BB5B628A-2474-4A43-77FE-7F3EA6A82E2D}"/>
              </a:ext>
            </a:extLst>
          </p:cNvPr>
          <p:cNvSpPr txBox="1"/>
          <p:nvPr/>
        </p:nvSpPr>
        <p:spPr>
          <a:xfrm>
            <a:off x="650327" y="6148552"/>
            <a:ext cx="4217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cs typeface="Calibri"/>
                <a:hlinkClick r:id="rId2"/>
              </a:rPr>
              <a:t>Fuente</a:t>
            </a:r>
            <a:endParaRPr lang="en-US"/>
          </a:p>
        </p:txBody>
      </p:sp>
      <p:pic>
        <p:nvPicPr>
          <p:cNvPr id="7" name="Picture 7">
            <a:extLst>
              <a:ext uri="{FF2B5EF4-FFF2-40B4-BE49-F238E27FC236}">
                <a16:creationId xmlns:a16="http://schemas.microsoft.com/office/drawing/2014/main" id="{4F7ED0D4-720D-43A4-BE53-EC8032841C5B}"/>
              </a:ext>
            </a:extLst>
          </p:cNvPr>
          <p:cNvPicPr>
            <a:picLocks noChangeAspect="1"/>
          </p:cNvPicPr>
          <p:nvPr/>
        </p:nvPicPr>
        <p:blipFill>
          <a:blip r:embed="rId3"/>
          <a:stretch>
            <a:fillRect/>
          </a:stretch>
        </p:blipFill>
        <p:spPr>
          <a:xfrm>
            <a:off x="324236" y="1564269"/>
            <a:ext cx="4319751" cy="3239813"/>
          </a:xfrm>
          <a:prstGeom prst="rect">
            <a:avLst/>
          </a:prstGeom>
        </p:spPr>
      </p:pic>
    </p:spTree>
    <p:extLst>
      <p:ext uri="{BB962C8B-B14F-4D97-AF65-F5344CB8AC3E}">
        <p14:creationId xmlns:p14="http://schemas.microsoft.com/office/powerpoint/2010/main" val="2190509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7847E-7CB3-CA58-ECAB-E65A19ECC7F2}"/>
              </a:ext>
            </a:extLst>
          </p:cNvPr>
          <p:cNvSpPr>
            <a:spLocks noGrp="1"/>
          </p:cNvSpPr>
          <p:nvPr>
            <p:ph type="body" sz="quarter" idx="20"/>
          </p:nvPr>
        </p:nvSpPr>
        <p:spPr>
          <a:xfrm>
            <a:off x="6006102" y="1682496"/>
            <a:ext cx="4896426" cy="4306547"/>
          </a:xfrm>
        </p:spPr>
        <p:txBody>
          <a:bodyPr vert="horz" lIns="91440" tIns="45720" rIns="91440" bIns="45720" rtlCol="0" anchor="t">
            <a:noAutofit/>
          </a:bodyPr>
          <a:lstStyle/>
          <a:p>
            <a:r>
              <a:rPr lang="es" dirty="0">
                <a:ea typeface="+mn-lt"/>
                <a:cs typeface="+mn-lt"/>
              </a:rPr>
              <a:t>Los envases reutilizables son envases que están diseñados para usarse más de una vez, siendo los envases retornables, los artículos de transporte reutilizables y los envases de transporte retornables otras formas de envases reutilizables.</a:t>
            </a:r>
          </a:p>
          <a:p>
            <a:r>
              <a:rPr lang="es" dirty="0">
                <a:ea typeface="+mn-lt"/>
                <a:cs typeface="+mn-lt"/>
              </a:rPr>
              <a:t>El objetivo de los envases reutilizables es hacer frente a la naturaleza de un solo uso de muchos de los suministros de embalaje que hemos utilizado anteriormente. El empaque reutilizable extiende la longevidad y la utilidad del empaque a través de múltiples envíos o viajes.</a:t>
            </a:r>
            <a:endParaRPr lang="en-US" dirty="0">
              <a:cs typeface="Calibri"/>
            </a:endParaRPr>
          </a:p>
        </p:txBody>
      </p:sp>
      <p:sp>
        <p:nvSpPr>
          <p:cNvPr id="3" name="Text Placeholder 2">
            <a:extLst>
              <a:ext uri="{FF2B5EF4-FFF2-40B4-BE49-F238E27FC236}">
                <a16:creationId xmlns:a16="http://schemas.microsoft.com/office/drawing/2014/main" id="{068F4AFF-9A77-EE9D-66E6-456F5640DDFB}"/>
              </a:ext>
            </a:extLst>
          </p:cNvPr>
          <p:cNvSpPr>
            <a:spLocks noGrp="1"/>
          </p:cNvSpPr>
          <p:nvPr>
            <p:ph type="body" sz="quarter" idx="22"/>
          </p:nvPr>
        </p:nvSpPr>
        <p:spPr>
          <a:xfrm>
            <a:off x="6005144" y="703717"/>
            <a:ext cx="4897384" cy="1256300"/>
          </a:xfrm>
        </p:spPr>
        <p:txBody>
          <a:bodyPr>
            <a:normAutofit/>
          </a:bodyPr>
          <a:lstStyle/>
          <a:p>
            <a:r>
              <a:rPr lang="es" b="1" dirty="0"/>
              <a:t>Embalaje reutilizable</a:t>
            </a:r>
            <a:endParaRPr lang="en-US" dirty="0"/>
          </a:p>
        </p:txBody>
      </p:sp>
      <p:sp>
        <p:nvSpPr>
          <p:cNvPr id="4" name="Text Placeholder 3">
            <a:extLst>
              <a:ext uri="{FF2B5EF4-FFF2-40B4-BE49-F238E27FC236}">
                <a16:creationId xmlns:a16="http://schemas.microsoft.com/office/drawing/2014/main" id="{3831A3E5-6432-3E0E-92C5-3FE59310A2A3}"/>
              </a:ext>
            </a:extLst>
          </p:cNvPr>
          <p:cNvSpPr>
            <a:spLocks noGrp="1"/>
          </p:cNvSpPr>
          <p:nvPr>
            <p:ph type="body" sz="quarter" idx="23"/>
          </p:nvPr>
        </p:nvSpPr>
        <p:spPr>
          <a:xfrm>
            <a:off x="334557" y="4913069"/>
            <a:ext cx="4304438" cy="1333858"/>
          </a:xfrm>
        </p:spPr>
        <p:txBody>
          <a:bodyPr>
            <a:normAutofit fontScale="92500" lnSpcReduction="20000"/>
          </a:bodyPr>
          <a:lstStyle/>
          <a:p>
            <a:r>
              <a:rPr lang="es" sz="2400" dirty="0">
                <a:cs typeface="Calibri"/>
              </a:rPr>
              <a:t>Los envases reutilizables están diseñados utilizando una variedad de materiales como metal, plástico o madera, con el único objetivo de la reutilización en mente.</a:t>
            </a:r>
            <a:endParaRPr lang="en-US" sz="2400" dirty="0">
              <a:ea typeface="+mn-lt"/>
              <a:cs typeface="+mn-lt"/>
            </a:endParaRPr>
          </a:p>
          <a:p>
            <a:endParaRPr lang="en-US" sz="2400" dirty="0">
              <a:cs typeface="Calibri"/>
            </a:endParaRPr>
          </a:p>
        </p:txBody>
      </p:sp>
      <p:sp>
        <p:nvSpPr>
          <p:cNvPr id="5" name="Text Placeholder 4">
            <a:extLst>
              <a:ext uri="{FF2B5EF4-FFF2-40B4-BE49-F238E27FC236}">
                <a16:creationId xmlns:a16="http://schemas.microsoft.com/office/drawing/2014/main" id="{855C7F59-DACB-1F18-D885-FDCCF53BFD5C}"/>
              </a:ext>
            </a:extLst>
          </p:cNvPr>
          <p:cNvSpPr>
            <a:spLocks noGrp="1"/>
          </p:cNvSpPr>
          <p:nvPr>
            <p:ph type="body" sz="quarter" idx="24"/>
          </p:nvPr>
        </p:nvSpPr>
        <p:spPr/>
        <p:txBody>
          <a:bodyPr>
            <a:normAutofit/>
          </a:bodyPr>
          <a:lstStyle/>
          <a:p>
            <a:r>
              <a:rPr lang="es" dirty="0">
                <a:cs typeface="Calibri"/>
              </a:rPr>
              <a:t>02</a:t>
            </a:r>
            <a:endParaRPr lang="en-US" dirty="0"/>
          </a:p>
        </p:txBody>
      </p:sp>
      <p:sp>
        <p:nvSpPr>
          <p:cNvPr id="6" name="TextBox 5">
            <a:extLst>
              <a:ext uri="{FF2B5EF4-FFF2-40B4-BE49-F238E27FC236}">
                <a16:creationId xmlns:a16="http://schemas.microsoft.com/office/drawing/2014/main" id="{BB5B628A-2474-4A43-77FE-7F3EA6A82E2D}"/>
              </a:ext>
            </a:extLst>
          </p:cNvPr>
          <p:cNvSpPr txBox="1"/>
          <p:nvPr/>
        </p:nvSpPr>
        <p:spPr>
          <a:xfrm>
            <a:off x="275375" y="6293695"/>
            <a:ext cx="4217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cs typeface="Calibri"/>
                <a:hlinkClick r:id="rId2"/>
              </a:rPr>
              <a:t>Fuente</a:t>
            </a:r>
            <a:endParaRPr lang="en-US">
              <a:hlinkClick r:id="rId2"/>
            </a:endParaRPr>
          </a:p>
        </p:txBody>
      </p:sp>
      <p:pic>
        <p:nvPicPr>
          <p:cNvPr id="8" name="Picture 8" descr="Borealis and Bockatech partner to develop foam injection moulding ...">
            <a:extLst>
              <a:ext uri="{FF2B5EF4-FFF2-40B4-BE49-F238E27FC236}">
                <a16:creationId xmlns:a16="http://schemas.microsoft.com/office/drawing/2014/main" id="{69FB803E-BD60-DAC3-5926-493C16C6D1B3}"/>
              </a:ext>
            </a:extLst>
          </p:cNvPr>
          <p:cNvPicPr>
            <a:picLocks noChangeAspect="1"/>
          </p:cNvPicPr>
          <p:nvPr/>
        </p:nvPicPr>
        <p:blipFill rotWithShape="1">
          <a:blip r:embed="rId3"/>
          <a:srcRect l="38461" b="350"/>
          <a:stretch/>
        </p:blipFill>
        <p:spPr>
          <a:xfrm>
            <a:off x="478971" y="1180798"/>
            <a:ext cx="3779671" cy="3444131"/>
          </a:xfrm>
          <a:prstGeom prst="rect">
            <a:avLst/>
          </a:prstGeom>
        </p:spPr>
      </p:pic>
    </p:spTree>
    <p:extLst>
      <p:ext uri="{BB962C8B-B14F-4D97-AF65-F5344CB8AC3E}">
        <p14:creationId xmlns:p14="http://schemas.microsoft.com/office/powerpoint/2010/main" val="170329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291744" y="611725"/>
            <a:ext cx="5960787" cy="5775219"/>
          </a:xfrm>
        </p:spPr>
        <p:txBody>
          <a:bodyPr vert="horz" lIns="91440" tIns="45720" rIns="91440" bIns="45720" rtlCol="0" anchor="t">
            <a:normAutofit/>
          </a:bodyPr>
          <a:lstStyle/>
          <a:p>
            <a:r>
              <a:rPr lang="es" sz="3200" b="1" dirty="0">
                <a:solidFill>
                  <a:srgbClr val="297239"/>
                </a:solidFill>
                <a:cs typeface="Calibri"/>
              </a:rPr>
              <a:t>Ecologización de sus productos y servicios</a:t>
            </a:r>
          </a:p>
          <a:p>
            <a:pPr algn="just"/>
            <a:r>
              <a:rPr lang="es" dirty="0">
                <a:ea typeface="+mn-lt"/>
                <a:cs typeface="+mn-lt"/>
              </a:rPr>
              <a:t>  </a:t>
            </a:r>
          </a:p>
          <a:p>
            <a:pPr algn="just"/>
            <a:r>
              <a:rPr lang="es" dirty="0">
                <a:ea typeface="+mn-lt"/>
                <a:cs typeface="+mn-lt"/>
              </a:rPr>
              <a:t>Enverdecer su producto o servicio es lo correcto para reducir el impacto ambiental de su PYME.</a:t>
            </a:r>
            <a:endParaRPr lang="en-US" dirty="0"/>
          </a:p>
          <a:p>
            <a:pPr algn="just"/>
            <a:r>
              <a:rPr lang="es" dirty="0">
                <a:ea typeface="+mn-lt"/>
                <a:cs typeface="+mn-lt"/>
              </a:rPr>
              <a:t>Como vemos a lo largo de este curso (y especialmente en los Módulos 2 y 3), también tiene perfecto sentido comercial. Además de brindar una excelente oportunidad de marketing, menos es más y puede ayudar a proteger a su PYME contra cosas como futuras fluctuaciones en los costos de los recursos.</a:t>
            </a:r>
            <a:endParaRPr lang="en-US" dirty="0"/>
          </a:p>
          <a:p>
            <a:pPr algn="just"/>
            <a:r>
              <a:rPr lang="es" dirty="0">
                <a:cs typeface="Calibri" panose="020F0502020204030204"/>
              </a:rPr>
              <a:t>    </a:t>
            </a:r>
          </a:p>
        </p:txBody>
      </p:sp>
      <p:sp>
        <p:nvSpPr>
          <p:cNvPr id="2" name="TextBox 1">
            <a:extLst>
              <a:ext uri="{FF2B5EF4-FFF2-40B4-BE49-F238E27FC236}">
                <a16:creationId xmlns:a16="http://schemas.microsoft.com/office/drawing/2014/main" id="{E5A9DBD0-0330-0E40-54B5-86F189B6D349}"/>
              </a:ext>
            </a:extLst>
          </p:cNvPr>
          <p:cNvSpPr txBox="1"/>
          <p:nvPr/>
        </p:nvSpPr>
        <p:spPr>
          <a:xfrm>
            <a:off x="272955" y="6295029"/>
            <a:ext cx="21154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2"/>
              </a:rPr>
              <a:t>Fuente</a:t>
            </a:r>
            <a:endParaRPr lang="en-US"/>
          </a:p>
        </p:txBody>
      </p:sp>
      <p:pic>
        <p:nvPicPr>
          <p:cNvPr id="8" name="Picture 8" descr="A picture containing text&#10;&#10;Description automatically generated">
            <a:extLst>
              <a:ext uri="{FF2B5EF4-FFF2-40B4-BE49-F238E27FC236}">
                <a16:creationId xmlns:a16="http://schemas.microsoft.com/office/drawing/2014/main" id="{380BAB8C-FFB0-866E-4698-7EE24EE188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9162" y="1520495"/>
            <a:ext cx="4267200" cy="3079199"/>
          </a:xfrm>
          <a:prstGeom prst="rect">
            <a:avLst/>
          </a:prstGeom>
        </p:spPr>
      </p:pic>
    </p:spTree>
    <p:extLst>
      <p:ext uri="{BB962C8B-B14F-4D97-AF65-F5344CB8AC3E}">
        <p14:creationId xmlns:p14="http://schemas.microsoft.com/office/powerpoint/2010/main" val="1134157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7847E-7CB3-CA58-ECAB-E65A19ECC7F2}"/>
              </a:ext>
            </a:extLst>
          </p:cNvPr>
          <p:cNvSpPr>
            <a:spLocks noGrp="1"/>
          </p:cNvSpPr>
          <p:nvPr>
            <p:ph type="body" sz="quarter" idx="20"/>
          </p:nvPr>
        </p:nvSpPr>
        <p:spPr>
          <a:xfrm>
            <a:off x="6009259" y="1558544"/>
            <a:ext cx="4896426" cy="4306547"/>
          </a:xfrm>
        </p:spPr>
        <p:txBody>
          <a:bodyPr vert="horz" lIns="91440" tIns="45720" rIns="91440" bIns="45720" rtlCol="0" anchor="t">
            <a:noAutofit/>
          </a:bodyPr>
          <a:lstStyle/>
          <a:p>
            <a:r>
              <a:rPr lang="es" dirty="0">
                <a:ea typeface="+mn-lt"/>
                <a:cs typeface="+mn-lt"/>
              </a:rPr>
              <a:t>El empaque reciclable utiliza materiales que pueden procesarse nuevamente para otro propósito, ya sea para crear más materiales de envío u otros artículos que se pueden producir con contenido reciclable.</a:t>
            </a:r>
          </a:p>
          <a:p>
            <a:r>
              <a:rPr lang="es" dirty="0">
                <a:ea typeface="+mn-lt"/>
                <a:cs typeface="+mn-lt"/>
              </a:rPr>
              <a:t>El cartón se lleva fácilmente la corona del tipo de embalaje reciclado más utilizado. Los envases hechos de papel o cartón también son biodegradables, por lo que incluso si se usan una vez, se descompondrán naturalmente con el tiempo.</a:t>
            </a:r>
            <a:endParaRPr lang="en-US">
              <a:cs typeface="Calibri"/>
            </a:endParaRPr>
          </a:p>
        </p:txBody>
      </p:sp>
      <p:sp>
        <p:nvSpPr>
          <p:cNvPr id="3" name="Text Placeholder 2">
            <a:extLst>
              <a:ext uri="{FF2B5EF4-FFF2-40B4-BE49-F238E27FC236}">
                <a16:creationId xmlns:a16="http://schemas.microsoft.com/office/drawing/2014/main" id="{068F4AFF-9A77-EE9D-66E6-456F5640DDFB}"/>
              </a:ext>
            </a:extLst>
          </p:cNvPr>
          <p:cNvSpPr>
            <a:spLocks noGrp="1"/>
          </p:cNvSpPr>
          <p:nvPr>
            <p:ph type="body" sz="quarter" idx="22"/>
          </p:nvPr>
        </p:nvSpPr>
        <p:spPr>
          <a:xfrm>
            <a:off x="6005144" y="703717"/>
            <a:ext cx="4897384" cy="1256300"/>
          </a:xfrm>
        </p:spPr>
        <p:txBody>
          <a:bodyPr>
            <a:normAutofit/>
          </a:bodyPr>
          <a:lstStyle/>
          <a:p>
            <a:r>
              <a:rPr lang="es" b="1" dirty="0"/>
              <a:t>Embalaje reciclable</a:t>
            </a:r>
          </a:p>
          <a:p>
            <a:endParaRPr lang="en-US" b="1" dirty="0">
              <a:cs typeface="Calibri"/>
            </a:endParaRPr>
          </a:p>
        </p:txBody>
      </p:sp>
      <p:sp>
        <p:nvSpPr>
          <p:cNvPr id="4" name="Text Placeholder 3">
            <a:extLst>
              <a:ext uri="{FF2B5EF4-FFF2-40B4-BE49-F238E27FC236}">
                <a16:creationId xmlns:a16="http://schemas.microsoft.com/office/drawing/2014/main" id="{3831A3E5-6432-3E0E-92C5-3FE59310A2A3}"/>
              </a:ext>
            </a:extLst>
          </p:cNvPr>
          <p:cNvSpPr>
            <a:spLocks noGrp="1"/>
          </p:cNvSpPr>
          <p:nvPr>
            <p:ph type="body" sz="quarter" idx="23"/>
          </p:nvPr>
        </p:nvSpPr>
        <p:spPr>
          <a:xfrm>
            <a:off x="334557" y="4913069"/>
            <a:ext cx="4304438" cy="1333858"/>
          </a:xfrm>
        </p:spPr>
        <p:txBody>
          <a:bodyPr>
            <a:normAutofit lnSpcReduction="10000"/>
          </a:bodyPr>
          <a:lstStyle/>
          <a:p>
            <a:r>
              <a:rPr lang="es" sz="2400" dirty="0">
                <a:cs typeface="Calibri"/>
              </a:rPr>
              <a:t>Los materiales reciclables incluyen papel, cartón, metal, vidrio e incluso ciertos tipos de plásticos.</a:t>
            </a:r>
            <a:endParaRPr lang="en-US" sz="2400" dirty="0">
              <a:ea typeface="+mn-lt"/>
              <a:cs typeface="+mn-lt"/>
            </a:endParaRPr>
          </a:p>
          <a:p>
            <a:endParaRPr lang="en-US" sz="2400" dirty="0">
              <a:cs typeface="Calibri"/>
            </a:endParaRPr>
          </a:p>
        </p:txBody>
      </p:sp>
      <p:sp>
        <p:nvSpPr>
          <p:cNvPr id="5" name="Text Placeholder 4">
            <a:extLst>
              <a:ext uri="{FF2B5EF4-FFF2-40B4-BE49-F238E27FC236}">
                <a16:creationId xmlns:a16="http://schemas.microsoft.com/office/drawing/2014/main" id="{855C7F59-DACB-1F18-D885-FDCCF53BFD5C}"/>
              </a:ext>
            </a:extLst>
          </p:cNvPr>
          <p:cNvSpPr>
            <a:spLocks noGrp="1"/>
          </p:cNvSpPr>
          <p:nvPr>
            <p:ph type="body" sz="quarter" idx="24"/>
          </p:nvPr>
        </p:nvSpPr>
        <p:spPr/>
        <p:txBody>
          <a:bodyPr>
            <a:normAutofit/>
          </a:bodyPr>
          <a:lstStyle/>
          <a:p>
            <a:r>
              <a:rPr lang="es" dirty="0">
                <a:cs typeface="Calibri"/>
              </a:rPr>
              <a:t>03</a:t>
            </a:r>
            <a:endParaRPr lang="en-US" dirty="0"/>
          </a:p>
        </p:txBody>
      </p:sp>
      <p:sp>
        <p:nvSpPr>
          <p:cNvPr id="6" name="TextBox 5">
            <a:extLst>
              <a:ext uri="{FF2B5EF4-FFF2-40B4-BE49-F238E27FC236}">
                <a16:creationId xmlns:a16="http://schemas.microsoft.com/office/drawing/2014/main" id="{BB5B628A-2474-4A43-77FE-7F3EA6A82E2D}"/>
              </a:ext>
            </a:extLst>
          </p:cNvPr>
          <p:cNvSpPr txBox="1"/>
          <p:nvPr/>
        </p:nvSpPr>
        <p:spPr>
          <a:xfrm>
            <a:off x="275375" y="6293695"/>
            <a:ext cx="4217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dirty="0">
                <a:cs typeface="Calibri"/>
                <a:hlinkClick r:id="rId2"/>
              </a:rPr>
              <a:t>Fuente</a:t>
            </a:r>
            <a:endParaRPr lang="en-US">
              <a:hlinkClick r:id="rId2"/>
            </a:endParaRPr>
          </a:p>
        </p:txBody>
      </p:sp>
      <p:pic>
        <p:nvPicPr>
          <p:cNvPr id="7" name="Picture 8" descr="A picture containing box, container&#10;&#10;Description automatically generated">
            <a:extLst>
              <a:ext uri="{FF2B5EF4-FFF2-40B4-BE49-F238E27FC236}">
                <a16:creationId xmlns:a16="http://schemas.microsoft.com/office/drawing/2014/main" id="{A8867FBD-2DE7-5803-2E94-C1CB28BD0CC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3829" y="818239"/>
            <a:ext cx="3759200" cy="3975711"/>
          </a:xfrm>
          <a:prstGeom prst="rect">
            <a:avLst/>
          </a:prstGeom>
        </p:spPr>
      </p:pic>
    </p:spTree>
    <p:extLst>
      <p:ext uri="{BB962C8B-B14F-4D97-AF65-F5344CB8AC3E}">
        <p14:creationId xmlns:p14="http://schemas.microsoft.com/office/powerpoint/2010/main" val="2788067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D3267-9702-677E-8287-CECFCB4F96F3}"/>
              </a:ext>
            </a:extLst>
          </p:cNvPr>
          <p:cNvSpPr>
            <a:spLocks noGrp="1"/>
          </p:cNvSpPr>
          <p:nvPr>
            <p:ph type="body" sz="quarter" idx="18"/>
          </p:nvPr>
        </p:nvSpPr>
        <p:spPr>
          <a:xfrm>
            <a:off x="567560" y="2486615"/>
            <a:ext cx="11223210" cy="4383560"/>
          </a:xfrm>
        </p:spPr>
        <p:txBody>
          <a:bodyPr vert="horz" lIns="91440" tIns="45720" rIns="91440" bIns="45720" rtlCol="0" anchor="t">
            <a:normAutofit fontScale="92500" lnSpcReduction="10000"/>
          </a:bodyPr>
          <a:lstStyle/>
          <a:p>
            <a:pPr marL="0" indent="0">
              <a:lnSpc>
                <a:spcPct val="110000"/>
              </a:lnSpc>
            </a:pPr>
            <a:r>
              <a:rPr lang="es" dirty="0">
                <a:ea typeface="+mn-lt"/>
                <a:cs typeface="+mn-lt"/>
              </a:rPr>
              <a:t>Hay muchas maneras de realizar ajustes en el material y el embalaje de la cadena de suministro actual sin causar una alteración total de los procedimientos actuales. Algunas ideas ..</a:t>
            </a:r>
          </a:p>
          <a:p>
            <a:pPr marL="285750" indent="-285750">
              <a:lnSpc>
                <a:spcPct val="110000"/>
              </a:lnSpc>
              <a:buFont typeface="Arial"/>
              <a:buChar char="•"/>
            </a:pPr>
            <a:r>
              <a:rPr lang="es" dirty="0">
                <a:solidFill>
                  <a:srgbClr val="297239"/>
                </a:solidFill>
                <a:ea typeface="+mn-lt"/>
                <a:cs typeface="+mn-lt"/>
              </a:rPr>
              <a:t>Reducir el tamaño de los paquetes para usar menos materiales</a:t>
            </a:r>
            <a:endParaRPr lang="en-US" dirty="0">
              <a:solidFill>
                <a:srgbClr val="297239"/>
              </a:solidFill>
              <a:cs typeface="Calibri"/>
            </a:endParaRPr>
          </a:p>
          <a:p>
            <a:pPr marL="285750" indent="-285750">
              <a:lnSpc>
                <a:spcPct val="110000"/>
              </a:lnSpc>
              <a:buFont typeface="Arial"/>
              <a:buChar char="•"/>
            </a:pPr>
            <a:r>
              <a:rPr lang="es" dirty="0">
                <a:solidFill>
                  <a:srgbClr val="297239"/>
                </a:solidFill>
                <a:ea typeface="+mn-lt"/>
                <a:cs typeface="+mn-lt"/>
              </a:rPr>
              <a:t>Agregar un logotipo o etiqueta "Reciclable" al empaque actual para que los clientes sepan que el material es reciclable</a:t>
            </a:r>
            <a:endParaRPr lang="en-US">
              <a:solidFill>
                <a:srgbClr val="297239"/>
              </a:solidFill>
              <a:cs typeface="Calibri"/>
            </a:endParaRPr>
          </a:p>
          <a:p>
            <a:pPr marL="285750" indent="-285750">
              <a:lnSpc>
                <a:spcPct val="110000"/>
              </a:lnSpc>
              <a:buFont typeface="Arial"/>
              <a:buChar char="•"/>
            </a:pPr>
            <a:r>
              <a:rPr lang="es" dirty="0">
                <a:solidFill>
                  <a:srgbClr val="297239"/>
                </a:solidFill>
                <a:ea typeface="+mn-lt"/>
                <a:cs typeface="+mn-lt"/>
              </a:rPr>
              <a:t>Reutilizar materiales de embalaje siempre que sea posible (especialmente para plásticos)</a:t>
            </a:r>
            <a:endParaRPr lang="en-US">
              <a:solidFill>
                <a:srgbClr val="297239"/>
              </a:solidFill>
              <a:cs typeface="Calibri"/>
            </a:endParaRPr>
          </a:p>
          <a:p>
            <a:pPr marL="285750" indent="-285750">
              <a:lnSpc>
                <a:spcPct val="110000"/>
              </a:lnSpc>
              <a:buFont typeface="Arial"/>
              <a:buChar char="•"/>
            </a:pPr>
            <a:r>
              <a:rPr lang="es" dirty="0">
                <a:solidFill>
                  <a:srgbClr val="297239"/>
                </a:solidFill>
                <a:ea typeface="+mn-lt"/>
                <a:cs typeface="+mn-lt"/>
              </a:rPr>
              <a:t>Asociarse con fabricantes y distribuidores que han adoptado prácticas sostenibles</a:t>
            </a:r>
            <a:endParaRPr lang="en-US">
              <a:solidFill>
                <a:srgbClr val="297239"/>
              </a:solidFill>
              <a:cs typeface="Calibri"/>
            </a:endParaRPr>
          </a:p>
          <a:p>
            <a:pPr marL="285750" indent="-285750">
              <a:lnSpc>
                <a:spcPct val="110000"/>
              </a:lnSpc>
              <a:buFont typeface="Arial"/>
              <a:buChar char="•"/>
            </a:pPr>
            <a:r>
              <a:rPr lang="es" dirty="0">
                <a:solidFill>
                  <a:srgbClr val="297239"/>
                </a:solidFill>
                <a:ea typeface="+mn-lt"/>
                <a:cs typeface="+mn-lt"/>
              </a:rPr>
              <a:t>Planificar correctamente los envíos para evitar el transporte aéreo cuando sea posible</a:t>
            </a:r>
            <a:endParaRPr lang="en-US" dirty="0">
              <a:solidFill>
                <a:srgbClr val="297239"/>
              </a:solidFill>
              <a:cs typeface="Calibri"/>
            </a:endParaRPr>
          </a:p>
          <a:p>
            <a:pPr marL="285750" indent="-285750">
              <a:lnSpc>
                <a:spcPct val="110000"/>
              </a:lnSpc>
              <a:buFont typeface="Arial"/>
              <a:buChar char="•"/>
            </a:pPr>
            <a:r>
              <a:rPr lang="es" dirty="0">
                <a:solidFill>
                  <a:srgbClr val="297239"/>
                </a:solidFill>
                <a:ea typeface="+mn-lt"/>
                <a:cs typeface="+mn-lt"/>
              </a:rPr>
              <a:t>Tratar de usar fabricantes locales, cuando sea posible, para reducir la distancia que se requiere que viajen los paquetes.</a:t>
            </a:r>
            <a:endParaRPr lang="en-US" dirty="0">
              <a:solidFill>
                <a:srgbClr val="297239"/>
              </a:solidFill>
              <a:cs typeface="Calibri" panose="020F0502020204030204"/>
            </a:endParaRPr>
          </a:p>
          <a:p>
            <a:endParaRPr lang="en-US" dirty="0">
              <a:cs typeface="Calibri"/>
            </a:endParaRPr>
          </a:p>
        </p:txBody>
      </p:sp>
      <p:sp>
        <p:nvSpPr>
          <p:cNvPr id="3" name="Text Placeholder 2">
            <a:extLst>
              <a:ext uri="{FF2B5EF4-FFF2-40B4-BE49-F238E27FC236}">
                <a16:creationId xmlns:a16="http://schemas.microsoft.com/office/drawing/2014/main" id="{701DA7F8-7E97-29D6-F9E1-B514075B9915}"/>
              </a:ext>
            </a:extLst>
          </p:cNvPr>
          <p:cNvSpPr>
            <a:spLocks noGrp="1"/>
          </p:cNvSpPr>
          <p:nvPr>
            <p:ph type="body" sz="quarter" idx="16"/>
          </p:nvPr>
        </p:nvSpPr>
        <p:spPr/>
        <p:txBody>
          <a:bodyPr vert="horz" lIns="91440" tIns="45720" rIns="91440" bIns="45720" rtlCol="0" anchor="t">
            <a:normAutofit/>
          </a:bodyPr>
          <a:lstStyle/>
          <a:p>
            <a:r>
              <a:rPr lang="es" dirty="0">
                <a:cs typeface="Calibri"/>
              </a:rPr>
              <a:t>CÓMO COMENZAR CON EL EMBALAJE SOSTENIBLE: ALGUNOS PRIMEROS PASOS SENCILLOS</a:t>
            </a:r>
          </a:p>
        </p:txBody>
      </p:sp>
    </p:spTree>
    <p:extLst>
      <p:ext uri="{BB962C8B-B14F-4D97-AF65-F5344CB8AC3E}">
        <p14:creationId xmlns:p14="http://schemas.microsoft.com/office/powerpoint/2010/main" val="288338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8E29EC-CF9C-1B00-28E1-3EFDDBFF192D}"/>
              </a:ext>
            </a:extLst>
          </p:cNvPr>
          <p:cNvSpPr>
            <a:spLocks noGrp="1"/>
          </p:cNvSpPr>
          <p:nvPr>
            <p:ph type="body" sz="quarter" idx="18"/>
          </p:nvPr>
        </p:nvSpPr>
        <p:spPr>
          <a:xfrm>
            <a:off x="371088" y="2977230"/>
            <a:ext cx="6292778" cy="3670458"/>
          </a:xfrm>
        </p:spPr>
        <p:txBody>
          <a:bodyPr vert="horz" lIns="91440" tIns="45720" rIns="91440" bIns="45720" rtlCol="0" anchor="t">
            <a:normAutofit/>
          </a:bodyPr>
          <a:lstStyle/>
          <a:p>
            <a:pPr marL="0" indent="0">
              <a:lnSpc>
                <a:spcPct val="120000"/>
              </a:lnSpc>
            </a:pPr>
            <a:r>
              <a:rPr lang="es" sz="2000" dirty="0">
                <a:cs typeface="Calibri"/>
              </a:rPr>
              <a:t>En noviembre de 2022, el </a:t>
            </a:r>
            <a:r>
              <a:rPr lang="es" sz="2000" dirty="0">
                <a:ea typeface="+mn-lt"/>
                <a:cs typeface="+mn-lt"/>
              </a:rPr>
              <a:t>evento Sustainability in Packaging Europe se celebró en Barcelona del 1 al 4 de noviembre, así como en un formato en línea con la asistencia de más de 500 innovadores de envases. Los debates y la creación de redes para los asistentes en línea y en persona continuaron impulsando las innovaciones y las soluciones de empaque hacia una economía circular en todas partes. </a:t>
            </a:r>
            <a:r>
              <a:rPr lang="es" sz="2000" dirty="0">
                <a:solidFill>
                  <a:srgbClr val="297239"/>
                </a:solidFill>
                <a:ea typeface="+mn-lt"/>
                <a:cs typeface="+mn-lt"/>
              </a:rPr>
              <a:t>Vale la pena seguir, echa un vistazo al 2022</a:t>
            </a:r>
            <a:r>
              <a:rPr lang="es" sz="2000" dirty="0">
                <a:solidFill>
                  <a:srgbClr val="086D6E"/>
                </a:solidFill>
                <a:ea typeface="+mn-lt"/>
                <a:cs typeface="+mn-lt"/>
              </a:rPr>
              <a:t> </a:t>
            </a:r>
            <a:r>
              <a:rPr lang="es" sz="2000" dirty="0">
                <a:solidFill>
                  <a:srgbClr val="87A66E"/>
                </a:solidFill>
                <a:ea typeface="+mn-lt"/>
                <a:cs typeface="+mn-lt"/>
                <a:hlinkClick r:id="rId2"/>
              </a:rPr>
              <a:t>Agenda | Sostenibilidad en Packaging Europe</a:t>
            </a:r>
            <a:endParaRPr lang="en-US" sz="2000" dirty="0">
              <a:ea typeface="+mn-lt"/>
              <a:cs typeface="+mn-lt"/>
            </a:endParaRPr>
          </a:p>
          <a:p>
            <a:pPr marL="0" indent="0">
              <a:lnSpc>
                <a:spcPct val="120000"/>
              </a:lnSpc>
            </a:pPr>
            <a:endParaRPr lang="en-US" sz="2000" dirty="0">
              <a:cs typeface="Calibri"/>
            </a:endParaRPr>
          </a:p>
          <a:p>
            <a:endParaRPr lang="en-US" sz="2000" dirty="0">
              <a:ea typeface="+mn-lt"/>
              <a:cs typeface="+mn-lt"/>
            </a:endParaRPr>
          </a:p>
          <a:p>
            <a:endParaRPr lang="en-US" sz="2000" dirty="0">
              <a:cs typeface="Calibri"/>
            </a:endParaRPr>
          </a:p>
        </p:txBody>
      </p:sp>
      <p:sp>
        <p:nvSpPr>
          <p:cNvPr id="3" name="Text Placeholder 2">
            <a:extLst>
              <a:ext uri="{FF2B5EF4-FFF2-40B4-BE49-F238E27FC236}">
                <a16:creationId xmlns:a16="http://schemas.microsoft.com/office/drawing/2014/main" id="{4C697190-555D-3E44-1BDC-72EA855BCD50}"/>
              </a:ext>
            </a:extLst>
          </p:cNvPr>
          <p:cNvSpPr>
            <a:spLocks noGrp="1"/>
          </p:cNvSpPr>
          <p:nvPr>
            <p:ph type="body" sz="quarter" idx="16"/>
          </p:nvPr>
        </p:nvSpPr>
        <p:spPr/>
        <p:txBody>
          <a:bodyPr vert="horz" lIns="91440" tIns="45720" rIns="91440" bIns="45720" rtlCol="0" anchor="t">
            <a:normAutofit fontScale="92500" lnSpcReduction="20000"/>
          </a:bodyPr>
          <a:lstStyle/>
          <a:p>
            <a:r>
              <a:rPr lang="es" dirty="0">
                <a:cs typeface="Calibri"/>
              </a:rPr>
              <a:t>¿Sabías que cada año 500 asistentes asisten al evento de embalaje sostenible más grande de Europa?</a:t>
            </a:r>
          </a:p>
        </p:txBody>
      </p:sp>
      <p:pic>
        <p:nvPicPr>
          <p:cNvPr id="7" name="Picture 7" descr="Diagram&#10;&#10;Description automatically generated">
            <a:extLst>
              <a:ext uri="{FF2B5EF4-FFF2-40B4-BE49-F238E27FC236}">
                <a16:creationId xmlns:a16="http://schemas.microsoft.com/office/drawing/2014/main" id="{DEE86CF5-8C5C-CE17-4713-385D8492BBCB}"/>
              </a:ext>
            </a:extLst>
          </p:cNvPr>
          <p:cNvPicPr>
            <a:picLocks noChangeAspect="1"/>
          </p:cNvPicPr>
          <p:nvPr/>
        </p:nvPicPr>
        <p:blipFill rotWithShape="1">
          <a:blip r:embed="rId3"/>
          <a:srcRect r="32367"/>
          <a:stretch/>
        </p:blipFill>
        <p:spPr>
          <a:xfrm>
            <a:off x="6998305" y="1541527"/>
            <a:ext cx="5080766" cy="4027695"/>
          </a:xfrm>
          <a:prstGeom prst="rect">
            <a:avLst/>
          </a:prstGeom>
        </p:spPr>
      </p:pic>
    </p:spTree>
    <p:extLst>
      <p:ext uri="{BB962C8B-B14F-4D97-AF65-F5344CB8AC3E}">
        <p14:creationId xmlns:p14="http://schemas.microsoft.com/office/powerpoint/2010/main" val="291528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24867-06D6-F8A6-8F92-B7C1089AE2F2}"/>
              </a:ext>
            </a:extLst>
          </p:cNvPr>
          <p:cNvSpPr>
            <a:spLocks noGrp="1"/>
          </p:cNvSpPr>
          <p:nvPr>
            <p:ph type="body" sz="quarter" idx="17"/>
          </p:nvPr>
        </p:nvSpPr>
        <p:spPr>
          <a:xfrm>
            <a:off x="5003138" y="3733703"/>
            <a:ext cx="4439761" cy="1755819"/>
          </a:xfrm>
        </p:spPr>
        <p:txBody>
          <a:bodyPr>
            <a:normAutofit/>
          </a:bodyPr>
          <a:lstStyle/>
          <a:p>
            <a:r>
              <a:rPr lang="es">
                <a:cs typeface="Calibri"/>
              </a:rPr>
              <a:t>Ecologización de sus servicios</a:t>
            </a:r>
          </a:p>
        </p:txBody>
      </p:sp>
      <p:sp>
        <p:nvSpPr>
          <p:cNvPr id="3" name="Text Placeholder 2">
            <a:extLst>
              <a:ext uri="{FF2B5EF4-FFF2-40B4-BE49-F238E27FC236}">
                <a16:creationId xmlns:a16="http://schemas.microsoft.com/office/drawing/2014/main" id="{A3B3D681-3756-A086-08C8-4BFB36DEFA7A}"/>
              </a:ext>
            </a:extLst>
          </p:cNvPr>
          <p:cNvSpPr>
            <a:spLocks noGrp="1"/>
          </p:cNvSpPr>
          <p:nvPr>
            <p:ph type="body" sz="quarter" idx="18"/>
          </p:nvPr>
        </p:nvSpPr>
        <p:spPr/>
        <p:txBody>
          <a:bodyPr/>
          <a:lstStyle/>
          <a:p>
            <a:r>
              <a:rPr lang="es">
                <a:cs typeface="Calibri"/>
              </a:rPr>
              <a:t>SECCIÓN 05</a:t>
            </a:r>
            <a:endParaRPr lang="en-US"/>
          </a:p>
        </p:txBody>
      </p:sp>
    </p:spTree>
    <p:extLst>
      <p:ext uri="{BB962C8B-B14F-4D97-AF65-F5344CB8AC3E}">
        <p14:creationId xmlns:p14="http://schemas.microsoft.com/office/powerpoint/2010/main" val="2381892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028E0F-0F93-97A3-3A84-28A7870897CD}"/>
              </a:ext>
            </a:extLst>
          </p:cNvPr>
          <p:cNvSpPr>
            <a:spLocks noGrp="1"/>
          </p:cNvSpPr>
          <p:nvPr>
            <p:ph type="body" sz="quarter" idx="18"/>
          </p:nvPr>
        </p:nvSpPr>
        <p:spPr>
          <a:xfrm>
            <a:off x="2161309" y="775855"/>
            <a:ext cx="9646298" cy="4846973"/>
          </a:xfrm>
        </p:spPr>
        <p:txBody>
          <a:bodyPr>
            <a:normAutofit/>
          </a:bodyPr>
          <a:lstStyle/>
          <a:p>
            <a:r>
              <a:rPr lang="es" dirty="0">
                <a:solidFill>
                  <a:srgbClr val="297239"/>
                </a:solidFill>
                <a:cs typeface="Calibri"/>
              </a:rPr>
              <a:t>CÓMO COMENZAR CON LA ECOLOGIZACIÓN DE LOS SERVICIOS QUE OFRECE</a:t>
            </a:r>
          </a:p>
          <a:p>
            <a:endParaRPr lang="en-US">
              <a:solidFill>
                <a:srgbClr val="297239"/>
              </a:solidFill>
              <a:cs typeface="Calibri"/>
            </a:endParaRPr>
          </a:p>
          <a:p>
            <a:r>
              <a:rPr lang="es" sz="2400" dirty="0">
                <a:cs typeface="Calibri"/>
              </a:rPr>
              <a:t>Como hemos aprendido, hay pasos simples que las empresas pueden tomar y tomar para hacer que sus productos sean más ecológicos. También hay pasos clave para ayudar a que sus servicios sean más ecológicos.</a:t>
            </a:r>
          </a:p>
          <a:p>
            <a:endParaRPr lang="en-US" sz="2400">
              <a:cs typeface="Calibri"/>
            </a:endParaRPr>
          </a:p>
          <a:p>
            <a:r>
              <a:rPr lang="es" sz="2400" dirty="0">
                <a:cs typeface="Calibri"/>
              </a:rPr>
              <a:t>Hay muchos tipos de servicios empresariales. En esta sección, veremos algunos de los más comunes y cómo se pueden hacer más ecológicos.</a:t>
            </a:r>
            <a:endParaRPr lang="en-US" dirty="0">
              <a:cs typeface="Calibri"/>
            </a:endParaRPr>
          </a:p>
        </p:txBody>
      </p:sp>
    </p:spTree>
    <p:extLst>
      <p:ext uri="{BB962C8B-B14F-4D97-AF65-F5344CB8AC3E}">
        <p14:creationId xmlns:p14="http://schemas.microsoft.com/office/powerpoint/2010/main" val="3636175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F16093-20B6-8F2C-37E0-D12F66B1F74A}"/>
              </a:ext>
            </a:extLst>
          </p:cNvPr>
          <p:cNvSpPr>
            <a:spLocks noGrp="1"/>
          </p:cNvSpPr>
          <p:nvPr>
            <p:ph type="body" sz="quarter" idx="18"/>
          </p:nvPr>
        </p:nvSpPr>
        <p:spPr>
          <a:xfrm>
            <a:off x="4376874" y="398732"/>
            <a:ext cx="7587784" cy="5897939"/>
          </a:xfrm>
        </p:spPr>
        <p:txBody>
          <a:bodyPr vert="horz" lIns="91440" tIns="45720" rIns="91440" bIns="45720" rtlCol="0" anchor="t">
            <a:normAutofit lnSpcReduction="10000"/>
          </a:bodyPr>
          <a:lstStyle/>
          <a:p>
            <a:r>
              <a:rPr lang="es" b="1" dirty="0">
                <a:ea typeface="+mn-lt"/>
                <a:cs typeface="+mn-lt"/>
              </a:rPr>
              <a:t>¿Sabía que </a:t>
            </a:r>
            <a:r>
              <a:rPr lang="es" dirty="0">
                <a:ea typeface="+mn-lt"/>
                <a:cs typeface="+mn-lt"/>
              </a:rPr>
              <a:t>se estima que todo el sector de la tecnología de la información (TI), desde la alimentación de servidores de Internet hasta la carga de teléfonos inteligentes, tiene la misma huella de carbono que las </a:t>
            </a:r>
            <a:r>
              <a:rPr lang="es" b="1" u="sng" dirty="0">
                <a:ea typeface="+mn-lt"/>
                <a:cs typeface="+mn-lt"/>
                <a:hlinkClick r:id="rId2"/>
              </a:rPr>
              <a:t>emisiones de combustible de la industria de la aviación </a:t>
            </a:r>
            <a:r>
              <a:rPr lang="es" dirty="0">
                <a:ea typeface="+mn-lt"/>
                <a:cs typeface="+mn-lt"/>
              </a:rPr>
              <a:t>? ¡Y está en camino de consumir hasta el 20% de la electricidad mundial para 2030!</a:t>
            </a:r>
            <a:endParaRPr lang="en-US" dirty="0"/>
          </a:p>
          <a:p>
            <a:r>
              <a:rPr lang="es" dirty="0">
                <a:ea typeface="+mn-lt"/>
                <a:cs typeface="+mn-lt"/>
              </a:rPr>
              <a:t>Si está en el negocio de SaaS. Podría valer la pena considerar la ingeniería de software verde, que es una disciplina relativamente nueva. Reúne:</a:t>
            </a:r>
            <a:endParaRPr lang="en-US" dirty="0"/>
          </a:p>
          <a:p>
            <a:pPr marL="285750" indent="-285750">
              <a:buFont typeface="Arial,Sans-Serif" panose="020B0604020202020204" pitchFamily="34" charset="0"/>
              <a:buChar char="•"/>
            </a:pPr>
            <a:r>
              <a:rPr lang="es" dirty="0">
                <a:ea typeface="+mn-lt"/>
                <a:cs typeface="+mn-lt"/>
              </a:rPr>
              <a:t>Prácticas y arquitectura de desarrollo de software.</a:t>
            </a:r>
          </a:p>
          <a:p>
            <a:pPr marL="285750" indent="-285750">
              <a:buFont typeface="Arial,Sans-Serif" panose="020B0604020202020204" pitchFamily="34" charset="0"/>
              <a:buChar char="•"/>
            </a:pPr>
            <a:r>
              <a:rPr lang="es" dirty="0">
                <a:ea typeface="+mn-lt"/>
                <a:cs typeface="+mn-lt"/>
              </a:rPr>
              <a:t>Diseño de hardware y centro de datos</a:t>
            </a:r>
          </a:p>
          <a:p>
            <a:pPr marL="285750" indent="-285750">
              <a:buFont typeface="Arial,Sans-Serif" panose="020B0604020202020204" pitchFamily="34" charset="0"/>
              <a:buChar char="•"/>
            </a:pPr>
            <a:r>
              <a:rPr lang="es" dirty="0">
                <a:ea typeface="+mn-lt"/>
                <a:cs typeface="+mn-lt"/>
              </a:rPr>
              <a:t>Mercados de electricidad</a:t>
            </a:r>
          </a:p>
          <a:p>
            <a:pPr marL="285750" indent="-285750">
              <a:buFont typeface="Arial,Sans-Serif" panose="020B0604020202020204" pitchFamily="34" charset="0"/>
              <a:buChar char="•"/>
            </a:pPr>
            <a:r>
              <a:rPr lang="es" dirty="0">
                <a:ea typeface="+mn-lt"/>
                <a:cs typeface="+mn-lt"/>
              </a:rPr>
              <a:t>ciencia del clima</a:t>
            </a:r>
            <a:endParaRPr lang="en-US" dirty="0"/>
          </a:p>
          <a:p>
            <a:pPr marL="0" indent="0"/>
            <a:r>
              <a:rPr lang="es" dirty="0">
                <a:cs typeface="Calibri"/>
              </a:rPr>
              <a:t>En este artículo, puede obtener más información sobre </a:t>
            </a:r>
            <a:r>
              <a:rPr lang="es" dirty="0">
                <a:ea typeface="+mn-lt"/>
                <a:cs typeface="+mn-lt"/>
                <a:hlinkClick r:id="rId3"/>
              </a:rPr>
              <a:t>¿Qué es el software ecológico y cómo puede beneficiar a su negocio? -</a:t>
            </a:r>
            <a:endParaRPr lang="en-US" dirty="0">
              <a:cs typeface="Calibri"/>
            </a:endParaRPr>
          </a:p>
          <a:p>
            <a:endParaRPr lang="en-US" dirty="0">
              <a:cs typeface="Calibri"/>
            </a:endParaRPr>
          </a:p>
        </p:txBody>
      </p:sp>
      <p:sp>
        <p:nvSpPr>
          <p:cNvPr id="3" name="Text Placeholder 2">
            <a:extLst>
              <a:ext uri="{FF2B5EF4-FFF2-40B4-BE49-F238E27FC236}">
                <a16:creationId xmlns:a16="http://schemas.microsoft.com/office/drawing/2014/main" id="{83E095F3-131F-12CF-353A-4BB2D728563C}"/>
              </a:ext>
            </a:extLst>
          </p:cNvPr>
          <p:cNvSpPr>
            <a:spLocks noGrp="1"/>
          </p:cNvSpPr>
          <p:nvPr>
            <p:ph type="body" sz="quarter" idx="16"/>
          </p:nvPr>
        </p:nvSpPr>
        <p:spPr>
          <a:xfrm>
            <a:off x="157497" y="661585"/>
            <a:ext cx="3984940" cy="4881923"/>
          </a:xfrm>
        </p:spPr>
        <p:txBody>
          <a:bodyPr vert="horz" lIns="91440" tIns="45720" rIns="91440" bIns="45720" rtlCol="0" anchor="t">
            <a:normAutofit/>
          </a:bodyPr>
          <a:lstStyle/>
          <a:p>
            <a:r>
              <a:rPr lang="es" b="0">
                <a:ea typeface="+mn-lt"/>
                <a:cs typeface="+mn-lt"/>
              </a:rPr>
              <a:t>Servicios de software ecológico</a:t>
            </a:r>
            <a:endParaRPr lang="en-US"/>
          </a:p>
        </p:txBody>
      </p:sp>
      <p:pic>
        <p:nvPicPr>
          <p:cNvPr id="8" name="Picture 8" descr="Free stock photo of #hp #light #green #technology #laptop">
            <a:extLst>
              <a:ext uri="{FF2B5EF4-FFF2-40B4-BE49-F238E27FC236}">
                <a16:creationId xmlns:a16="http://schemas.microsoft.com/office/drawing/2014/main" id="{1D285513-D5CE-F661-4108-DF5BCDB19237}"/>
              </a:ext>
            </a:extLst>
          </p:cNvPr>
          <p:cNvPicPr>
            <a:picLocks noChangeAspect="1"/>
          </p:cNvPicPr>
          <p:nvPr/>
        </p:nvPicPr>
        <p:blipFill>
          <a:blip r:embed="rId4"/>
          <a:stretch>
            <a:fillRect/>
          </a:stretch>
        </p:blipFill>
        <p:spPr>
          <a:xfrm>
            <a:off x="309638" y="2079171"/>
            <a:ext cx="3722914" cy="2481942"/>
          </a:xfrm>
          <a:prstGeom prst="rect">
            <a:avLst/>
          </a:prstGeom>
        </p:spPr>
      </p:pic>
    </p:spTree>
    <p:extLst>
      <p:ext uri="{BB962C8B-B14F-4D97-AF65-F5344CB8AC3E}">
        <p14:creationId xmlns:p14="http://schemas.microsoft.com/office/powerpoint/2010/main" val="2575947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B86DCF-8D5B-3822-5DC4-410384876E6A}"/>
              </a:ext>
            </a:extLst>
          </p:cNvPr>
          <p:cNvSpPr>
            <a:spLocks noGrp="1"/>
          </p:cNvSpPr>
          <p:nvPr>
            <p:ph type="body" sz="quarter" idx="18"/>
          </p:nvPr>
        </p:nvSpPr>
        <p:spPr>
          <a:xfrm>
            <a:off x="446611" y="3025029"/>
            <a:ext cx="6292778" cy="2936270"/>
          </a:xfrm>
        </p:spPr>
        <p:txBody>
          <a:bodyPr vert="horz" lIns="91440" tIns="45720" rIns="91440" bIns="45720" rtlCol="0" anchor="t">
            <a:normAutofit lnSpcReduction="10000"/>
          </a:bodyPr>
          <a:lstStyle/>
          <a:p>
            <a:r>
              <a:rPr lang="es">
                <a:cs typeface="Calibri"/>
              </a:rPr>
              <a:t>   </a:t>
            </a:r>
            <a:r>
              <a:rPr lang="es">
                <a:ea typeface="+mn-lt"/>
                <a:cs typeface="+mn-lt"/>
              </a:rPr>
              <a:t>La Green Software Foundation es una organización sin fines de lucro y ha sido creada para las personas que están en el negocio de la creación de software. </a:t>
            </a:r>
            <a:br>
              <a:rPr lang="en-US">
                <a:cs typeface="Calibri"/>
              </a:rPr>
            </a:br>
            <a:br>
              <a:rPr lang="en-US">
                <a:cs typeface="Calibri"/>
              </a:rPr>
            </a:br>
            <a:r>
              <a:rPr lang="es">
                <a:cs typeface="Calibri"/>
              </a:rPr>
              <a:t>La misión de Green Software Foundation es construir </a:t>
            </a:r>
            <a:r>
              <a:rPr lang="es">
                <a:ea typeface="+mn-lt"/>
                <a:cs typeface="+mn-lt"/>
              </a:rPr>
              <a:t>un ecosistema confiable de personas, estándares, herramientas y mejores prácticas para crear y desarrollar software ecológico.</a:t>
            </a:r>
            <a:endParaRPr lang="en-US">
              <a:cs typeface="Calibri"/>
            </a:endParaRPr>
          </a:p>
        </p:txBody>
      </p:sp>
      <p:sp>
        <p:nvSpPr>
          <p:cNvPr id="3" name="Text Placeholder 2">
            <a:extLst>
              <a:ext uri="{FF2B5EF4-FFF2-40B4-BE49-F238E27FC236}">
                <a16:creationId xmlns:a16="http://schemas.microsoft.com/office/drawing/2014/main" id="{BE35CDA1-B537-FE2C-EB3A-B806677697F2}"/>
              </a:ext>
            </a:extLst>
          </p:cNvPr>
          <p:cNvSpPr>
            <a:spLocks noGrp="1"/>
          </p:cNvSpPr>
          <p:nvPr>
            <p:ph type="body" sz="quarter" idx="16"/>
          </p:nvPr>
        </p:nvSpPr>
        <p:spPr/>
        <p:txBody>
          <a:bodyPr vert="horz" lIns="91440" tIns="45720" rIns="91440" bIns="45720" rtlCol="0" anchor="t">
            <a:normAutofit/>
          </a:bodyPr>
          <a:lstStyle/>
          <a:p>
            <a:r>
              <a:rPr lang="es">
                <a:ea typeface="+mn-lt"/>
                <a:cs typeface="+mn-lt"/>
              </a:rPr>
              <a:t>Foundation in Focus – Conozca la Green Software Foundation</a:t>
            </a:r>
            <a:endParaRPr lang="en-US"/>
          </a:p>
        </p:txBody>
      </p:sp>
      <p:pic>
        <p:nvPicPr>
          <p:cNvPr id="5" name="Picture 5" descr="A picture containing rectangle&#10;&#10;Description automatically generated">
            <a:extLst>
              <a:ext uri="{FF2B5EF4-FFF2-40B4-BE49-F238E27FC236}">
                <a16:creationId xmlns:a16="http://schemas.microsoft.com/office/drawing/2014/main" id="{6C8FA7AA-4AA8-47AD-4B6D-5E701CB8CB9A}"/>
              </a:ext>
            </a:extLst>
          </p:cNvPr>
          <p:cNvPicPr>
            <a:picLocks noChangeAspect="1"/>
          </p:cNvPicPr>
          <p:nvPr/>
        </p:nvPicPr>
        <p:blipFill rotWithShape="1">
          <a:blip r:embed="rId2"/>
          <a:srcRect l="41" r="21212" b="303"/>
          <a:stretch/>
        </p:blipFill>
        <p:spPr>
          <a:xfrm>
            <a:off x="7000922" y="1483179"/>
            <a:ext cx="5027103" cy="3976320"/>
          </a:xfrm>
          <a:prstGeom prst="rect">
            <a:avLst/>
          </a:prstGeom>
        </p:spPr>
      </p:pic>
      <p:sp>
        <p:nvSpPr>
          <p:cNvPr id="6" name="TextBox 5">
            <a:extLst>
              <a:ext uri="{FF2B5EF4-FFF2-40B4-BE49-F238E27FC236}">
                <a16:creationId xmlns:a16="http://schemas.microsoft.com/office/drawing/2014/main" id="{1AB33451-337B-E405-FF00-7A780E972CEC}"/>
              </a:ext>
            </a:extLst>
          </p:cNvPr>
          <p:cNvSpPr txBox="1"/>
          <p:nvPr/>
        </p:nvSpPr>
        <p:spPr>
          <a:xfrm>
            <a:off x="708781" y="6151638"/>
            <a:ext cx="74240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a:t>Si está en el negocio del software, puede estar interesado en obtener más información aquí: </a:t>
            </a:r>
            <a:r>
              <a:rPr lang="es">
                <a:hlinkClick r:id="rId3"/>
              </a:rPr>
              <a:t>https://greensoftware.foundation/</a:t>
            </a:r>
            <a:endParaRPr lang="en-US"/>
          </a:p>
        </p:txBody>
      </p:sp>
    </p:spTree>
    <p:extLst>
      <p:ext uri="{BB962C8B-B14F-4D97-AF65-F5344CB8AC3E}">
        <p14:creationId xmlns:p14="http://schemas.microsoft.com/office/powerpoint/2010/main" val="4153656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F16093-20B6-8F2C-37E0-D12F66B1F74A}"/>
              </a:ext>
            </a:extLst>
          </p:cNvPr>
          <p:cNvSpPr>
            <a:spLocks noGrp="1"/>
          </p:cNvSpPr>
          <p:nvPr>
            <p:ph type="body" sz="quarter" idx="18"/>
          </p:nvPr>
        </p:nvSpPr>
        <p:spPr>
          <a:xfrm>
            <a:off x="4553934" y="516443"/>
            <a:ext cx="7297311" cy="5450416"/>
          </a:xfrm>
        </p:spPr>
        <p:txBody>
          <a:bodyPr vert="horz" lIns="91440" tIns="45720" rIns="91440" bIns="45720" rtlCol="0" anchor="t">
            <a:normAutofit/>
          </a:bodyPr>
          <a:lstStyle/>
          <a:p>
            <a:pPr marL="0" indent="0"/>
            <a:r>
              <a:rPr lang="es" dirty="0">
                <a:ea typeface="+mn-lt"/>
                <a:cs typeface="+mn-lt"/>
              </a:rPr>
              <a:t>Si proporciona servicios de gestión de eventos, probablemente ya sea muy consciente de la necesidad de proporcionar servicios de gestión de eventos más sostenibles.</a:t>
            </a:r>
            <a:endParaRPr lang="en-US">
              <a:ea typeface="+mn-lt"/>
              <a:cs typeface="+mn-lt"/>
            </a:endParaRPr>
          </a:p>
          <a:p>
            <a:pPr marL="0" indent="0"/>
            <a:r>
              <a:rPr lang="es" dirty="0">
                <a:ea typeface="+mn-lt"/>
                <a:cs typeface="+mn-lt"/>
              </a:rPr>
              <a:t>L a </a:t>
            </a:r>
            <a:r>
              <a:rPr lang="es" b="1" dirty="0">
                <a:ea typeface="+mn-lt"/>
                <a:cs typeface="+mn-lt"/>
              </a:rPr>
              <a:t>sostenibilidad </a:t>
            </a:r>
            <a:r>
              <a:rPr lang="es" dirty="0">
                <a:ea typeface="+mn-lt"/>
                <a:cs typeface="+mn-lt"/>
              </a:rPr>
              <a:t>debe practicarse en todos los niveles de </a:t>
            </a:r>
            <a:r>
              <a:rPr lang="es" b="1" dirty="0">
                <a:ea typeface="+mn-lt"/>
                <a:cs typeface="+mn-lt"/>
              </a:rPr>
              <a:t>eventos .</a:t>
            </a:r>
            <a:r>
              <a:rPr lang="es" dirty="0">
                <a:ea typeface="+mn-lt"/>
                <a:cs typeface="+mn-lt"/>
              </a:rPr>
              <a:t> </a:t>
            </a:r>
            <a:r>
              <a:rPr lang="es" b="1" dirty="0">
                <a:ea typeface="+mn-lt"/>
                <a:cs typeface="+mn-lt"/>
              </a:rPr>
              <a:t>gestión </a:t>
            </a:r>
            <a:r>
              <a:rPr lang="es" dirty="0">
                <a:ea typeface="+mn-lt"/>
                <a:cs typeface="+mn-lt"/>
              </a:rPr>
              <a:t>para garantizar que un evento se organice de manera responsable y deje legados positivos que beneficien a las comunidades locales.</a:t>
            </a:r>
            <a:endParaRPr lang="en-US">
              <a:ea typeface="+mn-lt"/>
              <a:cs typeface="+mn-lt"/>
            </a:endParaRPr>
          </a:p>
          <a:p>
            <a:pPr marL="0" indent="0"/>
            <a:r>
              <a:rPr lang="es" dirty="0">
                <a:ea typeface="+mn-lt"/>
                <a:cs typeface="+mn-lt"/>
              </a:rPr>
              <a:t>Echa un vistazo al impresionante </a:t>
            </a:r>
            <a:r>
              <a:rPr lang="es" b="1" dirty="0">
                <a:ea typeface="+mn-lt"/>
                <a:cs typeface="+mn-lt"/>
              </a:rPr>
              <a:t>proyecto ERASMUS+ FUTURE FESTIVAL TOOLS </a:t>
            </a:r>
            <a:r>
              <a:rPr lang="es" dirty="0">
                <a:ea typeface="+mn-lt"/>
                <a:cs typeface="+mn-lt"/>
              </a:rPr>
              <a:t>para obtener muchos recursos gratuitos para ser más sostenible. </a:t>
            </a:r>
            <a:r>
              <a:rPr lang="es" dirty="0">
                <a:ea typeface="+mn-lt"/>
                <a:cs typeface="+mn-lt"/>
                <a:hlinkClick r:id="rId2"/>
              </a:rPr>
              <a:t>Inicio - Herramientas para festivales del futuro</a:t>
            </a:r>
            <a:r>
              <a:rPr lang="es" dirty="0">
                <a:ea typeface="+mn-lt"/>
                <a:cs typeface="+mn-lt"/>
              </a:rPr>
              <a:t> </a:t>
            </a:r>
            <a:endParaRPr lang="en-US">
              <a:cs typeface="Calibri"/>
            </a:endParaRPr>
          </a:p>
        </p:txBody>
      </p:sp>
      <p:sp>
        <p:nvSpPr>
          <p:cNvPr id="3" name="Text Placeholder 2">
            <a:extLst>
              <a:ext uri="{FF2B5EF4-FFF2-40B4-BE49-F238E27FC236}">
                <a16:creationId xmlns:a16="http://schemas.microsoft.com/office/drawing/2014/main" id="{83E095F3-131F-12CF-353A-4BB2D728563C}"/>
              </a:ext>
            </a:extLst>
          </p:cNvPr>
          <p:cNvSpPr>
            <a:spLocks noGrp="1"/>
          </p:cNvSpPr>
          <p:nvPr>
            <p:ph type="body" sz="quarter" idx="16"/>
          </p:nvPr>
        </p:nvSpPr>
        <p:spPr>
          <a:xfrm>
            <a:off x="157497" y="516442"/>
            <a:ext cx="3984940" cy="4881923"/>
          </a:xfrm>
        </p:spPr>
        <p:txBody>
          <a:bodyPr vert="horz" lIns="91440" tIns="45720" rIns="91440" bIns="45720" rtlCol="0" anchor="t">
            <a:normAutofit/>
          </a:bodyPr>
          <a:lstStyle/>
          <a:p>
            <a:r>
              <a:rPr lang="es" b="0">
                <a:ea typeface="+mn-lt"/>
                <a:cs typeface="+mn-lt"/>
              </a:rPr>
              <a:t>Servicios de gestión de eventos sostenibles</a:t>
            </a:r>
            <a:endParaRPr lang="en-US"/>
          </a:p>
        </p:txBody>
      </p:sp>
      <p:pic>
        <p:nvPicPr>
          <p:cNvPr id="5" name="Picture 5" descr="Graphical user interface, website&#10;&#10;Description automatically generated">
            <a:extLst>
              <a:ext uri="{FF2B5EF4-FFF2-40B4-BE49-F238E27FC236}">
                <a16:creationId xmlns:a16="http://schemas.microsoft.com/office/drawing/2014/main" id="{86075859-7C8E-D123-BB4E-6C697DFDC2DF}"/>
              </a:ext>
            </a:extLst>
          </p:cNvPr>
          <p:cNvPicPr>
            <a:picLocks noChangeAspect="1"/>
          </p:cNvPicPr>
          <p:nvPr/>
        </p:nvPicPr>
        <p:blipFill>
          <a:blip r:embed="rId3"/>
          <a:stretch>
            <a:fillRect/>
          </a:stretch>
        </p:blipFill>
        <p:spPr>
          <a:xfrm>
            <a:off x="224971" y="2255060"/>
            <a:ext cx="3989009" cy="3388070"/>
          </a:xfrm>
          <a:prstGeom prst="rect">
            <a:avLst/>
          </a:prstGeom>
        </p:spPr>
      </p:pic>
      <p:pic>
        <p:nvPicPr>
          <p:cNvPr id="6" name="Picture 6" descr="Graphical user interface, text, application&#10;&#10;Description automatically generated">
            <a:extLst>
              <a:ext uri="{FF2B5EF4-FFF2-40B4-BE49-F238E27FC236}">
                <a16:creationId xmlns:a16="http://schemas.microsoft.com/office/drawing/2014/main" id="{5B491C57-14CC-4152-B7D0-432739D0C947}"/>
              </a:ext>
            </a:extLst>
          </p:cNvPr>
          <p:cNvPicPr>
            <a:picLocks noChangeAspect="1"/>
          </p:cNvPicPr>
          <p:nvPr/>
        </p:nvPicPr>
        <p:blipFill>
          <a:blip r:embed="rId4"/>
          <a:stretch>
            <a:fillRect/>
          </a:stretch>
        </p:blipFill>
        <p:spPr>
          <a:xfrm>
            <a:off x="347965" y="5859916"/>
            <a:ext cx="2085975" cy="581025"/>
          </a:xfrm>
          <a:prstGeom prst="rect">
            <a:avLst/>
          </a:prstGeom>
        </p:spPr>
      </p:pic>
    </p:spTree>
    <p:extLst>
      <p:ext uri="{BB962C8B-B14F-4D97-AF65-F5344CB8AC3E}">
        <p14:creationId xmlns:p14="http://schemas.microsoft.com/office/powerpoint/2010/main" val="301345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E7AD23-058D-24F3-CDD7-13F2414688BD}"/>
              </a:ext>
            </a:extLst>
          </p:cNvPr>
          <p:cNvSpPr>
            <a:spLocks noGrp="1"/>
          </p:cNvSpPr>
          <p:nvPr>
            <p:ph type="body" sz="quarter" idx="18"/>
          </p:nvPr>
        </p:nvSpPr>
        <p:spPr>
          <a:xfrm>
            <a:off x="2161309" y="412998"/>
            <a:ext cx="9646298" cy="5887163"/>
          </a:xfrm>
        </p:spPr>
        <p:txBody>
          <a:bodyPr>
            <a:normAutofit/>
          </a:bodyPr>
          <a:lstStyle/>
          <a:p>
            <a:r>
              <a:rPr lang="es" sz="2400">
                <a:ea typeface="+mn-lt"/>
                <a:cs typeface="+mn-lt"/>
              </a:rPr>
              <a:t>Las áreas potenciales en las que la gestión sostenible de eventos puede enfocarse y realizar mejoras son:</a:t>
            </a:r>
            <a:endParaRPr lang="en-US" sz="2400"/>
          </a:p>
          <a:p>
            <a:pPr marL="285750" indent="-285750">
              <a:buFont typeface="Arial"/>
              <a:buChar char="•"/>
            </a:pPr>
            <a:r>
              <a:rPr lang="es" sz="2400">
                <a:ea typeface="+mn-lt"/>
                <a:cs typeface="+mn-lt"/>
              </a:rPr>
              <a:t>Inclusión en la gestión de eventos.</a:t>
            </a:r>
            <a:endParaRPr lang="en-US" sz="2400"/>
          </a:p>
          <a:p>
            <a:pPr marL="285750" indent="-285750">
              <a:buFont typeface="Arial"/>
              <a:buChar char="•"/>
            </a:pPr>
            <a:r>
              <a:rPr lang="es" sz="2400">
                <a:ea typeface="+mn-lt"/>
                <a:cs typeface="+mn-lt"/>
              </a:rPr>
              <a:t>Calidad de vida en la gestión de eventos</a:t>
            </a:r>
            <a:endParaRPr lang="en-US" sz="2400"/>
          </a:p>
          <a:p>
            <a:pPr marL="285750" indent="-285750">
              <a:buFont typeface="Arial"/>
              <a:buChar char="•"/>
            </a:pPr>
            <a:r>
              <a:rPr lang="es" sz="2400">
                <a:ea typeface="+mn-lt"/>
                <a:cs typeface="+mn-lt"/>
              </a:rPr>
              <a:t>Participación de la comunidad en la gestión de eventos.</a:t>
            </a:r>
            <a:endParaRPr lang="en-US" sz="2400"/>
          </a:p>
          <a:p>
            <a:pPr marL="285750" indent="-285750">
              <a:buFont typeface="Arial"/>
              <a:buChar char="•"/>
            </a:pPr>
            <a:r>
              <a:rPr lang="es" sz="2400">
                <a:ea typeface="+mn-lt"/>
                <a:cs typeface="+mn-lt"/>
              </a:rPr>
              <a:t>Abastecimiento responsable en la gestión de eventos</a:t>
            </a:r>
            <a:endParaRPr lang="en-US" sz="2400"/>
          </a:p>
          <a:p>
            <a:pPr marL="285750" indent="-285750">
              <a:buFont typeface="Arial"/>
              <a:buChar char="•"/>
            </a:pPr>
            <a:r>
              <a:rPr lang="es" sz="2400">
                <a:ea typeface="+mn-lt"/>
                <a:cs typeface="+mn-lt"/>
              </a:rPr>
              <a:t>Cuestiones ambientales y sociales en la gestión de eventos</a:t>
            </a:r>
            <a:endParaRPr lang="en-US" sz="2400"/>
          </a:p>
          <a:p>
            <a:pPr marL="285750" indent="-285750">
              <a:buFont typeface="Arial"/>
              <a:buChar char="•"/>
            </a:pPr>
            <a:r>
              <a:rPr lang="es" sz="2400">
                <a:ea typeface="+mn-lt"/>
                <a:cs typeface="+mn-lt"/>
              </a:rPr>
              <a:t>Impactos económicos y sociales de los eventos</a:t>
            </a:r>
            <a:endParaRPr lang="en-US" sz="2400"/>
          </a:p>
          <a:p>
            <a:pPr marL="285750" indent="-285750">
              <a:buFont typeface="Arial"/>
              <a:buChar char="•"/>
            </a:pPr>
            <a:r>
              <a:rPr lang="es" sz="2400">
                <a:ea typeface="+mn-lt"/>
                <a:cs typeface="+mn-lt"/>
              </a:rPr>
              <a:t>Cuestiones de seguridad y salud en la gestión sostenible de eventos</a:t>
            </a:r>
            <a:endParaRPr lang="en-US" sz="2400"/>
          </a:p>
          <a:p>
            <a:pPr marL="285750" indent="-285750">
              <a:buFont typeface="Arial"/>
              <a:buChar char="•"/>
            </a:pPr>
            <a:r>
              <a:rPr lang="es" sz="2400">
                <a:ea typeface="+mn-lt"/>
                <a:cs typeface="+mn-lt"/>
              </a:rPr>
              <a:t>Social media marketing en la gestión de eventos</a:t>
            </a:r>
            <a:endParaRPr lang="en-US" sz="2400"/>
          </a:p>
          <a:p>
            <a:pPr marL="285750" indent="-285750">
              <a:buFont typeface="Arial"/>
              <a:buChar char="•"/>
            </a:pPr>
            <a:r>
              <a:rPr lang="es" sz="2400">
                <a:ea typeface="+mn-lt"/>
                <a:cs typeface="+mn-lt"/>
              </a:rPr>
              <a:t>Seguimiento y evaluación de eventos</a:t>
            </a:r>
            <a:endParaRPr lang="en-US" sz="2400"/>
          </a:p>
          <a:p>
            <a:endParaRPr lang="en-US" sz="2400">
              <a:cs typeface="Calibri"/>
            </a:endParaRPr>
          </a:p>
        </p:txBody>
      </p:sp>
    </p:spTree>
    <p:extLst>
      <p:ext uri="{BB962C8B-B14F-4D97-AF65-F5344CB8AC3E}">
        <p14:creationId xmlns:p14="http://schemas.microsoft.com/office/powerpoint/2010/main" val="2685973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FBA24-BB80-5E40-BC6E-F1C9DEC86A5B}"/>
              </a:ext>
            </a:extLst>
          </p:cNvPr>
          <p:cNvSpPr>
            <a:spLocks noGrp="1"/>
          </p:cNvSpPr>
          <p:nvPr>
            <p:ph type="body" sz="quarter" idx="18"/>
          </p:nvPr>
        </p:nvSpPr>
        <p:spPr>
          <a:xfrm>
            <a:off x="265182" y="2940363"/>
            <a:ext cx="6292778" cy="3722461"/>
          </a:xfrm>
        </p:spPr>
        <p:txBody>
          <a:bodyPr vert="horz" lIns="91440" tIns="45720" rIns="91440" bIns="45720" rtlCol="0" anchor="t">
            <a:normAutofit/>
          </a:bodyPr>
          <a:lstStyle/>
          <a:p>
            <a:r>
              <a:rPr lang="es">
                <a:ea typeface="+mn-lt"/>
                <a:cs typeface="+mn-lt"/>
              </a:rPr>
              <a:t>Green Event Ninjas ofrece servicios para ayudar a aquellos en la industria de eventos, como planificadores, lugares y empresas de catering, a comprender mejor y mejorar su desempeño de sostenibilidad ambiental.</a:t>
            </a:r>
          </a:p>
          <a:p>
            <a:r>
              <a:rPr lang="es" b="1">
                <a:cs typeface="Calibri"/>
              </a:rPr>
              <a:t>Sus servicios incluyen </a:t>
            </a:r>
            <a:r>
              <a:rPr lang="es" b="1"/>
              <a:t>Limpieza y Gestión de Residuos, Huella de Carbono y Compensaciones, Capacitación y Educación y Consultoría de Sostenibilidad.</a:t>
            </a:r>
            <a:endParaRPr lang="en-US"/>
          </a:p>
          <a:p>
            <a:r>
              <a:rPr lang="es">
                <a:cs typeface="Calibri"/>
              </a:rPr>
              <a:t>    </a:t>
            </a:r>
            <a:endParaRPr lang="en-US">
              <a:ea typeface="+mn-lt"/>
              <a:cs typeface="+mn-lt"/>
            </a:endParaRPr>
          </a:p>
        </p:txBody>
      </p:sp>
      <p:sp>
        <p:nvSpPr>
          <p:cNvPr id="3" name="Text Placeholder 2">
            <a:extLst>
              <a:ext uri="{FF2B5EF4-FFF2-40B4-BE49-F238E27FC236}">
                <a16:creationId xmlns:a16="http://schemas.microsoft.com/office/drawing/2014/main" id="{3727B7ED-AC53-7A86-CA07-92658BA8A194}"/>
              </a:ext>
            </a:extLst>
          </p:cNvPr>
          <p:cNvSpPr>
            <a:spLocks noGrp="1"/>
          </p:cNvSpPr>
          <p:nvPr>
            <p:ph type="body" sz="quarter" idx="16"/>
          </p:nvPr>
        </p:nvSpPr>
        <p:spPr/>
        <p:txBody>
          <a:bodyPr vert="horz" lIns="91440" tIns="45720" rIns="91440" bIns="45720" rtlCol="0" anchor="t">
            <a:normAutofit/>
          </a:bodyPr>
          <a:lstStyle/>
          <a:p>
            <a:r>
              <a:rPr lang="es">
                <a:cs typeface="Calibri"/>
              </a:rPr>
              <a:t>Business in Focus: conoce a los Green Event Ninjas</a:t>
            </a:r>
            <a:endParaRPr lang="en-US"/>
          </a:p>
        </p:txBody>
      </p:sp>
      <p:pic>
        <p:nvPicPr>
          <p:cNvPr id="5" name="Picture 5" descr="Graphical user interface, text, application&#10;&#10;Description automatically generated">
            <a:extLst>
              <a:ext uri="{FF2B5EF4-FFF2-40B4-BE49-F238E27FC236}">
                <a16:creationId xmlns:a16="http://schemas.microsoft.com/office/drawing/2014/main" id="{29BD9DF7-F5C6-E4C1-EA7E-9305C9B17639}"/>
              </a:ext>
            </a:extLst>
          </p:cNvPr>
          <p:cNvPicPr>
            <a:picLocks noGrp="1" noChangeAspect="1"/>
          </p:cNvPicPr>
          <p:nvPr>
            <p:ph type="pic" sz="quarter" idx="10"/>
          </p:nvPr>
        </p:nvPicPr>
        <p:blipFill rotWithShape="1">
          <a:blip r:embed="rId2"/>
          <a:srcRect l="5872" r="23154"/>
          <a:stretch/>
        </p:blipFill>
        <p:spPr>
          <a:xfrm>
            <a:off x="6998744" y="1507251"/>
            <a:ext cx="5113904" cy="4225404"/>
          </a:xfrm>
        </p:spPr>
      </p:pic>
      <p:sp>
        <p:nvSpPr>
          <p:cNvPr id="6" name="TextBox 5">
            <a:extLst>
              <a:ext uri="{FF2B5EF4-FFF2-40B4-BE49-F238E27FC236}">
                <a16:creationId xmlns:a16="http://schemas.microsoft.com/office/drawing/2014/main" id="{DB2CC90B-79DD-D2A6-E8C3-2210F6B1F52E}"/>
              </a:ext>
            </a:extLst>
          </p:cNvPr>
          <p:cNvSpPr txBox="1"/>
          <p:nvPr/>
        </p:nvSpPr>
        <p:spPr>
          <a:xfrm>
            <a:off x="539448" y="6248400"/>
            <a:ext cx="72789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400">
                <a:solidFill>
                  <a:srgbClr val="87A66E"/>
                </a:solidFill>
                <a:cs typeface="Segoe UI"/>
                <a:hlinkClick r:id="rId3"/>
              </a:rPr>
              <a:t>Green Event Ninjas - Eventos sostenibles simplificados</a:t>
            </a:r>
            <a:endParaRPr lang="en-US" sz="2400"/>
          </a:p>
        </p:txBody>
      </p:sp>
    </p:spTree>
    <p:extLst>
      <p:ext uri="{BB962C8B-B14F-4D97-AF65-F5344CB8AC3E}">
        <p14:creationId xmlns:p14="http://schemas.microsoft.com/office/powerpoint/2010/main" val="401849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19C380-30C0-E979-07BC-6EAA753CF8B0}"/>
              </a:ext>
            </a:extLst>
          </p:cNvPr>
          <p:cNvSpPr>
            <a:spLocks noGrp="1"/>
          </p:cNvSpPr>
          <p:nvPr>
            <p:ph type="body" sz="quarter" idx="18"/>
          </p:nvPr>
        </p:nvSpPr>
        <p:spPr>
          <a:xfrm>
            <a:off x="4638601" y="661586"/>
            <a:ext cx="6970740" cy="5389940"/>
          </a:xfrm>
        </p:spPr>
        <p:txBody>
          <a:bodyPr vert="horz" lIns="91440" tIns="45720" rIns="91440" bIns="45720" rtlCol="0" anchor="t">
            <a:normAutofit fontScale="92500" lnSpcReduction="10000"/>
          </a:bodyPr>
          <a:lstStyle/>
          <a:p>
            <a:pPr algn="just"/>
            <a:r>
              <a:rPr lang="es" dirty="0">
                <a:cs typeface="Calibri"/>
              </a:rPr>
              <a:t>Para lograr un producto o servicio 'verde', deberá mirar más allá de su PYME.</a:t>
            </a:r>
            <a:endParaRPr lang="en-US" dirty="0"/>
          </a:p>
          <a:p>
            <a:pPr algn="just"/>
            <a:r>
              <a:rPr lang="es" dirty="0">
                <a:cs typeface="Calibri"/>
              </a:rPr>
              <a:t>  </a:t>
            </a:r>
          </a:p>
          <a:p>
            <a:pPr algn="just"/>
            <a:r>
              <a:rPr lang="es" dirty="0">
                <a:cs typeface="Calibri"/>
              </a:rPr>
              <a:t>A veces, la mayor parte del impacto ambiental del ciclo de vida de su producto/servicio se produce aguas arriba o aguas abajo de sus propias operaciones. Eso es lo </a:t>
            </a:r>
            <a:r>
              <a:rPr lang="es" b="1" dirty="0">
                <a:cs typeface="Calibri"/>
              </a:rPr>
              <a:t>que la evaluación del ciclo de vida del producto </a:t>
            </a:r>
            <a:r>
              <a:rPr lang="es" dirty="0">
                <a:cs typeface="Calibri"/>
              </a:rPr>
              <a:t>es algo que debe tener en cuenta.</a:t>
            </a:r>
          </a:p>
          <a:p>
            <a:pPr algn="just"/>
            <a:r>
              <a:rPr lang="es" dirty="0">
                <a:ea typeface="+mn-lt"/>
                <a:cs typeface="+mn-lt"/>
              </a:rPr>
              <a:t> </a:t>
            </a:r>
            <a:br>
              <a:rPr lang="en-US" dirty="0">
                <a:ea typeface="+mn-lt"/>
                <a:cs typeface="+mn-lt"/>
              </a:rPr>
            </a:br>
            <a:r>
              <a:rPr lang="es" dirty="0">
                <a:ea typeface="+mn-lt"/>
                <a:cs typeface="+mn-lt"/>
              </a:rPr>
              <a:t>Su(s) enfoque(s) para ecologizar sus productos o servicios también dependerán de si recién está iniciando un negocio o si ha estado en el negocio por un tiempo y desea que su negocio sea más ecológico. A través de este Módulo, aprenderá algunos de los mejores consejos </a:t>
            </a:r>
            <a:r>
              <a:rPr lang="es" dirty="0" err="1">
                <a:ea typeface="+mn-lt"/>
                <a:cs typeface="+mn-lt"/>
              </a:rPr>
              <a:t>que </a:t>
            </a:r>
            <a:r>
              <a:rPr lang="es" dirty="0">
                <a:ea typeface="+mn-lt"/>
                <a:cs typeface="+mn-lt"/>
              </a:rPr>
              <a:t>pueden ayudarlo a ecologizar su oferta, independientemente de la etapa del negocio en la que se encuentre.</a:t>
            </a:r>
            <a:endParaRPr lang="en-US" dirty="0"/>
          </a:p>
        </p:txBody>
      </p:sp>
      <p:sp>
        <p:nvSpPr>
          <p:cNvPr id="3" name="Text Placeholder 2">
            <a:extLst>
              <a:ext uri="{FF2B5EF4-FFF2-40B4-BE49-F238E27FC236}">
                <a16:creationId xmlns:a16="http://schemas.microsoft.com/office/drawing/2014/main" id="{8B0DA007-0B80-2763-CC1E-BC0FAF438870}"/>
              </a:ext>
            </a:extLst>
          </p:cNvPr>
          <p:cNvSpPr>
            <a:spLocks noGrp="1"/>
          </p:cNvSpPr>
          <p:nvPr>
            <p:ph type="body" sz="quarter" idx="16"/>
          </p:nvPr>
        </p:nvSpPr>
        <p:spPr>
          <a:xfrm>
            <a:off x="665497" y="661585"/>
            <a:ext cx="3198750" cy="4881923"/>
          </a:xfrm>
        </p:spPr>
        <p:txBody>
          <a:bodyPr vert="horz" lIns="91440" tIns="45720" rIns="91440" bIns="45720" rtlCol="0" anchor="t">
            <a:normAutofit/>
          </a:bodyPr>
          <a:lstStyle/>
          <a:p>
            <a:r>
              <a:rPr lang="es">
                <a:cs typeface="Calibri"/>
              </a:rPr>
              <a:t>¿Qué implica ecologizar tu producto o servicio?</a:t>
            </a:r>
            <a:endParaRPr lang="en-US"/>
          </a:p>
        </p:txBody>
      </p:sp>
      <p:pic>
        <p:nvPicPr>
          <p:cNvPr id="4" name="Picture 4" descr="Free Images : business people, collaboration, colorful, communication ...">
            <a:extLst>
              <a:ext uri="{FF2B5EF4-FFF2-40B4-BE49-F238E27FC236}">
                <a16:creationId xmlns:a16="http://schemas.microsoft.com/office/drawing/2014/main" id="{8D55EF0A-C1F0-35A3-687B-27DA7F4A2BCE}"/>
              </a:ext>
            </a:extLst>
          </p:cNvPr>
          <p:cNvPicPr>
            <a:picLocks noChangeAspect="1"/>
          </p:cNvPicPr>
          <p:nvPr/>
        </p:nvPicPr>
        <p:blipFill rotWithShape="1">
          <a:blip r:embed="rId2"/>
          <a:srcRect l="20093" t="-98" r="14252" b="637"/>
          <a:stretch/>
        </p:blipFill>
        <p:spPr>
          <a:xfrm>
            <a:off x="612018" y="3104118"/>
            <a:ext cx="3405120" cy="3418469"/>
          </a:xfrm>
          <a:prstGeom prst="rect">
            <a:avLst/>
          </a:prstGeom>
        </p:spPr>
      </p:pic>
    </p:spTree>
    <p:extLst>
      <p:ext uri="{BB962C8B-B14F-4D97-AF65-F5344CB8AC3E}">
        <p14:creationId xmlns:p14="http://schemas.microsoft.com/office/powerpoint/2010/main" val="147746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24867-06D6-F8A6-8F92-B7C1089AE2F2}"/>
              </a:ext>
            </a:extLst>
          </p:cNvPr>
          <p:cNvSpPr>
            <a:spLocks noGrp="1"/>
          </p:cNvSpPr>
          <p:nvPr>
            <p:ph type="body" sz="quarter" idx="17"/>
          </p:nvPr>
        </p:nvSpPr>
        <p:spPr>
          <a:xfrm>
            <a:off x="5003138" y="3733703"/>
            <a:ext cx="4439761" cy="1755819"/>
          </a:xfrm>
        </p:spPr>
        <p:txBody>
          <a:bodyPr>
            <a:normAutofit fontScale="85000" lnSpcReduction="10000"/>
          </a:bodyPr>
          <a:lstStyle/>
          <a:p>
            <a:r>
              <a:rPr lang="es">
                <a:cs typeface="Calibri"/>
              </a:rPr>
              <a:t>Comercialización de sus productos y servicios ecológicos</a:t>
            </a:r>
          </a:p>
        </p:txBody>
      </p:sp>
      <p:sp>
        <p:nvSpPr>
          <p:cNvPr id="3" name="Text Placeholder 2">
            <a:extLst>
              <a:ext uri="{FF2B5EF4-FFF2-40B4-BE49-F238E27FC236}">
                <a16:creationId xmlns:a16="http://schemas.microsoft.com/office/drawing/2014/main" id="{A3B3D681-3756-A086-08C8-4BFB36DEFA7A}"/>
              </a:ext>
            </a:extLst>
          </p:cNvPr>
          <p:cNvSpPr>
            <a:spLocks noGrp="1"/>
          </p:cNvSpPr>
          <p:nvPr>
            <p:ph type="body" sz="quarter" idx="18"/>
          </p:nvPr>
        </p:nvSpPr>
        <p:spPr/>
        <p:txBody>
          <a:bodyPr/>
          <a:lstStyle/>
          <a:p>
            <a:r>
              <a:rPr lang="es">
                <a:cs typeface="Calibri"/>
              </a:rPr>
              <a:t>SECCIÓN 06</a:t>
            </a:r>
            <a:endParaRPr lang="en-US"/>
          </a:p>
        </p:txBody>
      </p:sp>
    </p:spTree>
    <p:extLst>
      <p:ext uri="{BB962C8B-B14F-4D97-AF65-F5344CB8AC3E}">
        <p14:creationId xmlns:p14="http://schemas.microsoft.com/office/powerpoint/2010/main" val="64867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FEB7E8-BE7B-750D-08E2-1716AFC2B9B7}"/>
              </a:ext>
            </a:extLst>
          </p:cNvPr>
          <p:cNvSpPr>
            <a:spLocks noGrp="1"/>
          </p:cNvSpPr>
          <p:nvPr>
            <p:ph type="body" sz="quarter" idx="18"/>
          </p:nvPr>
        </p:nvSpPr>
        <p:spPr>
          <a:xfrm>
            <a:off x="5454104" y="122877"/>
            <a:ext cx="5948582" cy="6945815"/>
          </a:xfrm>
        </p:spPr>
        <p:txBody>
          <a:bodyPr vert="horz" lIns="91440" tIns="45720" rIns="91440" bIns="45720" rtlCol="0" anchor="t">
            <a:normAutofit/>
          </a:bodyPr>
          <a:lstStyle/>
          <a:p>
            <a:r>
              <a:rPr lang="es" dirty="0">
                <a:ea typeface="+mn-lt"/>
                <a:cs typeface="+mn-lt"/>
              </a:rPr>
              <a:t>Aunque los productos y servicios pueden considerarse ecológicos por más de una razón, una vez que define su producto o servicio como ecológico, el desafío consiste en determinar la mejor manera de comunicar este hecho al mercado.</a:t>
            </a:r>
            <a:endParaRPr lang="en-US">
              <a:ea typeface="+mn-lt"/>
              <a:cs typeface="+mn-lt"/>
            </a:endParaRPr>
          </a:p>
          <a:p>
            <a:r>
              <a:rPr lang="es" dirty="0">
                <a:ea typeface="+mn-lt"/>
                <a:cs typeface="+mn-lt"/>
              </a:rPr>
              <a:t>Los ejemplos de marketing ecológico incluyen la publicidad de las emisiones reducidas asociadas con el proceso de fabricación de un producto o el uso de materiales reciclados posconsumo para el empaque de un producto.</a:t>
            </a:r>
          </a:p>
          <a:p>
            <a:r>
              <a:rPr lang="es" dirty="0">
                <a:ea typeface="+mn-lt"/>
                <a:cs typeface="+mn-lt"/>
              </a:rPr>
              <a:t>Algunas empresas también pueden promocionarse como empresas con conciencia ambiental al donar una parte de las ganancias de sus ventas a iniciativas ambientales, como la plantación de árboles. ¡Cuidado con el 'lavado verde'!</a:t>
            </a:r>
            <a:endParaRPr lang="en-US">
              <a:cs typeface="Calibri"/>
            </a:endParaRPr>
          </a:p>
          <a:p>
            <a:endParaRPr lang="en-US">
              <a:cs typeface="Calibri"/>
            </a:endParaRPr>
          </a:p>
        </p:txBody>
      </p:sp>
      <p:sp>
        <p:nvSpPr>
          <p:cNvPr id="3" name="Text Placeholder 2">
            <a:extLst>
              <a:ext uri="{FF2B5EF4-FFF2-40B4-BE49-F238E27FC236}">
                <a16:creationId xmlns:a16="http://schemas.microsoft.com/office/drawing/2014/main" id="{48B7F7AD-9549-A10A-6B32-5B16C5ED601E}"/>
              </a:ext>
            </a:extLst>
          </p:cNvPr>
          <p:cNvSpPr>
            <a:spLocks noGrp="1"/>
          </p:cNvSpPr>
          <p:nvPr>
            <p:ph type="body" sz="quarter" idx="16"/>
          </p:nvPr>
        </p:nvSpPr>
        <p:spPr/>
        <p:txBody>
          <a:bodyPr vert="horz" lIns="91440" tIns="45720" rIns="91440" bIns="45720" rtlCol="0" anchor="t">
            <a:normAutofit/>
          </a:bodyPr>
          <a:lstStyle/>
          <a:p>
            <a:r>
              <a:rPr lang="es">
                <a:cs typeface="Calibri"/>
              </a:rPr>
              <a:t>¿QUÉ ES EL MARKETING VERDE?</a:t>
            </a:r>
            <a:endParaRPr lang="en-US"/>
          </a:p>
        </p:txBody>
      </p:sp>
      <p:pic>
        <p:nvPicPr>
          <p:cNvPr id="4" name="Picture 4" descr="Ideal Green Marketing Strategies for Your Business | HenSpark Stories">
            <a:extLst>
              <a:ext uri="{FF2B5EF4-FFF2-40B4-BE49-F238E27FC236}">
                <a16:creationId xmlns:a16="http://schemas.microsoft.com/office/drawing/2014/main" id="{8633D1FF-4D8E-8BB4-01AB-9FBD589E21C9}"/>
              </a:ext>
            </a:extLst>
          </p:cNvPr>
          <p:cNvPicPr>
            <a:picLocks noChangeAspect="1"/>
          </p:cNvPicPr>
          <p:nvPr/>
        </p:nvPicPr>
        <p:blipFill rotWithShape="1">
          <a:blip r:embed="rId2"/>
          <a:srcRect l="16241" r="26316" b="285"/>
          <a:stretch/>
        </p:blipFill>
        <p:spPr>
          <a:xfrm>
            <a:off x="382210" y="2099515"/>
            <a:ext cx="4625945" cy="4231357"/>
          </a:xfrm>
          <a:prstGeom prst="rect">
            <a:avLst/>
          </a:prstGeom>
        </p:spPr>
      </p:pic>
    </p:spTree>
    <p:extLst>
      <p:ext uri="{BB962C8B-B14F-4D97-AF65-F5344CB8AC3E}">
        <p14:creationId xmlns:p14="http://schemas.microsoft.com/office/powerpoint/2010/main" val="564932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33732E-4AC5-0742-F9FB-07E7B4683A26}"/>
              </a:ext>
            </a:extLst>
          </p:cNvPr>
          <p:cNvSpPr>
            <a:spLocks noGrp="1"/>
          </p:cNvSpPr>
          <p:nvPr>
            <p:ph type="body" sz="quarter" idx="22"/>
          </p:nvPr>
        </p:nvSpPr>
        <p:spPr/>
        <p:txBody>
          <a:bodyPr>
            <a:normAutofit fontScale="77500" lnSpcReduction="20000"/>
          </a:bodyPr>
          <a:lstStyle/>
          <a:p>
            <a:r>
              <a:rPr lang="es" dirty="0">
                <a:cs typeface="Calibri"/>
              </a:rPr>
              <a:t>¿Qué es el lavado verde?</a:t>
            </a:r>
          </a:p>
          <a:p>
            <a:r>
              <a:rPr lang="es" dirty="0">
                <a:cs typeface="Calibri"/>
              </a:rPr>
              <a:t>Haga clic en la flecha para ver...</a:t>
            </a:r>
          </a:p>
        </p:txBody>
      </p:sp>
      <p:sp>
        <p:nvSpPr>
          <p:cNvPr id="4" name="Text Placeholder 3">
            <a:extLst>
              <a:ext uri="{FF2B5EF4-FFF2-40B4-BE49-F238E27FC236}">
                <a16:creationId xmlns:a16="http://schemas.microsoft.com/office/drawing/2014/main" id="{30A397C8-6124-F11D-925D-8607EE83D917}"/>
              </a:ext>
            </a:extLst>
          </p:cNvPr>
          <p:cNvSpPr>
            <a:spLocks noGrp="1"/>
          </p:cNvSpPr>
          <p:nvPr>
            <p:ph type="body" sz="quarter" idx="23"/>
          </p:nvPr>
        </p:nvSpPr>
        <p:spPr>
          <a:xfrm>
            <a:off x="118719" y="473908"/>
            <a:ext cx="4592847" cy="6225754"/>
          </a:xfrm>
        </p:spPr>
        <p:txBody>
          <a:bodyPr>
            <a:normAutofit fontScale="92500"/>
          </a:bodyPr>
          <a:lstStyle/>
          <a:p>
            <a:pPr algn="just">
              <a:lnSpc>
                <a:spcPct val="110000"/>
              </a:lnSpc>
            </a:pPr>
            <a:r>
              <a:rPr lang="es" sz="2400" dirty="0">
                <a:solidFill>
                  <a:srgbClr val="000000"/>
                </a:solidFill>
                <a:ea typeface="+mn-lt"/>
                <a:cs typeface="+mn-lt"/>
              </a:rPr>
              <a:t>Greenwashing es cuando una </a:t>
            </a:r>
            <a:r>
              <a:rPr lang="es" sz="2400" dirty="0" err="1">
                <a:solidFill>
                  <a:srgbClr val="000000"/>
                </a:solidFill>
                <a:ea typeface="+mn-lt"/>
                <a:cs typeface="+mn-lt"/>
              </a:rPr>
              <a:t>organización </a:t>
            </a:r>
            <a:r>
              <a:rPr lang="es" sz="2400" dirty="0">
                <a:solidFill>
                  <a:srgbClr val="000000"/>
                </a:solidFill>
                <a:ea typeface="+mn-lt"/>
                <a:cs typeface="+mn-lt"/>
              </a:rPr>
              <a:t>gasta más tiempo y dinero en promocionarse a sí misma como sostenible que en </a:t>
            </a:r>
            <a:r>
              <a:rPr lang="es" sz="2400" dirty="0" err="1">
                <a:solidFill>
                  <a:srgbClr val="000000"/>
                </a:solidFill>
                <a:ea typeface="+mn-lt"/>
                <a:cs typeface="+mn-lt"/>
              </a:rPr>
              <a:t>minimizar realmente </a:t>
            </a:r>
            <a:r>
              <a:rPr lang="es" sz="2400" dirty="0">
                <a:solidFill>
                  <a:srgbClr val="000000"/>
                </a:solidFill>
                <a:ea typeface="+mn-lt"/>
                <a:cs typeface="+mn-lt"/>
              </a:rPr>
              <a:t>su impacto ambiental.</a:t>
            </a:r>
            <a:endParaRPr lang="en-US"/>
          </a:p>
          <a:p>
            <a:pPr algn="just">
              <a:lnSpc>
                <a:spcPct val="110000"/>
              </a:lnSpc>
            </a:pPr>
            <a:r>
              <a:rPr lang="es" sz="2400" dirty="0">
                <a:solidFill>
                  <a:srgbClr val="000000"/>
                </a:solidFill>
                <a:ea typeface="+mn-lt"/>
                <a:cs typeface="+mn-lt"/>
              </a:rPr>
              <a:t>Es un método publicitario engañoso para ganarse el </a:t>
            </a:r>
            <a:r>
              <a:rPr lang="es" sz="2400" dirty="0" err="1">
                <a:solidFill>
                  <a:srgbClr val="000000"/>
                </a:solidFill>
                <a:ea typeface="+mn-lt"/>
                <a:cs typeface="+mn-lt"/>
              </a:rPr>
              <a:t>favor </a:t>
            </a:r>
            <a:r>
              <a:rPr lang="es" sz="2400" dirty="0">
                <a:solidFill>
                  <a:srgbClr val="000000"/>
                </a:solidFill>
                <a:ea typeface="+mn-lt"/>
                <a:cs typeface="+mn-lt"/>
              </a:rPr>
              <a:t>de los clientes que optan por apoyar a las empresas que se preocupan por mejorar el planeta.</a:t>
            </a:r>
            <a:endParaRPr lang="en-US" sz="2400" dirty="0">
              <a:solidFill>
                <a:srgbClr val="000000"/>
              </a:solidFill>
              <a:cs typeface="Calibri"/>
            </a:endParaRPr>
          </a:p>
          <a:p>
            <a:pPr algn="just">
              <a:lnSpc>
                <a:spcPct val="110000"/>
              </a:lnSpc>
            </a:pPr>
            <a:r>
              <a:rPr lang="es" sz="2400" dirty="0">
                <a:solidFill>
                  <a:srgbClr val="000000"/>
                </a:solidFill>
                <a:ea typeface="+mn-lt"/>
                <a:cs typeface="+mn-lt"/>
              </a:rPr>
              <a:t>Mathias (derecha) es el jefe de comunicación y política de </a:t>
            </a:r>
            <a:r>
              <a:rPr lang="es" sz="2400" dirty="0">
                <a:solidFill>
                  <a:srgbClr val="000000"/>
                </a:solidFill>
                <a:ea typeface="+mn-lt"/>
                <a:cs typeface="+mn-lt"/>
                <a:hlinkClick r:id="rId3"/>
              </a:rPr>
              <a:t>Skift - Business Climate Leaders </a:t>
            </a:r>
            <a:r>
              <a:rPr lang="es" sz="2400" dirty="0">
                <a:solidFill>
                  <a:srgbClr val="000000"/>
                </a:solidFill>
                <a:ea typeface="+mn-lt"/>
                <a:cs typeface="+mn-lt"/>
              </a:rPr>
              <a:t>, y dirige la iniciativa Guide Against Greenwashing en Noruega desde 2020.</a:t>
            </a:r>
            <a:endParaRPr lang="en-US" dirty="0">
              <a:solidFill>
                <a:srgbClr val="000000"/>
              </a:solidFill>
              <a:ea typeface="+mn-lt"/>
              <a:cs typeface="+mn-lt"/>
            </a:endParaRPr>
          </a:p>
          <a:p>
            <a:endParaRPr lang="en-US">
              <a:cs typeface="Calibri"/>
            </a:endParaRPr>
          </a:p>
        </p:txBody>
      </p:sp>
      <p:sp>
        <p:nvSpPr>
          <p:cNvPr id="5" name="Text Placeholder 4">
            <a:extLst>
              <a:ext uri="{FF2B5EF4-FFF2-40B4-BE49-F238E27FC236}">
                <a16:creationId xmlns:a16="http://schemas.microsoft.com/office/drawing/2014/main" id="{168A884C-74CE-D398-EBDD-67D4AC3E3520}"/>
              </a:ext>
            </a:extLst>
          </p:cNvPr>
          <p:cNvSpPr>
            <a:spLocks noGrp="1"/>
          </p:cNvSpPr>
          <p:nvPr>
            <p:ph type="body" sz="quarter" idx="24"/>
          </p:nvPr>
        </p:nvSpPr>
        <p:spPr/>
        <p:txBody>
          <a:bodyPr/>
          <a:lstStyle/>
          <a:p>
            <a:endParaRPr lang="en-US"/>
          </a:p>
        </p:txBody>
      </p:sp>
      <p:pic>
        <p:nvPicPr>
          <p:cNvPr id="6" name="Online Media 5" title="Guide against greenwashing | Mathias Juell Johnsen | TEDxSkift">
            <a:hlinkClick r:id="" action="ppaction://media"/>
            <a:extLst>
              <a:ext uri="{FF2B5EF4-FFF2-40B4-BE49-F238E27FC236}">
                <a16:creationId xmlns:a16="http://schemas.microsoft.com/office/drawing/2014/main" id="{3D3FDDB3-8E9F-13B2-72DA-5F41E8D2FC27}"/>
              </a:ext>
            </a:extLst>
          </p:cNvPr>
          <p:cNvPicPr>
            <a:picLocks noRot="1" noChangeAspect="1"/>
          </p:cNvPicPr>
          <p:nvPr>
            <a:videoFile r:link="rId1"/>
          </p:nvPr>
        </p:nvPicPr>
        <p:blipFill>
          <a:blip r:embed="rId4"/>
          <a:stretch>
            <a:fillRect/>
          </a:stretch>
        </p:blipFill>
        <p:spPr>
          <a:xfrm>
            <a:off x="5479143" y="2058308"/>
            <a:ext cx="5442857" cy="4204908"/>
          </a:xfrm>
          <a:prstGeom prst="rect">
            <a:avLst/>
          </a:prstGeom>
        </p:spPr>
      </p:pic>
    </p:spTree>
    <p:extLst>
      <p:ext uri="{BB962C8B-B14F-4D97-AF65-F5344CB8AC3E}">
        <p14:creationId xmlns:p14="http://schemas.microsoft.com/office/powerpoint/2010/main" val="3312131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AEEEB-1D06-31D1-DDC4-A0D68852B7B0}"/>
              </a:ext>
            </a:extLst>
          </p:cNvPr>
          <p:cNvSpPr>
            <a:spLocks noGrp="1"/>
          </p:cNvSpPr>
          <p:nvPr>
            <p:ph type="body" sz="quarter" idx="13"/>
          </p:nvPr>
        </p:nvSpPr>
        <p:spPr>
          <a:xfrm>
            <a:off x="978582" y="1094209"/>
            <a:ext cx="9948036" cy="4029672"/>
          </a:xfrm>
        </p:spPr>
        <p:txBody>
          <a:bodyPr>
            <a:normAutofit fontScale="92500"/>
          </a:bodyPr>
          <a:lstStyle/>
          <a:p>
            <a:r>
              <a:rPr lang="es" sz="3600" dirty="0">
                <a:cs typeface="Calibri"/>
              </a:rPr>
              <a:t>¿Qué tan frecuente es Greenwashing?</a:t>
            </a:r>
          </a:p>
          <a:p>
            <a:endParaRPr lang="en-US">
              <a:cs typeface="Calibri"/>
            </a:endParaRPr>
          </a:p>
          <a:p>
            <a:r>
              <a:rPr lang="es" b="0" dirty="0">
                <a:solidFill>
                  <a:srgbClr val="000000"/>
                </a:solidFill>
                <a:ea typeface="+mn-lt"/>
                <a:cs typeface="+mn-lt"/>
              </a:rPr>
              <a:t>Es muy frecuente. </a:t>
            </a:r>
            <a:r>
              <a:rPr lang="es" b="0" dirty="0">
                <a:solidFill>
                  <a:srgbClr val="000000"/>
                </a:solidFill>
                <a:ea typeface="+mn-lt"/>
                <a:cs typeface="+mn-lt"/>
                <a:hlinkClick r:id="rId2">
                  <a:extLst>
                    <a:ext uri="{A12FA001-AC4F-418D-AE19-62706E023703}">
                      <ahyp:hlinkClr xmlns:ahyp="http://schemas.microsoft.com/office/drawing/2018/hyperlinkcolor" val="tx"/>
                    </a:ext>
                  </a:extLst>
                </a:hlinkClick>
              </a:rPr>
              <a:t>La investigación realizada por la Comisión Europea </a:t>
            </a:r>
            <a:r>
              <a:rPr lang="es" b="0" dirty="0">
                <a:solidFill>
                  <a:srgbClr val="000000"/>
                </a:solidFill>
                <a:ea typeface="+mn-lt"/>
                <a:cs typeface="+mn-lt"/>
              </a:rPr>
              <a:t>en la que se analizaron los sitios web de las empresas en busca de posibles declaraciones de sostenibilidad engañosas mostró que el 59 % de las afirmaciones ecológicas evaluadas no estaban o solo estaban parcialmente fundamentadas con hechos. En el 42% de los casos, incluso se descubrió que las afirmaciones eran totalmente falsas o engañosas.</a:t>
            </a:r>
            <a:endParaRPr lang="en-US" dirty="0">
              <a:solidFill>
                <a:srgbClr val="000000"/>
              </a:solidFill>
              <a:cs typeface="Calibri"/>
            </a:endParaRPr>
          </a:p>
        </p:txBody>
      </p:sp>
      <p:sp>
        <p:nvSpPr>
          <p:cNvPr id="5" name="Text Placeholder 4">
            <a:extLst>
              <a:ext uri="{FF2B5EF4-FFF2-40B4-BE49-F238E27FC236}">
                <a16:creationId xmlns:a16="http://schemas.microsoft.com/office/drawing/2014/main" id="{DBCFCA7F-4990-89B3-DA3F-746886D43F27}"/>
              </a:ext>
            </a:extLst>
          </p:cNvPr>
          <p:cNvSpPr>
            <a:spLocks noGrp="1"/>
          </p:cNvSpPr>
          <p:nvPr>
            <p:ph type="body" sz="quarter" idx="16"/>
          </p:nvPr>
        </p:nvSpPr>
        <p:spPr>
          <a:xfrm>
            <a:off x="-3569227" y="6165711"/>
            <a:ext cx="9948036" cy="933903"/>
          </a:xfrm>
        </p:spPr>
        <p:txBody>
          <a:bodyPr/>
          <a:lstStyle/>
          <a:p>
            <a:r>
              <a:rPr lang="es">
                <a:cs typeface="Calibri"/>
                <a:hlinkClick r:id="rId2"/>
              </a:rPr>
              <a:t>Fuente</a:t>
            </a:r>
            <a:endParaRPr lang="en-US"/>
          </a:p>
        </p:txBody>
      </p:sp>
    </p:spTree>
    <p:extLst>
      <p:ext uri="{BB962C8B-B14F-4D97-AF65-F5344CB8AC3E}">
        <p14:creationId xmlns:p14="http://schemas.microsoft.com/office/powerpoint/2010/main" val="3451489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DB4AB-944D-C9BD-DFD8-70E90063FDF9}"/>
              </a:ext>
            </a:extLst>
          </p:cNvPr>
          <p:cNvSpPr>
            <a:spLocks noGrp="1"/>
          </p:cNvSpPr>
          <p:nvPr>
            <p:ph type="body" sz="quarter" idx="18"/>
          </p:nvPr>
        </p:nvSpPr>
        <p:spPr/>
        <p:txBody>
          <a:bodyPr vert="horz" lIns="91440" tIns="45720" rIns="91440" bIns="45720" rtlCol="0" anchor="t">
            <a:noAutofit/>
          </a:bodyPr>
          <a:lstStyle/>
          <a:p>
            <a:r>
              <a:rPr lang="es" sz="2600" dirty="0">
                <a:cs typeface="Calibri"/>
              </a:rPr>
              <a:t>Pregúntese repetidamente a sí mismo y a su equipo de relaciones públicas/marketing:</a:t>
            </a:r>
          </a:p>
          <a:p>
            <a:pPr marL="457200" indent="-457200">
              <a:buChar char="•"/>
            </a:pPr>
            <a:r>
              <a:rPr lang="es" sz="2600" dirty="0">
                <a:ea typeface="+mn-lt"/>
                <a:cs typeface="+mn-lt"/>
              </a:rPr>
              <a:t>¿Son sus afirmaciones veraces y precisas?</a:t>
            </a:r>
            <a:endParaRPr lang="en-US" sz="2600" dirty="0">
              <a:cs typeface="Calibri"/>
            </a:endParaRPr>
          </a:p>
          <a:p>
            <a:pPr marL="457200" indent="-457200">
              <a:buChar char="•"/>
            </a:pPr>
            <a:r>
              <a:rPr lang="es" sz="2600" dirty="0">
                <a:ea typeface="+mn-lt"/>
                <a:cs typeface="+mn-lt"/>
              </a:rPr>
              <a:t>¿Son sus afirmaciones claras e inequívocas?</a:t>
            </a:r>
            <a:endParaRPr lang="en-US" sz="2600" dirty="0">
              <a:cs typeface="Calibri"/>
            </a:endParaRPr>
          </a:p>
          <a:p>
            <a:pPr marL="457200" indent="-457200">
              <a:buChar char="•"/>
            </a:pPr>
            <a:r>
              <a:rPr lang="es" sz="2600" dirty="0">
                <a:ea typeface="+mn-lt"/>
                <a:cs typeface="+mn-lt"/>
              </a:rPr>
              <a:t>¿Sus reclamos omiten u ocultan información importante?</a:t>
            </a:r>
            <a:endParaRPr lang="en-US" sz="2600" dirty="0">
              <a:cs typeface="Calibri"/>
            </a:endParaRPr>
          </a:p>
          <a:p>
            <a:pPr marL="457200" indent="-457200">
              <a:buChar char="•"/>
            </a:pPr>
            <a:r>
              <a:rPr lang="es" sz="2600" dirty="0">
                <a:ea typeface="+mn-lt"/>
                <a:cs typeface="+mn-lt"/>
              </a:rPr>
              <a:t>¿Solo hacen comparaciones justas y significativas?</a:t>
            </a:r>
            <a:endParaRPr lang="en-US" sz="2600" dirty="0">
              <a:cs typeface="Calibri"/>
            </a:endParaRPr>
          </a:p>
          <a:p>
            <a:pPr marL="457200" indent="-457200">
              <a:buChar char="•"/>
            </a:pPr>
            <a:r>
              <a:rPr lang="es" sz="2600" dirty="0">
                <a:ea typeface="+mn-lt"/>
                <a:cs typeface="+mn-lt"/>
              </a:rPr>
              <a:t>¿Ha fundamentado sus afirmaciones? </a:t>
            </a:r>
            <a:r>
              <a:rPr lang="es" sz="2600" dirty="0">
                <a:solidFill>
                  <a:srgbClr val="84BA41"/>
                </a:solidFill>
                <a:ea typeface="+mn-lt"/>
                <a:cs typeface="+mn-lt"/>
              </a:rPr>
              <a:t>(Ver siguiente diapositiva sobre certificación verde)</a:t>
            </a:r>
          </a:p>
          <a:p>
            <a:endParaRPr lang="en-US">
              <a:cs typeface="Calibri"/>
            </a:endParaRPr>
          </a:p>
        </p:txBody>
      </p:sp>
      <p:sp>
        <p:nvSpPr>
          <p:cNvPr id="3" name="Text Placeholder 2">
            <a:extLst>
              <a:ext uri="{FF2B5EF4-FFF2-40B4-BE49-F238E27FC236}">
                <a16:creationId xmlns:a16="http://schemas.microsoft.com/office/drawing/2014/main" id="{D7021442-BC4D-8C44-EFE9-9321D8B4CF5D}"/>
              </a:ext>
            </a:extLst>
          </p:cNvPr>
          <p:cNvSpPr>
            <a:spLocks noGrp="1"/>
          </p:cNvSpPr>
          <p:nvPr>
            <p:ph type="body" sz="quarter" idx="16"/>
          </p:nvPr>
        </p:nvSpPr>
        <p:spPr>
          <a:xfrm>
            <a:off x="568718" y="951871"/>
            <a:ext cx="10979962" cy="1182981"/>
          </a:xfrm>
        </p:spPr>
        <p:txBody>
          <a:bodyPr vert="horz" lIns="91440" tIns="45720" rIns="91440" bIns="45720" rtlCol="0" anchor="t">
            <a:normAutofit/>
          </a:bodyPr>
          <a:lstStyle/>
          <a:p>
            <a:r>
              <a:rPr lang="es" b="0" dirty="0">
                <a:cs typeface="Calibri"/>
              </a:rPr>
              <a:t>Evite el Greenwashing apegándose al </a:t>
            </a:r>
            <a:r>
              <a:rPr lang="es" b="0" dirty="0">
                <a:ea typeface="+mn-lt"/>
                <a:cs typeface="+mn-lt"/>
              </a:rPr>
              <a:t>Código de Reclamos Ecológicos</a:t>
            </a:r>
            <a:endParaRPr lang="en-US" dirty="0">
              <a:cs typeface="Calibri"/>
            </a:endParaRPr>
          </a:p>
          <a:p>
            <a:endParaRPr lang="en-US">
              <a:cs typeface="Calibri"/>
            </a:endParaRPr>
          </a:p>
        </p:txBody>
      </p:sp>
    </p:spTree>
    <p:extLst>
      <p:ext uri="{BB962C8B-B14F-4D97-AF65-F5344CB8AC3E}">
        <p14:creationId xmlns:p14="http://schemas.microsoft.com/office/powerpoint/2010/main" val="3561230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03584-72E7-DF3D-0966-3EE708F7B756}"/>
              </a:ext>
            </a:extLst>
          </p:cNvPr>
          <p:cNvSpPr>
            <a:spLocks noGrp="1"/>
          </p:cNvSpPr>
          <p:nvPr>
            <p:ph type="body" sz="quarter" idx="18"/>
          </p:nvPr>
        </p:nvSpPr>
        <p:spPr>
          <a:xfrm>
            <a:off x="289373" y="3049220"/>
            <a:ext cx="5954112" cy="2766937"/>
          </a:xfrm>
        </p:spPr>
        <p:txBody>
          <a:bodyPr vert="horz" lIns="91440" tIns="45720" rIns="91440" bIns="45720" rtlCol="0" anchor="t">
            <a:normAutofit lnSpcReduction="10000"/>
          </a:bodyPr>
          <a:lstStyle/>
          <a:p>
            <a:pPr marL="0" indent="0"/>
            <a:r>
              <a:rPr lang="es" dirty="0">
                <a:ea typeface="+mn-lt"/>
                <a:cs typeface="+mn-lt"/>
              </a:rPr>
              <a:t>La Autoridad de Competencia y Mercados (CMA) ha desarrollado el Código de reclamos ecológicos, que establece </a:t>
            </a:r>
            <a:r>
              <a:rPr lang="es" b="1" u="sng" dirty="0">
                <a:ea typeface="+mn-lt"/>
                <a:cs typeface="+mn-lt"/>
              </a:rPr>
              <a:t>6 puntos clave </a:t>
            </a:r>
            <a:r>
              <a:rPr lang="es" dirty="0">
                <a:ea typeface="+mn-lt"/>
                <a:cs typeface="+mn-lt"/>
              </a:rPr>
              <a:t>para verificar que sus reclamos ambientales sean genuinamente ecológicos. </a:t>
            </a:r>
            <a:br>
              <a:rPr lang="en-US" dirty="0">
                <a:ea typeface="+mn-lt"/>
                <a:cs typeface="+mn-lt"/>
              </a:rPr>
            </a:br>
            <a:br>
              <a:rPr lang="en-US" dirty="0">
                <a:cs typeface="Calibri"/>
              </a:rPr>
            </a:br>
            <a:r>
              <a:rPr lang="es" dirty="0">
                <a:cs typeface="Calibri"/>
              </a:rPr>
              <a:t>Mire este video y consulte el enlace a continuación para obtener más información sobre el Código de reclamos ecológicos.</a:t>
            </a:r>
          </a:p>
        </p:txBody>
      </p:sp>
      <p:sp>
        <p:nvSpPr>
          <p:cNvPr id="3" name="Text Placeholder 2">
            <a:extLst>
              <a:ext uri="{FF2B5EF4-FFF2-40B4-BE49-F238E27FC236}">
                <a16:creationId xmlns:a16="http://schemas.microsoft.com/office/drawing/2014/main" id="{28F64CCE-E9F6-A9B9-29D9-34154B51E4B7}"/>
              </a:ext>
            </a:extLst>
          </p:cNvPr>
          <p:cNvSpPr>
            <a:spLocks noGrp="1"/>
          </p:cNvSpPr>
          <p:nvPr>
            <p:ph type="body" sz="quarter" idx="16"/>
          </p:nvPr>
        </p:nvSpPr>
        <p:spPr/>
        <p:txBody>
          <a:bodyPr vert="horz" lIns="91440" tIns="45720" rIns="91440" bIns="45720" rtlCol="0" anchor="t">
            <a:normAutofit/>
          </a:bodyPr>
          <a:lstStyle/>
          <a:p>
            <a:r>
              <a:rPr lang="es">
                <a:cs typeface="Calibri"/>
              </a:rPr>
              <a:t>EVITE EL LAVADO ECOLÓGICO: consulte sus afirmaciones ecológicas</a:t>
            </a:r>
            <a:endParaRPr lang="en-US"/>
          </a:p>
        </p:txBody>
      </p:sp>
      <p:sp>
        <p:nvSpPr>
          <p:cNvPr id="5" name="TextBox 4">
            <a:extLst>
              <a:ext uri="{FF2B5EF4-FFF2-40B4-BE49-F238E27FC236}">
                <a16:creationId xmlns:a16="http://schemas.microsoft.com/office/drawing/2014/main" id="{3E7A57C4-79DC-2525-B267-09277C7ED2FB}"/>
              </a:ext>
            </a:extLst>
          </p:cNvPr>
          <p:cNvSpPr txBox="1"/>
          <p:nvPr/>
        </p:nvSpPr>
        <p:spPr>
          <a:xfrm>
            <a:off x="515257" y="6066972"/>
            <a:ext cx="89117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400"/>
              <a:t>https://greenclaims.campaign.gov.uk/#check_your_green_claims</a:t>
            </a:r>
          </a:p>
        </p:txBody>
      </p:sp>
      <p:sp>
        <p:nvSpPr>
          <p:cNvPr id="6" name="TextBox 5">
            <a:extLst>
              <a:ext uri="{FF2B5EF4-FFF2-40B4-BE49-F238E27FC236}">
                <a16:creationId xmlns:a16="http://schemas.microsoft.com/office/drawing/2014/main" id="{0D0B4CCE-CC57-59E7-3C71-AB43D504700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7" name="Online Media 6" title="The Green Claims Code">
            <a:hlinkClick r:id="" action="ppaction://media"/>
            <a:extLst>
              <a:ext uri="{FF2B5EF4-FFF2-40B4-BE49-F238E27FC236}">
                <a16:creationId xmlns:a16="http://schemas.microsoft.com/office/drawing/2014/main" id="{DE10042F-4E43-A65B-59D5-6EFCD4CA99DD}"/>
              </a:ext>
            </a:extLst>
          </p:cNvPr>
          <p:cNvPicPr>
            <a:picLocks noRot="1" noChangeAspect="1"/>
          </p:cNvPicPr>
          <p:nvPr>
            <a:videoFile r:link="rId1"/>
          </p:nvPr>
        </p:nvPicPr>
        <p:blipFill>
          <a:blip r:embed="rId3"/>
          <a:stretch>
            <a:fillRect/>
          </a:stretch>
        </p:blipFill>
        <p:spPr>
          <a:xfrm>
            <a:off x="6966857" y="1477736"/>
            <a:ext cx="5213047" cy="4229100"/>
          </a:xfrm>
          <a:prstGeom prst="rect">
            <a:avLst/>
          </a:prstGeom>
        </p:spPr>
      </p:pic>
    </p:spTree>
    <p:extLst>
      <p:ext uri="{BB962C8B-B14F-4D97-AF65-F5344CB8AC3E}">
        <p14:creationId xmlns:p14="http://schemas.microsoft.com/office/powerpoint/2010/main" val="1129245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369438" y="379043"/>
            <a:ext cx="5343821" cy="5945882"/>
          </a:xfrm>
        </p:spPr>
        <p:txBody>
          <a:bodyPr vert="horz" lIns="91440" tIns="45720" rIns="91440" bIns="45720" rtlCol="0" anchor="t">
            <a:normAutofit lnSpcReduction="10000"/>
          </a:bodyPr>
          <a:lstStyle/>
          <a:p>
            <a:pPr marL="171450" indent="-171450" algn="just">
              <a:lnSpc>
                <a:spcPct val="100000"/>
              </a:lnSpc>
            </a:pPr>
            <a:r>
              <a:rPr lang="es" dirty="0">
                <a:cs typeface="Calibri"/>
              </a:rPr>
              <a:t>El objetivo general de las etiquetas y certificaciones verdes es identificar aquellos productos/servicios con el más alto nivel de protección de la salud humana y el medio ambiente.</a:t>
            </a:r>
            <a:endParaRPr lang="en-US"/>
          </a:p>
          <a:p>
            <a:pPr algn="just">
              <a:lnSpc>
                <a:spcPct val="100000"/>
              </a:lnSpc>
            </a:pPr>
            <a:r>
              <a:rPr lang="es" dirty="0">
                <a:cs typeface="Calibri"/>
              </a:rPr>
              <a:t>Para obtener la certificación, el fabricante realmente prueba su producto para ver si cumple con los criterios científicos aplicables. En el caso de las certificaciones más sólidas y confiables, la organización que proporciona la certificación verifica de forma independiente que se hayan cumplido los requisitos. De lo contrario, la validez de las representaciones se deja a la competencia para evaluar.</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614833" y="599475"/>
            <a:ext cx="4382700" cy="5944708"/>
          </a:xfrm>
        </p:spPr>
        <p:txBody>
          <a:bodyPr vert="horz" lIns="91440" tIns="45720" rIns="91440" bIns="45720" rtlCol="0" anchor="t">
            <a:normAutofit lnSpcReduction="10000"/>
          </a:bodyPr>
          <a:lstStyle/>
          <a:p>
            <a:r>
              <a:rPr lang="es" dirty="0">
                <a:cs typeface="Calibri"/>
              </a:rPr>
              <a:t>Etiquetas y certificaciones verdes</a:t>
            </a:r>
          </a:p>
          <a:p>
            <a:endParaRPr lang="en-US">
              <a:cs typeface="Calibri"/>
            </a:endParaRPr>
          </a:p>
          <a:p>
            <a:r>
              <a:rPr lang="es" sz="2600" b="0" dirty="0">
                <a:solidFill>
                  <a:srgbClr val="000000"/>
                </a:solidFill>
                <a:cs typeface="Calibri"/>
              </a:rPr>
              <a:t>Está aprendiendo que debe comunicar sus esfuerzos ecológicos de una manera que represente con precisión los beneficios que ha creado, y para eso, las etiquetas y certificaciones ecológicas son una consideración importante.</a:t>
            </a:r>
          </a:p>
          <a:p>
            <a:endParaRPr lang="en-US" sz="2600" b="0" dirty="0">
              <a:solidFill>
                <a:srgbClr val="000000"/>
              </a:solidFill>
              <a:cs typeface="Calibri"/>
            </a:endParaRPr>
          </a:p>
          <a:p>
            <a:r>
              <a:rPr lang="es" sz="2600" b="0" dirty="0">
                <a:solidFill>
                  <a:srgbClr val="000000"/>
                </a:solidFill>
                <a:cs typeface="Calibri"/>
              </a:rPr>
              <a:t>Veamos algunos ejemplos (siguiente diapositiva)….</a:t>
            </a:r>
          </a:p>
        </p:txBody>
      </p:sp>
    </p:spTree>
    <p:extLst>
      <p:ext uri="{BB962C8B-B14F-4D97-AF65-F5344CB8AC3E}">
        <p14:creationId xmlns:p14="http://schemas.microsoft.com/office/powerpoint/2010/main" val="3761459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65393-45E7-D6CA-A922-58643B1E7B7A}"/>
              </a:ext>
            </a:extLst>
          </p:cNvPr>
          <p:cNvSpPr>
            <a:spLocks noGrp="1"/>
          </p:cNvSpPr>
          <p:nvPr>
            <p:ph type="body" sz="quarter" idx="18"/>
          </p:nvPr>
        </p:nvSpPr>
        <p:spPr>
          <a:xfrm>
            <a:off x="348764" y="2989286"/>
            <a:ext cx="5977580" cy="4147598"/>
          </a:xfrm>
        </p:spPr>
        <p:txBody>
          <a:bodyPr vert="horz" lIns="91440" tIns="45720" rIns="91440" bIns="45720" rtlCol="0" anchor="t">
            <a:normAutofit lnSpcReduction="10000"/>
          </a:bodyPr>
          <a:lstStyle/>
          <a:p>
            <a:pPr marL="0" indent="0"/>
            <a:r>
              <a:rPr lang="es">
                <a:ea typeface="+mn-lt"/>
                <a:cs typeface="+mn-lt"/>
              </a:rPr>
              <a:t>Sus estándares basados en la ciencia recompensan las innovaciones de la industria. Solo los productos más saludables, responsables y efectivos logran el Sello Verde.</a:t>
            </a:r>
          </a:p>
          <a:p>
            <a:pPr marL="0" indent="0" algn="just"/>
            <a:r>
              <a:rPr lang="es">
                <a:ea typeface="+mn-lt"/>
                <a:cs typeface="+mn-lt"/>
              </a:rPr>
              <a:t>Green Seal Compass enfoca sus estándares en los impactos clave que ocurren a lo largo del ciclo de vida del producto, desde la extracción y fabricación de materias primas hasta el empaque, uso y eliminación.</a:t>
            </a:r>
            <a:endParaRPr lang="en-US">
              <a:cs typeface="Calibri"/>
            </a:endParaRPr>
          </a:p>
          <a:p>
            <a:br>
              <a:rPr lang="en-US">
                <a:ea typeface="+mn-lt"/>
                <a:cs typeface="+mn-lt"/>
              </a:rPr>
            </a:br>
            <a:br>
              <a:rPr lang="en-US">
                <a:ea typeface="+mn-lt"/>
                <a:cs typeface="+mn-lt"/>
              </a:rPr>
            </a:br>
            <a:endParaRPr lang="en-US">
              <a:cs typeface="Calibri"/>
            </a:endParaRPr>
          </a:p>
        </p:txBody>
      </p:sp>
      <p:sp>
        <p:nvSpPr>
          <p:cNvPr id="3" name="Text Placeholder 2">
            <a:extLst>
              <a:ext uri="{FF2B5EF4-FFF2-40B4-BE49-F238E27FC236}">
                <a16:creationId xmlns:a16="http://schemas.microsoft.com/office/drawing/2014/main" id="{7F037325-EB02-B8BE-B3C0-F26F55454D9D}"/>
              </a:ext>
            </a:extLst>
          </p:cNvPr>
          <p:cNvSpPr>
            <a:spLocks noGrp="1"/>
          </p:cNvSpPr>
          <p:nvPr>
            <p:ph type="body" sz="quarter" idx="16"/>
          </p:nvPr>
        </p:nvSpPr>
        <p:spPr/>
        <p:txBody>
          <a:bodyPr vert="horz" lIns="91440" tIns="45720" rIns="91440" bIns="45720" rtlCol="0" anchor="t">
            <a:normAutofit/>
          </a:bodyPr>
          <a:lstStyle/>
          <a:p>
            <a:r>
              <a:rPr lang="es" dirty="0">
                <a:cs typeface="Calibri"/>
              </a:rPr>
              <a:t>Green Seal </a:t>
            </a:r>
            <a:br>
              <a:rPr lang="en-US" dirty="0">
                <a:cs typeface="Calibri"/>
              </a:rPr>
            </a:br>
            <a:r>
              <a:rPr lang="es" sz="2400" dirty="0">
                <a:cs typeface="Calibri"/>
              </a:rPr>
              <a:t>Durante más de 30 años, Green Seal ha abogado por productos y servicios más seguros y sostenibles.</a:t>
            </a:r>
            <a:endParaRPr lang="en-US" sz="2400" dirty="0"/>
          </a:p>
        </p:txBody>
      </p:sp>
      <p:pic>
        <p:nvPicPr>
          <p:cNvPr id="5" name="Picture 5">
            <a:extLst>
              <a:ext uri="{FF2B5EF4-FFF2-40B4-BE49-F238E27FC236}">
                <a16:creationId xmlns:a16="http://schemas.microsoft.com/office/drawing/2014/main" id="{963BFD55-D189-53F0-FD32-312F5B77EF11}"/>
              </a:ext>
            </a:extLst>
          </p:cNvPr>
          <p:cNvPicPr>
            <a:picLocks noGrp="1" noChangeAspect="1"/>
          </p:cNvPicPr>
          <p:nvPr>
            <p:ph type="pic" sz="quarter" idx="10"/>
          </p:nvPr>
        </p:nvPicPr>
        <p:blipFill rotWithShape="1">
          <a:blip r:embed="rId2"/>
          <a:srcRect l="3035" r="3035"/>
          <a:stretch/>
        </p:blipFill>
        <p:spPr>
          <a:xfrm>
            <a:off x="7035029" y="1599956"/>
            <a:ext cx="5130800" cy="3677138"/>
          </a:xfrm>
        </p:spPr>
      </p:pic>
      <p:sp>
        <p:nvSpPr>
          <p:cNvPr id="7" name="TextBox 6">
            <a:extLst>
              <a:ext uri="{FF2B5EF4-FFF2-40B4-BE49-F238E27FC236}">
                <a16:creationId xmlns:a16="http://schemas.microsoft.com/office/drawing/2014/main" id="{60B5CEB0-2315-C738-C759-76375F4AADBA}"/>
              </a:ext>
            </a:extLst>
          </p:cNvPr>
          <p:cNvSpPr txBox="1"/>
          <p:nvPr/>
        </p:nvSpPr>
        <p:spPr>
          <a:xfrm>
            <a:off x="345744" y="5202072"/>
            <a:ext cx="63939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400">
                <a:cs typeface="Calibri"/>
              </a:rPr>
              <a:t>​</a:t>
            </a:r>
            <a:br>
              <a:rPr lang="en-US" sz="2400">
                <a:cs typeface="Calibri"/>
              </a:rPr>
            </a:br>
            <a:r>
              <a:rPr lang="es" sz="2400">
                <a:ea typeface="+mn-lt"/>
                <a:cs typeface="+mn-lt"/>
              </a:rPr>
              <a:t> </a:t>
            </a:r>
            <a:br>
              <a:rPr lang="en-US" sz="2400">
                <a:ea typeface="+mn-lt"/>
                <a:cs typeface="+mn-lt"/>
              </a:rPr>
            </a:br>
            <a:r>
              <a:rPr lang="es" sz="2400">
                <a:ea typeface="+mn-lt"/>
                <a:cs typeface="+mn-lt"/>
                <a:hlinkClick r:id="rId3"/>
              </a:rPr>
              <a:t>www. </a:t>
            </a:r>
            <a:r>
              <a:rPr lang="es" sz="2400">
                <a:solidFill>
                  <a:srgbClr val="086D6E"/>
                </a:solidFill>
                <a:ea typeface="+mn-lt"/>
                <a:cs typeface="+mn-lt"/>
                <a:hlinkClick r:id="rId3"/>
              </a:rPr>
              <a:t>selloverde.org</a:t>
            </a:r>
            <a:r>
              <a:rPr lang="es" sz="2400">
                <a:solidFill>
                  <a:srgbClr val="87A66E"/>
                </a:solidFill>
                <a:ea typeface="+mn-lt"/>
                <a:cs typeface="+mn-lt"/>
              </a:rPr>
              <a:t> </a:t>
            </a:r>
            <a:endParaRPr lang="en-US" sz="2400">
              <a:solidFill>
                <a:srgbClr val="87A66E"/>
              </a:solidFill>
              <a:cs typeface="Segoe UI"/>
            </a:endParaRPr>
          </a:p>
        </p:txBody>
      </p:sp>
    </p:spTree>
    <p:extLst>
      <p:ext uri="{BB962C8B-B14F-4D97-AF65-F5344CB8AC3E}">
        <p14:creationId xmlns:p14="http://schemas.microsoft.com/office/powerpoint/2010/main" val="3059768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65393-45E7-D6CA-A922-58643B1E7B7A}"/>
              </a:ext>
            </a:extLst>
          </p:cNvPr>
          <p:cNvSpPr>
            <a:spLocks noGrp="1"/>
          </p:cNvSpPr>
          <p:nvPr>
            <p:ph type="body" sz="quarter" idx="18"/>
          </p:nvPr>
        </p:nvSpPr>
        <p:spPr>
          <a:xfrm>
            <a:off x="348764" y="2989286"/>
            <a:ext cx="6074342" cy="4147598"/>
          </a:xfrm>
        </p:spPr>
        <p:txBody>
          <a:bodyPr vert="horz" lIns="91440" tIns="45720" rIns="91440" bIns="45720" rtlCol="0" anchor="t">
            <a:normAutofit/>
          </a:bodyPr>
          <a:lstStyle/>
          <a:p>
            <a:pPr marL="0" indent="0"/>
            <a:r>
              <a:rPr lang="es">
                <a:ea typeface="+mn-lt"/>
                <a:cs typeface="+mn-lt"/>
              </a:rPr>
              <a:t>Todos los productos certificados con un Estándar ECOLOGO deben cumplir o superar cada uno de los criterios enumerados antes de recibir la Marca. La certificación ECOLOGO está clasificada como una ecoetiqueta Tipo 1 de la Organización Internacional de Normalización (ISO) y ha sido evaluada con éxito por Global Ecolabeling Network, lo que demuestra aún más su credibilidad.</a:t>
            </a:r>
            <a:br>
              <a:rPr lang="en-US">
                <a:ea typeface="+mn-lt"/>
                <a:cs typeface="+mn-lt"/>
              </a:rPr>
            </a:br>
            <a:br>
              <a:rPr lang="en-US">
                <a:ea typeface="+mn-lt"/>
                <a:cs typeface="+mn-lt"/>
              </a:rPr>
            </a:br>
            <a:endParaRPr lang="en-US">
              <a:cs typeface="Calibri"/>
            </a:endParaRPr>
          </a:p>
        </p:txBody>
      </p:sp>
      <p:sp>
        <p:nvSpPr>
          <p:cNvPr id="3" name="Text Placeholder 2">
            <a:extLst>
              <a:ext uri="{FF2B5EF4-FFF2-40B4-BE49-F238E27FC236}">
                <a16:creationId xmlns:a16="http://schemas.microsoft.com/office/drawing/2014/main" id="{7F037325-EB02-B8BE-B3C0-F26F55454D9D}"/>
              </a:ext>
            </a:extLst>
          </p:cNvPr>
          <p:cNvSpPr>
            <a:spLocks noGrp="1"/>
          </p:cNvSpPr>
          <p:nvPr>
            <p:ph type="body" sz="quarter" idx="16"/>
          </p:nvPr>
        </p:nvSpPr>
        <p:spPr/>
        <p:txBody>
          <a:bodyPr vert="horz" lIns="91440" tIns="45720" rIns="91440" bIns="45720" rtlCol="0" anchor="t">
            <a:normAutofit/>
          </a:bodyPr>
          <a:lstStyle/>
          <a:p>
            <a:r>
              <a:rPr lang="es"/>
              <a:t>ECOLOGO® </a:t>
            </a:r>
            <a:r>
              <a:rPr lang="es" baseline="30000">
                <a:ea typeface="+mn-lt"/>
                <a:cs typeface="+mn-lt"/>
              </a:rPr>
              <a:t>_</a:t>
            </a:r>
            <a:r>
              <a:rPr lang="es">
                <a:ea typeface="+mn-lt"/>
                <a:cs typeface="+mn-lt"/>
              </a:rPr>
              <a:t> </a:t>
            </a:r>
            <a:r>
              <a:rPr lang="es"/>
              <a:t>Certificación </a:t>
            </a:r>
            <a:br>
              <a:rPr lang="en-US">
                <a:cs typeface="Calibri"/>
              </a:rPr>
            </a:br>
            <a:r>
              <a:rPr lang="es" sz="2400">
                <a:cs typeface="Calibri"/>
              </a:rPr>
              <a:t>: </a:t>
            </a:r>
            <a:r>
              <a:rPr lang="es" sz="2400">
                <a:ea typeface="+mn-lt"/>
                <a:cs typeface="+mn-lt"/>
              </a:rPr>
              <a:t>se basa en estándares de sostenibilidad basados ​​en ciclos de vida y atributos múltiples.</a:t>
            </a:r>
            <a:endParaRPr lang="en-US" sz="2400">
              <a:cs typeface="Calibri"/>
            </a:endParaRPr>
          </a:p>
        </p:txBody>
      </p:sp>
      <p:sp>
        <p:nvSpPr>
          <p:cNvPr id="7" name="TextBox 6">
            <a:extLst>
              <a:ext uri="{FF2B5EF4-FFF2-40B4-BE49-F238E27FC236}">
                <a16:creationId xmlns:a16="http://schemas.microsoft.com/office/drawing/2014/main" id="{60B5CEB0-2315-C738-C759-76375F4AADBA}"/>
              </a:ext>
            </a:extLst>
          </p:cNvPr>
          <p:cNvSpPr txBox="1"/>
          <p:nvPr/>
        </p:nvSpPr>
        <p:spPr>
          <a:xfrm>
            <a:off x="345744" y="5202072"/>
            <a:ext cx="63939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400">
                <a:cs typeface="Calibri"/>
              </a:rPr>
              <a:t>​</a:t>
            </a:r>
            <a:br>
              <a:rPr lang="en-US" sz="2400">
                <a:cs typeface="Calibri"/>
              </a:rPr>
            </a:br>
            <a:r>
              <a:rPr lang="es" sz="2400">
                <a:ea typeface="+mn-lt"/>
                <a:cs typeface="+mn-lt"/>
              </a:rPr>
              <a:t> </a:t>
            </a:r>
            <a:br>
              <a:rPr lang="en-US" sz="2400">
                <a:ea typeface="+mn-lt"/>
                <a:cs typeface="+mn-lt"/>
              </a:rPr>
            </a:br>
            <a:r>
              <a:rPr lang="es" sz="2400">
                <a:ea typeface="+mn-lt"/>
                <a:cs typeface="+mn-lt"/>
                <a:hlinkClick r:id="rId2"/>
              </a:rPr>
              <a:t>Certificación ECOLOGO | Soluciones UL</a:t>
            </a:r>
            <a:r>
              <a:rPr lang="es" sz="2400">
                <a:solidFill>
                  <a:srgbClr val="87A66E"/>
                </a:solidFill>
                <a:ea typeface="+mn-lt"/>
                <a:cs typeface="+mn-lt"/>
              </a:rPr>
              <a:t> </a:t>
            </a:r>
            <a:endParaRPr lang="en-US" sz="2400">
              <a:solidFill>
                <a:srgbClr val="87A66E"/>
              </a:solidFill>
              <a:cs typeface="Segoe UI"/>
            </a:endParaRPr>
          </a:p>
        </p:txBody>
      </p:sp>
      <p:pic>
        <p:nvPicPr>
          <p:cNvPr id="24" name="Picture 24" descr="Graphical user interface, application&#10;&#10;Description automatically generated">
            <a:extLst>
              <a:ext uri="{FF2B5EF4-FFF2-40B4-BE49-F238E27FC236}">
                <a16:creationId xmlns:a16="http://schemas.microsoft.com/office/drawing/2014/main" id="{6D92909E-9441-2514-AD0D-2DD0AF16D881}"/>
              </a:ext>
            </a:extLst>
          </p:cNvPr>
          <p:cNvPicPr>
            <a:picLocks noChangeAspect="1"/>
          </p:cNvPicPr>
          <p:nvPr/>
        </p:nvPicPr>
        <p:blipFill rotWithShape="1">
          <a:blip r:embed="rId3"/>
          <a:srcRect r="22989" b="313"/>
          <a:stretch/>
        </p:blipFill>
        <p:spPr>
          <a:xfrm>
            <a:off x="7010400" y="1496142"/>
            <a:ext cx="5105401" cy="4043541"/>
          </a:xfrm>
          <a:prstGeom prst="rect">
            <a:avLst/>
          </a:prstGeom>
        </p:spPr>
      </p:pic>
    </p:spTree>
    <p:extLst>
      <p:ext uri="{BB962C8B-B14F-4D97-AF65-F5344CB8AC3E}">
        <p14:creationId xmlns:p14="http://schemas.microsoft.com/office/powerpoint/2010/main" val="600975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76DEC-F145-6A64-8CCB-9F67A5E53189}"/>
              </a:ext>
            </a:extLst>
          </p:cNvPr>
          <p:cNvSpPr>
            <a:spLocks noGrp="1"/>
          </p:cNvSpPr>
          <p:nvPr>
            <p:ph type="body" sz="quarter" idx="18"/>
          </p:nvPr>
        </p:nvSpPr>
        <p:spPr/>
        <p:txBody>
          <a:bodyPr/>
          <a:lstStyle/>
          <a:p>
            <a:r>
              <a:rPr lang="es">
                <a:cs typeface="Calibri"/>
              </a:rPr>
              <a:t>La importancia de la comunicación abierta y transparente</a:t>
            </a:r>
          </a:p>
          <a:p>
            <a:endParaRPr lang="en-US">
              <a:cs typeface="Calibri"/>
            </a:endParaRPr>
          </a:p>
          <a:p>
            <a:endParaRPr lang="en-US">
              <a:cs typeface="Calibri"/>
            </a:endParaRPr>
          </a:p>
        </p:txBody>
      </p:sp>
    </p:spTree>
    <p:extLst>
      <p:ext uri="{BB962C8B-B14F-4D97-AF65-F5344CB8AC3E}">
        <p14:creationId xmlns:p14="http://schemas.microsoft.com/office/powerpoint/2010/main" val="382343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C1B16F-0FEF-90DD-0680-54789F841D6D}"/>
              </a:ext>
            </a:extLst>
          </p:cNvPr>
          <p:cNvSpPr>
            <a:spLocks noGrp="1"/>
          </p:cNvSpPr>
          <p:nvPr>
            <p:ph type="body" sz="quarter" idx="35"/>
          </p:nvPr>
        </p:nvSpPr>
        <p:spPr>
          <a:xfrm>
            <a:off x="1952636" y="4167639"/>
            <a:ext cx="2333987" cy="1942631"/>
          </a:xfrm>
        </p:spPr>
        <p:txBody>
          <a:bodyPr vert="horz" lIns="91440" tIns="45720" rIns="91440" bIns="45720" rtlCol="0" anchor="t">
            <a:normAutofit fontScale="92500" lnSpcReduction="20000"/>
          </a:bodyPr>
          <a:lstStyle/>
          <a:p>
            <a:r>
              <a:rPr lang="es">
                <a:cs typeface="Calibri"/>
              </a:rPr>
              <a:t>Podría aumentar su cuota de mercado desbloqueando una nueva base de clientes ecológicos</a:t>
            </a:r>
          </a:p>
        </p:txBody>
      </p:sp>
      <p:sp>
        <p:nvSpPr>
          <p:cNvPr id="3" name="Text Placeholder 2">
            <a:extLst>
              <a:ext uri="{FF2B5EF4-FFF2-40B4-BE49-F238E27FC236}">
                <a16:creationId xmlns:a16="http://schemas.microsoft.com/office/drawing/2014/main" id="{4964EF6C-453E-409C-93F5-7A7BDD29DD9E}"/>
              </a:ext>
            </a:extLst>
          </p:cNvPr>
          <p:cNvSpPr>
            <a:spLocks noGrp="1"/>
          </p:cNvSpPr>
          <p:nvPr>
            <p:ph type="body" sz="quarter" idx="36"/>
          </p:nvPr>
        </p:nvSpPr>
        <p:spPr>
          <a:xfrm>
            <a:off x="4799564" y="4167639"/>
            <a:ext cx="2288495" cy="2010870"/>
          </a:xfrm>
        </p:spPr>
        <p:txBody>
          <a:bodyPr vert="horz" lIns="91440" tIns="45720" rIns="91440" bIns="45720" rtlCol="0" anchor="t">
            <a:normAutofit fontScale="92500" lnSpcReduction="20000"/>
          </a:bodyPr>
          <a:lstStyle/>
          <a:p>
            <a:r>
              <a:rPr lang="es">
                <a:ea typeface="+mn-lt"/>
                <a:cs typeface="+mn-lt"/>
              </a:rPr>
              <a:t>El aumento de la eficiencia y la reducción de los residuos conducen a mejores </a:t>
            </a:r>
            <a:br>
              <a:rPr lang="en-US">
                <a:ea typeface="+mn-lt"/>
                <a:cs typeface="+mn-lt"/>
              </a:rPr>
            </a:br>
            <a:r>
              <a:rPr lang="es">
                <a:ea typeface="+mn-lt"/>
                <a:cs typeface="+mn-lt"/>
              </a:rPr>
              <a:t>márgenes de beneficio</a:t>
            </a:r>
            <a:endParaRPr lang="en-US"/>
          </a:p>
        </p:txBody>
      </p:sp>
      <p:sp>
        <p:nvSpPr>
          <p:cNvPr id="4" name="Text Placeholder 3">
            <a:extLst>
              <a:ext uri="{FF2B5EF4-FFF2-40B4-BE49-F238E27FC236}">
                <a16:creationId xmlns:a16="http://schemas.microsoft.com/office/drawing/2014/main" id="{BC61CFDF-CC19-6D82-76A7-8F920171C580}"/>
              </a:ext>
            </a:extLst>
          </p:cNvPr>
          <p:cNvSpPr>
            <a:spLocks noGrp="1"/>
          </p:cNvSpPr>
          <p:nvPr>
            <p:ph type="body" sz="quarter" idx="37"/>
          </p:nvPr>
        </p:nvSpPr>
        <p:spPr>
          <a:xfrm>
            <a:off x="7281666" y="4167639"/>
            <a:ext cx="3413169" cy="2160345"/>
          </a:xfrm>
        </p:spPr>
        <p:txBody>
          <a:bodyPr vert="horz" lIns="91440" tIns="45720" rIns="91440" bIns="45720" rtlCol="0" anchor="t">
            <a:normAutofit fontScale="85000" lnSpcReduction="10000"/>
          </a:bodyPr>
          <a:lstStyle/>
          <a:p>
            <a:r>
              <a:rPr lang="es" dirty="0">
                <a:cs typeface="Calibri"/>
              </a:rPr>
              <a:t>Otros beneficios </a:t>
            </a:r>
            <a:r>
              <a:rPr lang="es" dirty="0">
                <a:ea typeface="+mn-lt"/>
                <a:cs typeface="+mn-lt"/>
              </a:rPr>
              <a:t>, como el aumento de la </a:t>
            </a:r>
            <a:br>
              <a:rPr lang="en-US" dirty="0">
                <a:ea typeface="+mn-lt"/>
                <a:cs typeface="+mn-lt"/>
              </a:rPr>
            </a:br>
            <a:r>
              <a:rPr lang="es" dirty="0">
                <a:ea typeface="+mn-lt"/>
                <a:cs typeface="+mn-lt"/>
              </a:rPr>
              <a:t>moral de los empleados, el fortalecimiento de la imagen de la empresa en la comunidad también pueden aumentar la rentabilidad (mucho más en el Módulo 3)</a:t>
            </a:r>
          </a:p>
        </p:txBody>
      </p:sp>
      <p:sp>
        <p:nvSpPr>
          <p:cNvPr id="5" name="Text Placeholder 4">
            <a:extLst>
              <a:ext uri="{FF2B5EF4-FFF2-40B4-BE49-F238E27FC236}">
                <a16:creationId xmlns:a16="http://schemas.microsoft.com/office/drawing/2014/main" id="{D70C48CB-8479-4420-36CA-974D7AF9294E}"/>
              </a:ext>
            </a:extLst>
          </p:cNvPr>
          <p:cNvSpPr>
            <a:spLocks noGrp="1"/>
          </p:cNvSpPr>
          <p:nvPr>
            <p:ph type="body" sz="quarter" idx="39"/>
          </p:nvPr>
        </p:nvSpPr>
        <p:spPr>
          <a:xfrm>
            <a:off x="2171997" y="2272557"/>
            <a:ext cx="2106525" cy="1237497"/>
          </a:xfrm>
        </p:spPr>
        <p:txBody>
          <a:bodyPr vert="horz" lIns="91440" tIns="45720" rIns="91440" bIns="45720" rtlCol="0" anchor="t">
            <a:normAutofit/>
          </a:bodyPr>
          <a:lstStyle/>
          <a:p>
            <a:r>
              <a:rPr lang="es" sz="3200">
                <a:cs typeface="Calibri"/>
              </a:rPr>
              <a:t>Cuota de mercado</a:t>
            </a:r>
            <a:endParaRPr lang="en-US" sz="3200"/>
          </a:p>
        </p:txBody>
      </p:sp>
      <p:sp>
        <p:nvSpPr>
          <p:cNvPr id="6" name="Text Placeholder 5">
            <a:extLst>
              <a:ext uri="{FF2B5EF4-FFF2-40B4-BE49-F238E27FC236}">
                <a16:creationId xmlns:a16="http://schemas.microsoft.com/office/drawing/2014/main" id="{5D5B1F1D-7630-EE64-1CEE-7606F044B61A}"/>
              </a:ext>
            </a:extLst>
          </p:cNvPr>
          <p:cNvSpPr>
            <a:spLocks noGrp="1"/>
          </p:cNvSpPr>
          <p:nvPr>
            <p:ph type="body" sz="quarter" idx="40"/>
          </p:nvPr>
        </p:nvSpPr>
        <p:spPr>
          <a:xfrm>
            <a:off x="4963408" y="2306677"/>
            <a:ext cx="2106525" cy="1237497"/>
          </a:xfrm>
        </p:spPr>
        <p:txBody>
          <a:bodyPr vert="horz" lIns="91440" tIns="45720" rIns="91440" bIns="45720" rtlCol="0" anchor="t">
            <a:normAutofit/>
          </a:bodyPr>
          <a:lstStyle/>
          <a:p>
            <a:r>
              <a:rPr lang="es" sz="3200">
                <a:cs typeface="Calibri"/>
              </a:rPr>
              <a:t>Costos reducidos</a:t>
            </a:r>
            <a:endParaRPr lang="en-US" sz="3200"/>
          </a:p>
        </p:txBody>
      </p:sp>
      <p:sp>
        <p:nvSpPr>
          <p:cNvPr id="7" name="Text Placeholder 6">
            <a:extLst>
              <a:ext uri="{FF2B5EF4-FFF2-40B4-BE49-F238E27FC236}">
                <a16:creationId xmlns:a16="http://schemas.microsoft.com/office/drawing/2014/main" id="{A975F804-5CCF-5433-9156-3EC148AD6DED}"/>
              </a:ext>
            </a:extLst>
          </p:cNvPr>
          <p:cNvSpPr>
            <a:spLocks noGrp="1"/>
          </p:cNvSpPr>
          <p:nvPr>
            <p:ph type="body" sz="quarter" idx="41"/>
          </p:nvPr>
        </p:nvSpPr>
        <p:spPr>
          <a:xfrm>
            <a:off x="7744930" y="2192945"/>
            <a:ext cx="2106525" cy="1237497"/>
          </a:xfrm>
        </p:spPr>
        <p:txBody>
          <a:bodyPr vert="horz" lIns="91440" tIns="45720" rIns="91440" bIns="45720" rtlCol="0" anchor="t">
            <a:normAutofit fontScale="92500"/>
          </a:bodyPr>
          <a:lstStyle/>
          <a:p>
            <a:r>
              <a:rPr lang="es" sz="3200">
                <a:cs typeface="Calibri"/>
              </a:rPr>
              <a:t>Otros beneficios</a:t>
            </a:r>
          </a:p>
        </p:txBody>
      </p:sp>
      <p:sp>
        <p:nvSpPr>
          <p:cNvPr id="8" name="Text Placeholder 7">
            <a:extLst>
              <a:ext uri="{FF2B5EF4-FFF2-40B4-BE49-F238E27FC236}">
                <a16:creationId xmlns:a16="http://schemas.microsoft.com/office/drawing/2014/main" id="{8AB728DD-4B38-C905-7A03-F9D799180C3B}"/>
              </a:ext>
            </a:extLst>
          </p:cNvPr>
          <p:cNvSpPr>
            <a:spLocks noGrp="1"/>
          </p:cNvSpPr>
          <p:nvPr>
            <p:ph type="body" sz="quarter" idx="29"/>
          </p:nvPr>
        </p:nvSpPr>
        <p:spPr/>
        <p:txBody>
          <a:bodyPr vert="horz" lIns="91440" tIns="45720" rIns="91440" bIns="45720" rtlCol="0" anchor="t">
            <a:normAutofit fontScale="92500"/>
          </a:bodyPr>
          <a:lstStyle/>
          <a:p>
            <a:r>
              <a:rPr lang="es" b="1">
                <a:solidFill>
                  <a:srgbClr val="297239"/>
                </a:solidFill>
                <a:cs typeface="Calibri"/>
              </a:rPr>
              <a:t>Cómo la ecologización puede mejorar los resultados de su negocio:</a:t>
            </a:r>
          </a:p>
        </p:txBody>
      </p:sp>
      <p:sp>
        <p:nvSpPr>
          <p:cNvPr id="9" name="TextBox 8">
            <a:extLst>
              <a:ext uri="{FF2B5EF4-FFF2-40B4-BE49-F238E27FC236}">
                <a16:creationId xmlns:a16="http://schemas.microsoft.com/office/drawing/2014/main" id="{4F64B1A7-1341-604D-357F-E566525299D4}"/>
              </a:ext>
            </a:extLst>
          </p:cNvPr>
          <p:cNvSpPr txBox="1"/>
          <p:nvPr/>
        </p:nvSpPr>
        <p:spPr>
          <a:xfrm>
            <a:off x="221775" y="6312089"/>
            <a:ext cx="23030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2"/>
              </a:rPr>
              <a:t>Fuente</a:t>
            </a:r>
            <a:endParaRPr lang="en-US"/>
          </a:p>
        </p:txBody>
      </p:sp>
    </p:spTree>
    <p:extLst>
      <p:ext uri="{BB962C8B-B14F-4D97-AF65-F5344CB8AC3E}">
        <p14:creationId xmlns:p14="http://schemas.microsoft.com/office/powerpoint/2010/main" val="2341093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D3DAE4-4743-359D-397A-A8E994E21A52}"/>
              </a:ext>
            </a:extLst>
          </p:cNvPr>
          <p:cNvSpPr>
            <a:spLocks noGrp="1"/>
          </p:cNvSpPr>
          <p:nvPr>
            <p:ph type="body" sz="quarter" idx="18"/>
          </p:nvPr>
        </p:nvSpPr>
        <p:spPr>
          <a:xfrm>
            <a:off x="508296" y="3112731"/>
            <a:ext cx="5521377" cy="3363712"/>
          </a:xfrm>
        </p:spPr>
        <p:txBody>
          <a:bodyPr vert="horz" lIns="91440" tIns="45720" rIns="91440" bIns="45720" rtlCol="0" anchor="t">
            <a:normAutofit/>
          </a:bodyPr>
          <a:lstStyle/>
          <a:p>
            <a:pPr marL="0" indent="0"/>
            <a:r>
              <a:rPr lang="es" dirty="0">
                <a:cs typeface="Calibri"/>
              </a:rPr>
              <a:t>Esta herramienta Carbon </a:t>
            </a:r>
            <a:r>
              <a:rPr lang="es" dirty="0" err="1">
                <a:cs typeface="Calibri"/>
              </a:rPr>
              <a:t>Jarbon </a:t>
            </a:r>
            <a:r>
              <a:rPr lang="es" dirty="0">
                <a:cs typeface="Calibri"/>
              </a:rPr>
              <a:t>Buster es útil para tener en su caja de herramientas de comunicación. </a:t>
            </a:r>
            <a:r>
              <a:rPr lang="es" dirty="0">
                <a:ea typeface="+mn-lt"/>
                <a:cs typeface="+mn-lt"/>
              </a:rPr>
              <a:t>Úselo para verificar y asegurarse de que comprende los conceptos y frases clave utilizados en el marketing y la comunicación empresarial sostenible.</a:t>
            </a:r>
            <a:endParaRPr lang="en-US" dirty="0">
              <a:cs typeface="Calibri"/>
            </a:endParaRPr>
          </a:p>
          <a:p>
            <a:r>
              <a:rPr lang="es" dirty="0">
                <a:ea typeface="+mn-lt"/>
                <a:cs typeface="+mn-lt"/>
                <a:hlinkClick r:id="rId2"/>
              </a:rPr>
              <a:t>https://climatejargonbuster.ie/</a:t>
            </a:r>
            <a:r>
              <a:rPr lang="es" dirty="0">
                <a:ea typeface="+mn-lt"/>
                <a:cs typeface="+mn-lt"/>
              </a:rPr>
              <a:t> </a:t>
            </a:r>
            <a:endParaRPr lang="en-US" dirty="0"/>
          </a:p>
          <a:p>
            <a:endParaRPr lang="en-US">
              <a:cs typeface="Calibri"/>
            </a:endParaRPr>
          </a:p>
        </p:txBody>
      </p:sp>
      <p:sp>
        <p:nvSpPr>
          <p:cNvPr id="3" name="Text Placeholder 2">
            <a:extLst>
              <a:ext uri="{FF2B5EF4-FFF2-40B4-BE49-F238E27FC236}">
                <a16:creationId xmlns:a16="http://schemas.microsoft.com/office/drawing/2014/main" id="{7C9B683D-8F43-FEC1-188F-7DD1791EAC16}"/>
              </a:ext>
            </a:extLst>
          </p:cNvPr>
          <p:cNvSpPr>
            <a:spLocks noGrp="1"/>
          </p:cNvSpPr>
          <p:nvPr>
            <p:ph type="body" sz="quarter" idx="16"/>
          </p:nvPr>
        </p:nvSpPr>
        <p:spPr/>
        <p:txBody>
          <a:bodyPr vert="horz" lIns="91440" tIns="45720" rIns="91440" bIns="45720" rtlCol="0" anchor="t">
            <a:normAutofit/>
          </a:bodyPr>
          <a:lstStyle/>
          <a:p>
            <a:r>
              <a:rPr lang="es">
                <a:cs typeface="Calibri"/>
              </a:rPr>
              <a:t>HERRAMIENTA ÚTIL – Eliminador de jerga climática</a:t>
            </a:r>
            <a:endParaRPr lang="en-US"/>
          </a:p>
        </p:txBody>
      </p:sp>
      <p:pic>
        <p:nvPicPr>
          <p:cNvPr id="8" name="Picture 8" descr="Graphical user interface, text&#10;&#10;Description automatically generated">
            <a:extLst>
              <a:ext uri="{FF2B5EF4-FFF2-40B4-BE49-F238E27FC236}">
                <a16:creationId xmlns:a16="http://schemas.microsoft.com/office/drawing/2014/main" id="{4D51C326-3477-F75C-8F2E-7624EA0C41B1}"/>
              </a:ext>
            </a:extLst>
          </p:cNvPr>
          <p:cNvPicPr>
            <a:picLocks noChangeAspect="1"/>
          </p:cNvPicPr>
          <p:nvPr/>
        </p:nvPicPr>
        <p:blipFill rotWithShape="1">
          <a:blip r:embed="rId3"/>
          <a:srcRect r="35905" b="187"/>
          <a:stretch/>
        </p:blipFill>
        <p:spPr>
          <a:xfrm>
            <a:off x="5103922" y="-245152"/>
            <a:ext cx="7082382" cy="6987701"/>
          </a:xfrm>
          <a:prstGeom prst="rect">
            <a:avLst/>
          </a:prstGeom>
        </p:spPr>
      </p:pic>
    </p:spTree>
    <p:extLst>
      <p:ext uri="{BB962C8B-B14F-4D97-AF65-F5344CB8AC3E}">
        <p14:creationId xmlns:p14="http://schemas.microsoft.com/office/powerpoint/2010/main" val="3575236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77FC7-C48A-A530-E981-EE75DB181F8A}"/>
              </a:ext>
            </a:extLst>
          </p:cNvPr>
          <p:cNvSpPr>
            <a:spLocks noGrp="1"/>
          </p:cNvSpPr>
          <p:nvPr>
            <p:ph type="body" sz="quarter" idx="18"/>
          </p:nvPr>
        </p:nvSpPr>
        <p:spPr>
          <a:xfrm>
            <a:off x="144230" y="3121791"/>
            <a:ext cx="6208111" cy="3214460"/>
          </a:xfrm>
        </p:spPr>
        <p:txBody>
          <a:bodyPr vert="horz" lIns="91440" tIns="45720" rIns="91440" bIns="45720" rtlCol="0" anchor="t">
            <a:noAutofit/>
          </a:bodyPr>
          <a:lstStyle/>
          <a:p>
            <a:r>
              <a:rPr lang="es" sz="2300" b="1" dirty="0">
                <a:ea typeface="+mn-lt"/>
                <a:cs typeface="+mn-lt"/>
              </a:rPr>
              <a:t>   </a:t>
            </a:r>
            <a:r>
              <a:rPr lang="es" sz="2300" b="1" dirty="0">
                <a:ea typeface="+mn-lt"/>
                <a:cs typeface="+mn-lt"/>
                <a:hlinkClick r:id="rId2"/>
              </a:rPr>
              <a:t>P </a:t>
            </a:r>
            <a:r>
              <a:rPr lang="es" b="1" dirty="0">
                <a:ea typeface="+mn-lt"/>
                <a:cs typeface="+mn-lt"/>
                <a:hlinkClick r:id="rId2"/>
              </a:rPr>
              <a:t>atagonia </a:t>
            </a:r>
            <a:r>
              <a:rPr lang="es" dirty="0">
                <a:ea typeface="+mn-lt"/>
                <a:cs typeface="+mn-lt"/>
              </a:rPr>
              <a:t>es conocida por sus compromisos ambientales y sociales y siempre se ha esforzado por incorporar el ambientalismo en todos los aspectos de su empresa. En 2011, publicaron un anuncio en Black Friday que mostraba una de sus chaquetas con la leyenda " </a:t>
            </a:r>
            <a:r>
              <a:rPr lang="es" dirty="0">
                <a:ea typeface="+mn-lt"/>
                <a:cs typeface="+mn-lt"/>
                <a:hlinkClick r:id="rId3"/>
              </a:rPr>
              <a:t>No compre esta chaqueta </a:t>
            </a:r>
            <a:r>
              <a:rPr lang="es" dirty="0">
                <a:ea typeface="+mn-lt"/>
                <a:cs typeface="+mn-lt"/>
              </a:rPr>
              <a:t>". El propósito de este anuncio era abordar el consumismo excesivo, que fue oportuno debido al despilfarro de las compras del Black Friday.</a:t>
            </a:r>
            <a:endParaRPr lang="en-US" sz="2300" dirty="0">
              <a:cs typeface="Calibri"/>
            </a:endParaRPr>
          </a:p>
        </p:txBody>
      </p:sp>
      <p:sp>
        <p:nvSpPr>
          <p:cNvPr id="3" name="Text Placeholder 2">
            <a:extLst>
              <a:ext uri="{FF2B5EF4-FFF2-40B4-BE49-F238E27FC236}">
                <a16:creationId xmlns:a16="http://schemas.microsoft.com/office/drawing/2014/main" id="{8C12A055-BAD6-B6BB-2A9B-59C0FF9D6D9F}"/>
              </a:ext>
            </a:extLst>
          </p:cNvPr>
          <p:cNvSpPr>
            <a:spLocks noGrp="1"/>
          </p:cNvSpPr>
          <p:nvPr>
            <p:ph type="body" sz="quarter" idx="16"/>
          </p:nvPr>
        </p:nvSpPr>
        <p:spPr>
          <a:xfrm>
            <a:off x="433992" y="665396"/>
            <a:ext cx="6293301" cy="1688415"/>
          </a:xfrm>
        </p:spPr>
        <p:txBody>
          <a:bodyPr vert="horz" lIns="91440" tIns="45720" rIns="91440" bIns="45720" rtlCol="0" anchor="t">
            <a:normAutofit/>
          </a:bodyPr>
          <a:lstStyle/>
          <a:p>
            <a:r>
              <a:rPr lang="es" dirty="0">
                <a:cs typeface="Calibri"/>
              </a:rPr>
              <a:t>Estudio de caso - </a:t>
            </a:r>
            <a:r>
              <a:rPr lang="es" b="1" dirty="0"/>
              <a:t>Patagonia- No compre esta chaqueta</a:t>
            </a:r>
            <a:endParaRPr lang="en-US" dirty="0"/>
          </a:p>
          <a:p>
            <a:endParaRPr lang="en-US" dirty="0">
              <a:cs typeface="Calibri"/>
            </a:endParaRPr>
          </a:p>
        </p:txBody>
      </p:sp>
      <p:pic>
        <p:nvPicPr>
          <p:cNvPr id="6" name="Picture 6">
            <a:extLst>
              <a:ext uri="{FF2B5EF4-FFF2-40B4-BE49-F238E27FC236}">
                <a16:creationId xmlns:a16="http://schemas.microsoft.com/office/drawing/2014/main" id="{BB45C839-DE64-1774-3496-3AA1CF5FC532}"/>
              </a:ext>
            </a:extLst>
          </p:cNvPr>
          <p:cNvPicPr>
            <a:picLocks noChangeAspect="1"/>
          </p:cNvPicPr>
          <p:nvPr/>
        </p:nvPicPr>
        <p:blipFill>
          <a:blip r:embed="rId4"/>
          <a:stretch>
            <a:fillRect/>
          </a:stretch>
        </p:blipFill>
        <p:spPr>
          <a:xfrm>
            <a:off x="6841068" y="1942666"/>
            <a:ext cx="5355771" cy="3178287"/>
          </a:xfrm>
          <a:prstGeom prst="rect">
            <a:avLst/>
          </a:prstGeom>
        </p:spPr>
      </p:pic>
    </p:spTree>
    <p:extLst>
      <p:ext uri="{BB962C8B-B14F-4D97-AF65-F5344CB8AC3E}">
        <p14:creationId xmlns:p14="http://schemas.microsoft.com/office/powerpoint/2010/main" val="925455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77FC7-C48A-A530-E981-EE75DB181F8A}"/>
              </a:ext>
            </a:extLst>
          </p:cNvPr>
          <p:cNvSpPr>
            <a:spLocks noGrp="1"/>
          </p:cNvSpPr>
          <p:nvPr>
            <p:ph type="body" sz="quarter" idx="18"/>
          </p:nvPr>
        </p:nvSpPr>
        <p:spPr>
          <a:xfrm>
            <a:off x="180516" y="3266934"/>
            <a:ext cx="6208111" cy="3214460"/>
          </a:xfrm>
        </p:spPr>
        <p:txBody>
          <a:bodyPr vert="horz" lIns="91440" tIns="45720" rIns="91440" bIns="45720" rtlCol="0" anchor="t">
            <a:noAutofit/>
          </a:bodyPr>
          <a:lstStyle/>
          <a:p>
            <a:r>
              <a:rPr lang="es" dirty="0">
                <a:ea typeface="+mn-lt"/>
                <a:cs typeface="+mn-lt"/>
              </a:rPr>
              <a:t>Este anuncio ciertamente es memorable y, aunque aparentemente contradice los objetivos económicos típicos de una empresa, en realidad demuestra su compromiso con el planeta. Al hacer esto, obtienen una ventaja competitiva sobre otras marcas al ser sinceros en sus esfuerzos de marketing y aumentar la lealtad de sus clientes.</a:t>
            </a:r>
          </a:p>
          <a:p>
            <a:endParaRPr lang="en-US">
              <a:cs typeface="Calibri"/>
            </a:endParaRPr>
          </a:p>
        </p:txBody>
      </p:sp>
      <p:sp>
        <p:nvSpPr>
          <p:cNvPr id="3" name="Text Placeholder 2">
            <a:extLst>
              <a:ext uri="{FF2B5EF4-FFF2-40B4-BE49-F238E27FC236}">
                <a16:creationId xmlns:a16="http://schemas.microsoft.com/office/drawing/2014/main" id="{8C12A055-BAD6-B6BB-2A9B-59C0FF9D6D9F}"/>
              </a:ext>
            </a:extLst>
          </p:cNvPr>
          <p:cNvSpPr>
            <a:spLocks noGrp="1"/>
          </p:cNvSpPr>
          <p:nvPr>
            <p:ph type="body" sz="quarter" idx="16"/>
          </p:nvPr>
        </p:nvSpPr>
        <p:spPr>
          <a:xfrm>
            <a:off x="433992" y="665396"/>
            <a:ext cx="6293301" cy="1688415"/>
          </a:xfrm>
        </p:spPr>
        <p:txBody>
          <a:bodyPr vert="horz" lIns="91440" tIns="45720" rIns="91440" bIns="45720" rtlCol="0" anchor="t">
            <a:normAutofit/>
          </a:bodyPr>
          <a:lstStyle/>
          <a:p>
            <a:r>
              <a:rPr lang="es" dirty="0">
                <a:cs typeface="Calibri"/>
              </a:rPr>
              <a:t>Estudio de caso - </a:t>
            </a:r>
            <a:r>
              <a:rPr lang="es" b="1" dirty="0"/>
              <a:t>Patagonia- No compre esta chaqueta</a:t>
            </a:r>
            <a:endParaRPr lang="en-US" dirty="0"/>
          </a:p>
          <a:p>
            <a:endParaRPr lang="en-US" dirty="0">
              <a:cs typeface="Calibri"/>
            </a:endParaRPr>
          </a:p>
        </p:txBody>
      </p:sp>
      <p:pic>
        <p:nvPicPr>
          <p:cNvPr id="5" name="Picture 6">
            <a:extLst>
              <a:ext uri="{FF2B5EF4-FFF2-40B4-BE49-F238E27FC236}">
                <a16:creationId xmlns:a16="http://schemas.microsoft.com/office/drawing/2014/main" id="{4AABF0F2-BDB6-4EDA-E43B-7269439F20F9}"/>
              </a:ext>
            </a:extLst>
          </p:cNvPr>
          <p:cNvPicPr>
            <a:picLocks noChangeAspect="1"/>
          </p:cNvPicPr>
          <p:nvPr/>
        </p:nvPicPr>
        <p:blipFill>
          <a:blip r:embed="rId2"/>
          <a:stretch>
            <a:fillRect/>
          </a:stretch>
        </p:blipFill>
        <p:spPr>
          <a:xfrm>
            <a:off x="6841068" y="1942666"/>
            <a:ext cx="5355771" cy="3178287"/>
          </a:xfrm>
          <a:prstGeom prst="rect">
            <a:avLst/>
          </a:prstGeom>
        </p:spPr>
      </p:pic>
    </p:spTree>
    <p:extLst>
      <p:ext uri="{BB962C8B-B14F-4D97-AF65-F5344CB8AC3E}">
        <p14:creationId xmlns:p14="http://schemas.microsoft.com/office/powerpoint/2010/main" val="3365746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77FC7-C48A-A530-E981-EE75DB181F8A}"/>
              </a:ext>
            </a:extLst>
          </p:cNvPr>
          <p:cNvSpPr>
            <a:spLocks noGrp="1"/>
          </p:cNvSpPr>
          <p:nvPr>
            <p:ph type="body" sz="quarter" idx="18"/>
          </p:nvPr>
        </p:nvSpPr>
        <p:spPr>
          <a:xfrm>
            <a:off x="338625" y="2997597"/>
            <a:ext cx="6208111" cy="3468460"/>
          </a:xfrm>
        </p:spPr>
        <p:txBody>
          <a:bodyPr vert="horz" lIns="91440" tIns="45720" rIns="91440" bIns="45720" rtlCol="0" anchor="t">
            <a:noAutofit/>
          </a:bodyPr>
          <a:lstStyle/>
          <a:p>
            <a:pPr marL="0" indent="0"/>
            <a:r>
              <a:rPr lang="es" sz="2000" dirty="0">
                <a:ea typeface="+mn-lt"/>
                <a:cs typeface="+mn-lt"/>
              </a:rPr>
              <a:t>La marca ha defendido constantemente una variedad de </a:t>
            </a:r>
            <a:r>
              <a:rPr lang="es" sz="2000" dirty="0">
                <a:ea typeface="+mn-lt"/>
                <a:cs typeface="+mn-lt"/>
                <a:hlinkClick r:id="rId2"/>
              </a:rPr>
              <a:t>temas progresistas </a:t>
            </a:r>
            <a:r>
              <a:rPr lang="es" sz="2000" dirty="0">
                <a:ea typeface="+mn-lt"/>
                <a:cs typeface="+mn-lt"/>
              </a:rPr>
              <a:t>, desde oponerse a las pruebas con animales hasta apoyar a las </a:t>
            </a:r>
            <a:r>
              <a:rPr lang="es" sz="2000" dirty="0" err="1">
                <a:ea typeface="+mn-lt"/>
                <a:cs typeface="+mn-lt"/>
              </a:rPr>
              <a:t>organizaciones LGBQT+ </a:t>
            </a:r>
            <a:r>
              <a:rPr lang="es" sz="2000" dirty="0">
                <a:ea typeface="+mn-lt"/>
                <a:cs typeface="+mn-lt"/>
              </a:rPr>
              <a:t>. De manera igualmente significativa, ha colocado sus compromisos éticos en el </a:t>
            </a:r>
            <a:r>
              <a:rPr lang="es" sz="2000" dirty="0" err="1">
                <a:ea typeface="+mn-lt"/>
                <a:cs typeface="+mn-lt"/>
              </a:rPr>
              <a:t>centro </a:t>
            </a:r>
            <a:r>
              <a:rPr lang="es" sz="2000" dirty="0">
                <a:ea typeface="+mn-lt"/>
                <a:cs typeface="+mn-lt"/>
              </a:rPr>
              <a:t>de los productos que ofrece, especialmente cuando se trata de temas de sostenibilidad. El compromiso de Lush con los productos sostenibles tiene varias dimensiones, que se extienden a las materias primas que utilizan (el 70 % de las cuales proceden de fuentes autosuficientes) y los proveedores de energía con los que trabajan.</a:t>
            </a:r>
            <a:endParaRPr lang="en-US" sz="2000" dirty="0">
              <a:cs typeface="Calibri"/>
            </a:endParaRPr>
          </a:p>
          <a:p>
            <a:endParaRPr lang="en-US" sz="2000" dirty="0">
              <a:ea typeface="+mn-lt"/>
              <a:cs typeface="+mn-lt"/>
            </a:endParaRPr>
          </a:p>
          <a:p>
            <a:endParaRPr lang="en-US" sz="2000" dirty="0">
              <a:cs typeface="Calibri"/>
            </a:endParaRPr>
          </a:p>
        </p:txBody>
      </p:sp>
      <p:sp>
        <p:nvSpPr>
          <p:cNvPr id="3" name="Text Placeholder 2">
            <a:extLst>
              <a:ext uri="{FF2B5EF4-FFF2-40B4-BE49-F238E27FC236}">
                <a16:creationId xmlns:a16="http://schemas.microsoft.com/office/drawing/2014/main" id="{8C12A055-BAD6-B6BB-2A9B-59C0FF9D6D9F}"/>
              </a:ext>
            </a:extLst>
          </p:cNvPr>
          <p:cNvSpPr>
            <a:spLocks noGrp="1"/>
          </p:cNvSpPr>
          <p:nvPr>
            <p:ph type="body" sz="quarter" idx="16"/>
          </p:nvPr>
        </p:nvSpPr>
        <p:spPr>
          <a:xfrm>
            <a:off x="482373" y="967777"/>
            <a:ext cx="6293301" cy="1688415"/>
          </a:xfrm>
        </p:spPr>
        <p:txBody>
          <a:bodyPr vert="horz" lIns="91440" tIns="45720" rIns="91440" bIns="45720" rtlCol="0" anchor="t">
            <a:normAutofit/>
          </a:bodyPr>
          <a:lstStyle/>
          <a:p>
            <a:r>
              <a:rPr lang="es" dirty="0">
                <a:cs typeface="Calibri"/>
              </a:rPr>
              <a:t>Estudio de caso: el minorista británico de cosméticos Lush</a:t>
            </a:r>
            <a:endParaRPr lang="en-US" dirty="0"/>
          </a:p>
        </p:txBody>
      </p:sp>
      <p:pic>
        <p:nvPicPr>
          <p:cNvPr id="6" name="Picture 6" descr="A picture containing text, food, dish&#10;&#10;Description automatically generated">
            <a:extLst>
              <a:ext uri="{FF2B5EF4-FFF2-40B4-BE49-F238E27FC236}">
                <a16:creationId xmlns:a16="http://schemas.microsoft.com/office/drawing/2014/main" id="{2C111EA8-1763-4CF9-3807-9FB5A1924992}"/>
              </a:ext>
            </a:extLst>
          </p:cNvPr>
          <p:cNvPicPr>
            <a:picLocks noChangeAspect="1"/>
          </p:cNvPicPr>
          <p:nvPr/>
        </p:nvPicPr>
        <p:blipFill>
          <a:blip r:embed="rId3"/>
          <a:stretch>
            <a:fillRect/>
          </a:stretch>
        </p:blipFill>
        <p:spPr>
          <a:xfrm>
            <a:off x="6889447" y="1788105"/>
            <a:ext cx="5198533" cy="3281791"/>
          </a:xfrm>
          <a:prstGeom prst="rect">
            <a:avLst/>
          </a:prstGeom>
        </p:spPr>
      </p:pic>
    </p:spTree>
    <p:extLst>
      <p:ext uri="{BB962C8B-B14F-4D97-AF65-F5344CB8AC3E}">
        <p14:creationId xmlns:p14="http://schemas.microsoft.com/office/powerpoint/2010/main" val="623707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AEEEB-1D06-31D1-DDC4-A0D68852B7B0}"/>
              </a:ext>
            </a:extLst>
          </p:cNvPr>
          <p:cNvSpPr>
            <a:spLocks noGrp="1"/>
          </p:cNvSpPr>
          <p:nvPr>
            <p:ph type="body" sz="quarter" idx="13"/>
          </p:nvPr>
        </p:nvSpPr>
        <p:spPr>
          <a:xfrm>
            <a:off x="4208011" y="682972"/>
            <a:ext cx="7577369" cy="5469005"/>
          </a:xfrm>
        </p:spPr>
        <p:txBody>
          <a:bodyPr vert="horz" lIns="91440" tIns="45720" rIns="91440" bIns="45720" rtlCol="0" anchor="ctr">
            <a:noAutofit/>
          </a:bodyPr>
          <a:lstStyle/>
          <a:p>
            <a:pPr algn="l"/>
            <a:r>
              <a:rPr lang="es" sz="2300" b="0" dirty="0">
                <a:cs typeface="Calibri"/>
              </a:rPr>
              <a:t>VOLVER A EMBALAJE SOSTENIBLE</a:t>
            </a:r>
            <a:endParaRPr lang="en-US" sz="2300" dirty="0">
              <a:cs typeface="Calibri"/>
            </a:endParaRPr>
          </a:p>
          <a:p>
            <a:pPr algn="l"/>
            <a:r>
              <a:rPr lang="es" sz="2300" b="0" dirty="0">
                <a:solidFill>
                  <a:srgbClr val="000000"/>
                </a:solidFill>
                <a:cs typeface="Calibri"/>
              </a:rPr>
              <a:t>desde </a:t>
            </a:r>
            <a:r>
              <a:rPr lang="es" sz="2300" b="0" dirty="0">
                <a:solidFill>
                  <a:srgbClr val="000000"/>
                </a:solidFill>
                <a:ea typeface="+mn-lt"/>
                <a:cs typeface="+mn-lt"/>
              </a:rPr>
              <a:t>el punto de vista del marketing, lo </a:t>
            </a:r>
            <a:r>
              <a:rPr lang="es" sz="2300" b="0" dirty="0">
                <a:solidFill>
                  <a:srgbClr val="000000"/>
                </a:solidFill>
                <a:cs typeface="Calibri"/>
              </a:rPr>
              <a:t>que </a:t>
            </a:r>
            <a:r>
              <a:rPr lang="es" sz="2300" b="0" dirty="0">
                <a:solidFill>
                  <a:srgbClr val="000000"/>
                </a:solidFill>
                <a:ea typeface="+mn-lt"/>
                <a:cs typeface="+mn-lt"/>
              </a:rPr>
              <a:t>más llama la atención es su enfoque del envasado. Desde 2008, muchos de los cosméticos de Lush se han vendido en botes negros simples, en su mayoría sin adornos. Cualquier cinco de estos botes, una vez utilizados, se pueden devolver a las tiendas de Lush a cambio de una máscara facial gratis, después de lo cual los botes se desmenuzan y se vuelven a </a:t>
            </a:r>
            <a:r>
              <a:rPr lang="es" sz="2300" b="0" dirty="0" err="1">
                <a:solidFill>
                  <a:srgbClr val="000000"/>
                </a:solidFill>
                <a:ea typeface="+mn-lt"/>
                <a:cs typeface="+mn-lt"/>
              </a:rPr>
              <a:t>moldear </a:t>
            </a:r>
            <a:r>
              <a:rPr lang="es" sz="2300" b="0" dirty="0">
                <a:solidFill>
                  <a:srgbClr val="000000"/>
                </a:solidFill>
                <a:ea typeface="+mn-lt"/>
                <a:cs typeface="+mn-lt"/>
              </a:rPr>
              <a:t>en otros nuevos para formar un ciclo de reciclaje cerrado.</a:t>
            </a:r>
            <a:endParaRPr lang="en-US" sz="2300">
              <a:solidFill>
                <a:srgbClr val="000000"/>
              </a:solidFill>
              <a:ea typeface="+mn-lt"/>
              <a:cs typeface="+mn-lt"/>
            </a:endParaRPr>
          </a:p>
          <a:p>
            <a:pPr algn="l"/>
            <a:r>
              <a:rPr lang="es" sz="2300" b="0" dirty="0">
                <a:solidFill>
                  <a:srgbClr val="000000"/>
                </a:solidFill>
                <a:ea typeface="+mn-lt"/>
                <a:cs typeface="+mn-lt"/>
              </a:rPr>
              <a:t>Por lo tanto, el diseño básico y anodino de su empaque no solo permite y fomenta el reciclaje, sino que también coloca este frente y </a:t>
            </a:r>
            <a:r>
              <a:rPr lang="es" sz="2300" b="0" dirty="0" err="1">
                <a:solidFill>
                  <a:srgbClr val="000000"/>
                </a:solidFill>
                <a:ea typeface="+mn-lt"/>
                <a:cs typeface="+mn-lt"/>
              </a:rPr>
              <a:t>centro </a:t>
            </a:r>
            <a:r>
              <a:rPr lang="es" sz="2300" b="0" dirty="0">
                <a:solidFill>
                  <a:srgbClr val="000000"/>
                </a:solidFill>
                <a:ea typeface="+mn-lt"/>
                <a:cs typeface="+mn-lt"/>
              </a:rPr>
              <a:t>en términos de su identidad de marca. Al ofrecer un empaque extremadamente simple, Lush esencialmente está haciendo una declaración sobre la irrelevancia del empaque para sus productos y su compromiso de eliminarlo en última instancia.</a:t>
            </a:r>
            <a:endParaRPr lang="en-US" sz="2300" dirty="0">
              <a:solidFill>
                <a:srgbClr val="000000"/>
              </a:solidFill>
            </a:endParaRPr>
          </a:p>
        </p:txBody>
      </p:sp>
      <p:sp>
        <p:nvSpPr>
          <p:cNvPr id="5" name="Text Placeholder 4">
            <a:extLst>
              <a:ext uri="{FF2B5EF4-FFF2-40B4-BE49-F238E27FC236}">
                <a16:creationId xmlns:a16="http://schemas.microsoft.com/office/drawing/2014/main" id="{DBCFCA7F-4990-89B3-DA3F-746886D43F27}"/>
              </a:ext>
            </a:extLst>
          </p:cNvPr>
          <p:cNvSpPr>
            <a:spLocks noGrp="1"/>
          </p:cNvSpPr>
          <p:nvPr>
            <p:ph type="body" sz="quarter" idx="16"/>
          </p:nvPr>
        </p:nvSpPr>
        <p:spPr>
          <a:xfrm>
            <a:off x="-3569227" y="6165711"/>
            <a:ext cx="9948036" cy="933903"/>
          </a:xfrm>
        </p:spPr>
        <p:txBody>
          <a:bodyPr/>
          <a:lstStyle/>
          <a:p>
            <a:r>
              <a:rPr lang="es" dirty="0">
                <a:cs typeface="Calibri"/>
                <a:hlinkClick r:id="rId2"/>
              </a:rPr>
              <a:t>Fuente</a:t>
            </a:r>
            <a:endParaRPr lang="en-US" dirty="0">
              <a:hlinkClick r:id="rId2"/>
            </a:endParaRPr>
          </a:p>
        </p:txBody>
      </p:sp>
      <p:pic>
        <p:nvPicPr>
          <p:cNvPr id="2" name="Picture 3" descr="A picture containing text&#10;&#10;Description automatically generated">
            <a:extLst>
              <a:ext uri="{FF2B5EF4-FFF2-40B4-BE49-F238E27FC236}">
                <a16:creationId xmlns:a16="http://schemas.microsoft.com/office/drawing/2014/main" id="{3AE0CC88-52EB-E155-66D4-4546D00AA0D6}"/>
              </a:ext>
            </a:extLst>
          </p:cNvPr>
          <p:cNvPicPr>
            <a:picLocks noChangeAspect="1"/>
          </p:cNvPicPr>
          <p:nvPr/>
        </p:nvPicPr>
        <p:blipFill>
          <a:blip r:embed="rId3"/>
          <a:stretch>
            <a:fillRect/>
          </a:stretch>
        </p:blipFill>
        <p:spPr>
          <a:xfrm>
            <a:off x="155040" y="1932493"/>
            <a:ext cx="3865418" cy="3209408"/>
          </a:xfrm>
          <a:prstGeom prst="rect">
            <a:avLst/>
          </a:prstGeom>
        </p:spPr>
      </p:pic>
    </p:spTree>
    <p:extLst>
      <p:ext uri="{BB962C8B-B14F-4D97-AF65-F5344CB8AC3E}">
        <p14:creationId xmlns:p14="http://schemas.microsoft.com/office/powerpoint/2010/main" val="910390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C77FC7-C48A-A530-E981-EE75DB181F8A}"/>
              </a:ext>
            </a:extLst>
          </p:cNvPr>
          <p:cNvSpPr>
            <a:spLocks noGrp="1"/>
          </p:cNvSpPr>
          <p:nvPr>
            <p:ph type="body" sz="quarter" idx="18"/>
          </p:nvPr>
        </p:nvSpPr>
        <p:spPr>
          <a:xfrm>
            <a:off x="228897" y="3025029"/>
            <a:ext cx="6208111" cy="3214460"/>
          </a:xfrm>
        </p:spPr>
        <p:txBody>
          <a:bodyPr vert="horz" lIns="91440" tIns="45720" rIns="91440" bIns="45720" rtlCol="0" anchor="t">
            <a:noAutofit/>
          </a:bodyPr>
          <a:lstStyle/>
          <a:p>
            <a:r>
              <a:rPr lang="es" sz="2000" dirty="0">
                <a:ea typeface="+mn-lt"/>
                <a:cs typeface="+mn-lt"/>
              </a:rPr>
              <a:t>   </a:t>
            </a:r>
            <a:r>
              <a:rPr lang="es" sz="2000" dirty="0" err="1">
                <a:ea typeface="+mn-lt"/>
                <a:cs typeface="+mn-lt"/>
              </a:rPr>
              <a:t>Fairphone </a:t>
            </a:r>
            <a:r>
              <a:rPr lang="es" sz="2000" dirty="0">
                <a:ea typeface="+mn-lt"/>
                <a:cs typeface="+mn-lt"/>
              </a:rPr>
              <a:t>busca construir una comprensión más profunda entre las personas y sus productos, impulsando conversaciones sobre lo que realmente significa "justo".</a:t>
            </a:r>
            <a:endParaRPr lang="en-US" sz="2000" dirty="0">
              <a:cs typeface="Calibri"/>
            </a:endParaRPr>
          </a:p>
          <a:p>
            <a:r>
              <a:rPr lang="es" sz="2000" dirty="0">
                <a:ea typeface="+mn-lt"/>
                <a:cs typeface="+mn-lt"/>
              </a:rPr>
              <a:t>Han trabajado para crear un teléfono inteligente más sostenible. No solo pasan tiempo examinando cuidadosamente cada etapa de su cadena de suministro. Han creado un mapa de fuentes interactivo para que su cadena de suministro sea abierta y transparente. ¡ Bien hecho, </a:t>
            </a:r>
            <a:r>
              <a:rPr lang="es" sz="2000" dirty="0" err="1">
                <a:ea typeface="+mn-lt"/>
                <a:cs typeface="+mn-lt"/>
              </a:rPr>
              <a:t>Fairphone </a:t>
            </a:r>
            <a:r>
              <a:rPr lang="es" sz="2000" dirty="0">
                <a:ea typeface="+mn-lt"/>
                <a:cs typeface="+mn-lt"/>
              </a:rPr>
              <a:t>!</a:t>
            </a:r>
            <a:endParaRPr lang="en-US" sz="2000" dirty="0">
              <a:cs typeface="Calibri"/>
            </a:endParaRPr>
          </a:p>
          <a:p>
            <a:endParaRPr lang="en-US" sz="2000" dirty="0">
              <a:cs typeface="Calibri"/>
            </a:endParaRPr>
          </a:p>
        </p:txBody>
      </p:sp>
      <p:sp>
        <p:nvSpPr>
          <p:cNvPr id="3" name="Text Placeholder 2">
            <a:extLst>
              <a:ext uri="{FF2B5EF4-FFF2-40B4-BE49-F238E27FC236}">
                <a16:creationId xmlns:a16="http://schemas.microsoft.com/office/drawing/2014/main" id="{8C12A055-BAD6-B6BB-2A9B-59C0FF9D6D9F}"/>
              </a:ext>
            </a:extLst>
          </p:cNvPr>
          <p:cNvSpPr>
            <a:spLocks noGrp="1"/>
          </p:cNvSpPr>
          <p:nvPr>
            <p:ph type="body" sz="quarter" idx="16"/>
          </p:nvPr>
        </p:nvSpPr>
        <p:spPr>
          <a:xfrm>
            <a:off x="482373" y="967777"/>
            <a:ext cx="6293301" cy="1688415"/>
          </a:xfrm>
        </p:spPr>
        <p:txBody>
          <a:bodyPr vert="horz" lIns="91440" tIns="45720" rIns="91440" bIns="45720" rtlCol="0" anchor="t">
            <a:normAutofit/>
          </a:bodyPr>
          <a:lstStyle/>
          <a:p>
            <a:r>
              <a:rPr lang="es" dirty="0">
                <a:cs typeface="Calibri"/>
              </a:rPr>
              <a:t>Caso de estudio - Comunicar con transparencia - FAIRPHONE</a:t>
            </a:r>
            <a:endParaRPr lang="en-US" dirty="0"/>
          </a:p>
        </p:txBody>
      </p:sp>
      <p:pic>
        <p:nvPicPr>
          <p:cNvPr id="5" name="Picture 5" descr="Graphical user interface, application&#10;&#10;Description automatically generated">
            <a:extLst>
              <a:ext uri="{FF2B5EF4-FFF2-40B4-BE49-F238E27FC236}">
                <a16:creationId xmlns:a16="http://schemas.microsoft.com/office/drawing/2014/main" id="{903B7A20-F421-ED5F-3C82-3A08F1A2E1F9}"/>
              </a:ext>
            </a:extLst>
          </p:cNvPr>
          <p:cNvPicPr>
            <a:picLocks noChangeAspect="1"/>
          </p:cNvPicPr>
          <p:nvPr/>
        </p:nvPicPr>
        <p:blipFill rotWithShape="1">
          <a:blip r:embed="rId2"/>
          <a:srcRect l="50" r="8676" b="2469"/>
          <a:stretch/>
        </p:blipFill>
        <p:spPr>
          <a:xfrm>
            <a:off x="7000300" y="1530074"/>
            <a:ext cx="5179817" cy="3817446"/>
          </a:xfrm>
          <a:prstGeom prst="rect">
            <a:avLst/>
          </a:prstGeom>
        </p:spPr>
      </p:pic>
      <p:sp>
        <p:nvSpPr>
          <p:cNvPr id="4" name="TextBox 3">
            <a:extLst>
              <a:ext uri="{FF2B5EF4-FFF2-40B4-BE49-F238E27FC236}">
                <a16:creationId xmlns:a16="http://schemas.microsoft.com/office/drawing/2014/main" id="{04DFD241-2C57-AE9F-CC63-7859067E99A8}"/>
              </a:ext>
            </a:extLst>
          </p:cNvPr>
          <p:cNvSpPr txBox="1"/>
          <p:nvPr/>
        </p:nvSpPr>
        <p:spPr>
          <a:xfrm>
            <a:off x="492027" y="6146661"/>
            <a:ext cx="62266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000" dirty="0">
                <a:hlinkClick r:id="rId3"/>
              </a:rPr>
              <a:t>Mapeando el viaje de tu teléfono - Fairphone</a:t>
            </a:r>
            <a:endParaRPr lang="en-US" sz="2000" dirty="0"/>
          </a:p>
        </p:txBody>
      </p:sp>
    </p:spTree>
    <p:extLst>
      <p:ext uri="{BB962C8B-B14F-4D97-AF65-F5344CB8AC3E}">
        <p14:creationId xmlns:p14="http://schemas.microsoft.com/office/powerpoint/2010/main" val="1639597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DC2A0-1675-1558-895F-82E74AB9C3D6}"/>
              </a:ext>
            </a:extLst>
          </p:cNvPr>
          <p:cNvSpPr>
            <a:spLocks noGrp="1"/>
          </p:cNvSpPr>
          <p:nvPr>
            <p:ph type="body" sz="quarter" idx="18"/>
          </p:nvPr>
        </p:nvSpPr>
        <p:spPr>
          <a:xfrm>
            <a:off x="295272" y="2542978"/>
            <a:ext cx="8211497" cy="3817504"/>
          </a:xfrm>
        </p:spPr>
        <p:txBody>
          <a:bodyPr vert="horz" lIns="91440" tIns="45720" rIns="91440" bIns="45720" rtlCol="0" anchor="t">
            <a:noAutofit/>
          </a:bodyPr>
          <a:lstStyle/>
          <a:p>
            <a:pPr marL="342900" indent="-342900" algn="just">
              <a:buChar char="•"/>
            </a:pPr>
            <a:r>
              <a:rPr lang="es" sz="2200" dirty="0">
                <a:ea typeface="+mn-lt"/>
                <a:cs typeface="+mn-lt"/>
              </a:rPr>
              <a:t>Sea abierto y transparente. Comunique sus acciones y aspiraciones ecológicas/sostenibles en su sitio web, informes anuales y todas las comunicaciones relacionadas con sus servicios y </a:t>
            </a:r>
            <a:r>
              <a:rPr lang="es" sz="2200" dirty="0" err="1">
                <a:ea typeface="+mn-lt"/>
                <a:cs typeface="+mn-lt"/>
              </a:rPr>
              <a:t>programas principales</a:t>
            </a:r>
          </a:p>
          <a:p>
            <a:pPr marL="342900" indent="-342900" algn="just">
              <a:buChar char="•"/>
            </a:pPr>
            <a:r>
              <a:rPr lang="es" sz="2200" dirty="0">
                <a:ea typeface="+mn-lt"/>
                <a:cs typeface="+mn-lt"/>
              </a:rPr>
              <a:t>Asegúrese de que usted y su equipo de relaciones públicas/marketing conozcan el Greenwashing. Es importante comunicar de manera responsable con precisión y lenguaje adecuado en todos los casos</a:t>
            </a:r>
            <a:endParaRPr lang="en-US" sz="2200" dirty="0">
              <a:cs typeface="Calibri" panose="020F0502020204030204"/>
            </a:endParaRPr>
          </a:p>
          <a:p>
            <a:pPr marL="342900" indent="-342900" algn="just">
              <a:buChar char="•"/>
            </a:pPr>
            <a:r>
              <a:rPr lang="es" sz="2200" dirty="0">
                <a:ea typeface="+mn-lt"/>
                <a:cs typeface="+mn-lt"/>
              </a:rPr>
              <a:t>Elija apoyar proyectos que estén vinculados a su misión y valores de sostenibilidad</a:t>
            </a:r>
            <a:endParaRPr lang="en-US" sz="2200" dirty="0">
              <a:cs typeface="Calibri" panose="020F0502020204030204"/>
            </a:endParaRPr>
          </a:p>
          <a:p>
            <a:pPr marL="342900" indent="-342900" algn="just">
              <a:buChar char="•"/>
            </a:pPr>
            <a:r>
              <a:rPr lang="es" sz="2200" dirty="0">
                <a:ea typeface="+mn-lt"/>
                <a:cs typeface="+mn-lt"/>
              </a:rPr>
              <a:t>Trate de no promover en exceso las medidas ambientales básicas exigidas por la ley, por ejemplo, residuos, agua, etc.</a:t>
            </a:r>
            <a:endParaRPr lang="en-US" sz="2200" dirty="0">
              <a:cs typeface="Calibri"/>
            </a:endParaRPr>
          </a:p>
          <a:p>
            <a:pPr marL="342900" indent="-342900">
              <a:buFont typeface="Wingdings"/>
              <a:buChar char="q"/>
            </a:pPr>
            <a:endParaRPr lang="en-US" b="1" dirty="0">
              <a:cs typeface="Calibri"/>
            </a:endParaRPr>
          </a:p>
        </p:txBody>
      </p:sp>
      <p:sp>
        <p:nvSpPr>
          <p:cNvPr id="3" name="Text Placeholder 2">
            <a:extLst>
              <a:ext uri="{FF2B5EF4-FFF2-40B4-BE49-F238E27FC236}">
                <a16:creationId xmlns:a16="http://schemas.microsoft.com/office/drawing/2014/main" id="{4526636F-3B6E-ACE1-954B-FE5CD0D02E73}"/>
              </a:ext>
            </a:extLst>
          </p:cNvPr>
          <p:cNvSpPr>
            <a:spLocks noGrp="1"/>
          </p:cNvSpPr>
          <p:nvPr>
            <p:ph type="body" sz="quarter" idx="16"/>
          </p:nvPr>
        </p:nvSpPr>
        <p:spPr/>
        <p:txBody>
          <a:bodyPr vert="horz" lIns="91440" tIns="45720" rIns="91440" bIns="45720" rtlCol="0" anchor="t">
            <a:normAutofit/>
          </a:bodyPr>
          <a:lstStyle/>
          <a:p>
            <a:r>
              <a:rPr lang="es">
                <a:cs typeface="Calibri"/>
              </a:rPr>
              <a:t>LISTA DE VERIFICACIÓN PARA LA COMUNICACIÓN RESPONSABLE</a:t>
            </a:r>
            <a:endParaRPr lang="en-US"/>
          </a:p>
        </p:txBody>
      </p:sp>
      <p:pic>
        <p:nvPicPr>
          <p:cNvPr id="4" name="Picture 4" descr="Text&#10;&#10;Description automatically generated">
            <a:extLst>
              <a:ext uri="{FF2B5EF4-FFF2-40B4-BE49-F238E27FC236}">
                <a16:creationId xmlns:a16="http://schemas.microsoft.com/office/drawing/2014/main" id="{0F435C63-9359-6475-8727-D109A4244A5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40135" y="3151965"/>
            <a:ext cx="3069770" cy="2360777"/>
          </a:xfrm>
          <a:prstGeom prst="rect">
            <a:avLst/>
          </a:prstGeom>
        </p:spPr>
      </p:pic>
    </p:spTree>
    <p:extLst>
      <p:ext uri="{BB962C8B-B14F-4D97-AF65-F5344CB8AC3E}">
        <p14:creationId xmlns:p14="http://schemas.microsoft.com/office/powerpoint/2010/main" val="13335989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p:txBody>
          <a:bodyPr>
            <a:normAutofit fontScale="62500" lnSpcReduction="20000"/>
          </a:bodyPr>
          <a:lstStyle/>
          <a:p>
            <a:r>
              <a:rPr lang="es" dirty="0"/>
              <a:t>Y ahora a nuestro Módulo 6 final,</a:t>
            </a:r>
          </a:p>
        </p:txBody>
      </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1BCAA-5CCC-9148-63F0-08E05A5281C9}"/>
              </a:ext>
            </a:extLst>
          </p:cNvPr>
          <p:cNvSpPr>
            <a:spLocks noGrp="1"/>
          </p:cNvSpPr>
          <p:nvPr>
            <p:ph type="body" sz="quarter" idx="18"/>
          </p:nvPr>
        </p:nvSpPr>
        <p:spPr>
          <a:xfrm>
            <a:off x="1975074" y="347942"/>
            <a:ext cx="9646298" cy="6031403"/>
          </a:xfrm>
        </p:spPr>
        <p:txBody>
          <a:bodyPr>
            <a:normAutofit/>
          </a:bodyPr>
          <a:lstStyle/>
          <a:p>
            <a:r>
              <a:rPr lang="es">
                <a:solidFill>
                  <a:srgbClr val="84BA41"/>
                </a:solidFill>
                <a:cs typeface="Calibri"/>
              </a:rPr>
              <a:t>Foco en los </a:t>
            </a:r>
            <a:br>
              <a:rPr lang="en-US">
                <a:solidFill>
                  <a:srgbClr val="84BA41"/>
                </a:solidFill>
                <a:cs typeface="Calibri"/>
              </a:rPr>
            </a:br>
            <a:r>
              <a:rPr lang="es">
                <a:solidFill>
                  <a:srgbClr val="84BA41"/>
                </a:solidFill>
                <a:cs typeface="Calibri"/>
              </a:rPr>
              <a:t>consumidores verdes de Europa</a:t>
            </a:r>
            <a:br>
              <a:rPr lang="en-US">
                <a:solidFill>
                  <a:srgbClr val="84BA41"/>
                </a:solidFill>
                <a:cs typeface="Calibri"/>
              </a:rPr>
            </a:br>
            <a:endParaRPr lang="en-US">
              <a:solidFill>
                <a:srgbClr val="84BA41"/>
              </a:solidFill>
              <a:cs typeface="Calibri"/>
            </a:endParaRPr>
          </a:p>
          <a:p>
            <a:pPr marL="0" indent="0" algn="just"/>
            <a:endParaRPr lang="en-US" sz="2400">
              <a:ea typeface="+mn-lt"/>
              <a:cs typeface="+mn-lt"/>
            </a:endParaRPr>
          </a:p>
          <a:p>
            <a:pPr marL="0" indent="0" algn="just"/>
            <a:endParaRPr lang="en-US" sz="2400">
              <a:ea typeface="+mn-lt"/>
              <a:cs typeface="+mn-lt"/>
            </a:endParaRPr>
          </a:p>
          <a:p>
            <a:pPr marL="0" indent="0" algn="just"/>
            <a:endParaRPr lang="en-US" sz="2400">
              <a:cs typeface="Calibri"/>
            </a:endParaRPr>
          </a:p>
          <a:p>
            <a:pPr marL="0" indent="0" algn="just"/>
            <a:endParaRPr lang="en-US" sz="2400">
              <a:cs typeface="Calibri"/>
            </a:endParaRPr>
          </a:p>
          <a:p>
            <a:pPr marL="0" indent="0" algn="just"/>
            <a:endParaRPr lang="en-US" sz="2400">
              <a:cs typeface="Calibri"/>
            </a:endParaRPr>
          </a:p>
          <a:p>
            <a:pPr marL="0" indent="0" algn="just"/>
            <a:endParaRPr lang="en-US" sz="2400">
              <a:cs typeface="Calibri"/>
            </a:endParaRPr>
          </a:p>
          <a:p>
            <a:endParaRPr lang="en-US">
              <a:solidFill>
                <a:srgbClr val="84BA41"/>
              </a:solidFill>
              <a:cs typeface="Calibri"/>
            </a:endParaRPr>
          </a:p>
          <a:p>
            <a:endParaRPr lang="en-US">
              <a:solidFill>
                <a:srgbClr val="84BA41"/>
              </a:solidFill>
              <a:cs typeface="Calibri"/>
            </a:endParaRPr>
          </a:p>
          <a:p>
            <a:endParaRPr lang="en-US">
              <a:solidFill>
                <a:srgbClr val="84BA41"/>
              </a:solidFill>
              <a:cs typeface="Calibri"/>
            </a:endParaRPr>
          </a:p>
        </p:txBody>
      </p:sp>
      <p:pic>
        <p:nvPicPr>
          <p:cNvPr id="6" name="Picture 6" descr="Download HD Open - Map Europe Green Transparent PNG Image - NicePNG.com">
            <a:extLst>
              <a:ext uri="{FF2B5EF4-FFF2-40B4-BE49-F238E27FC236}">
                <a16:creationId xmlns:a16="http://schemas.microsoft.com/office/drawing/2014/main" id="{F678FCB3-9800-3752-80A2-8636A9ED3D28}"/>
              </a:ext>
            </a:extLst>
          </p:cNvPr>
          <p:cNvPicPr>
            <a:picLocks noChangeAspect="1"/>
          </p:cNvPicPr>
          <p:nvPr/>
        </p:nvPicPr>
        <p:blipFill>
          <a:blip r:embed="rId2"/>
          <a:stretch>
            <a:fillRect/>
          </a:stretch>
        </p:blipFill>
        <p:spPr>
          <a:xfrm>
            <a:off x="7283570" y="-227"/>
            <a:ext cx="4914180" cy="4414301"/>
          </a:xfrm>
          <a:prstGeom prst="rect">
            <a:avLst/>
          </a:prstGeom>
        </p:spPr>
      </p:pic>
      <p:sp>
        <p:nvSpPr>
          <p:cNvPr id="7" name="TextBox 6">
            <a:extLst>
              <a:ext uri="{FF2B5EF4-FFF2-40B4-BE49-F238E27FC236}">
                <a16:creationId xmlns:a16="http://schemas.microsoft.com/office/drawing/2014/main" id="{0E4B75A0-639F-D33F-296F-93A5CC5BBD07}"/>
              </a:ext>
            </a:extLst>
          </p:cNvPr>
          <p:cNvSpPr txBox="1"/>
          <p:nvPr/>
        </p:nvSpPr>
        <p:spPr>
          <a:xfrm>
            <a:off x="2107721" y="1719532"/>
            <a:ext cx="507233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400">
                <a:solidFill>
                  <a:srgbClr val="414042"/>
                </a:solidFill>
                <a:cs typeface="Segoe UI"/>
              </a:rPr>
              <a:t>Puede que le sorprenda (o no) que los consumidores europeos estén liderando el camino hacia la adopción ecológica, mientras que los consumidores australianos y estadounidenses son los menos ecológicos .</a:t>
            </a:r>
          </a:p>
          <a:p>
            <a:pPr algn="just"/>
            <a:endParaRPr lang="en-US" sz="2400">
              <a:solidFill>
                <a:srgbClr val="086D6E"/>
              </a:solidFill>
              <a:cs typeface="Segoe UI"/>
            </a:endParaRPr>
          </a:p>
          <a:p>
            <a:pPr algn="just"/>
            <a:endParaRPr lang="en-US" sz="2400">
              <a:solidFill>
                <a:srgbClr val="086D6E"/>
              </a:solidFill>
              <a:cs typeface="Segoe UI"/>
            </a:endParaRPr>
          </a:p>
          <a:p>
            <a:pPr algn="just"/>
            <a:r>
              <a:rPr lang="es" sz="2400">
                <a:solidFill>
                  <a:srgbClr val="414042"/>
                </a:solidFill>
                <a:cs typeface="Segoe UI"/>
              </a:rPr>
              <a:t>En su reciente informe de investigación, </a:t>
            </a:r>
            <a:r>
              <a:rPr lang="es" sz="2400">
                <a:solidFill>
                  <a:srgbClr val="87A66E"/>
                </a:solidFill>
                <a:cs typeface="Segoe UI"/>
                <a:hlinkClick r:id="rId3"/>
              </a:rPr>
              <a:t>Forrester </a:t>
            </a:r>
            <a:r>
              <a:rPr lang="es" sz="2400">
                <a:solidFill>
                  <a:srgbClr val="414042"/>
                </a:solidFill>
                <a:cs typeface="Segoe UI"/>
              </a:rPr>
              <a:t>encontró algunas ideas interesantes sobre los consumidores ecológicos de Europa.</a:t>
            </a:r>
            <a:endParaRPr lang="en-US" sz="2400">
              <a:cs typeface="Segoe UI"/>
            </a:endParaRPr>
          </a:p>
        </p:txBody>
      </p:sp>
    </p:spTree>
    <p:extLst>
      <p:ext uri="{BB962C8B-B14F-4D97-AF65-F5344CB8AC3E}">
        <p14:creationId xmlns:p14="http://schemas.microsoft.com/office/powerpoint/2010/main" val="4034978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64B9C-66C4-FC78-DBF2-AE33050D2022}"/>
              </a:ext>
            </a:extLst>
          </p:cNvPr>
          <p:cNvSpPr>
            <a:spLocks noGrp="1"/>
          </p:cNvSpPr>
          <p:nvPr>
            <p:ph type="body" sz="quarter" idx="18"/>
          </p:nvPr>
        </p:nvSpPr>
        <p:spPr/>
        <p:txBody>
          <a:bodyPr vert="horz" lIns="91440" tIns="45720" rIns="91440" bIns="45720" rtlCol="0" anchor="t">
            <a:normAutofit fontScale="92500" lnSpcReduction="20000"/>
          </a:bodyPr>
          <a:lstStyle/>
          <a:p>
            <a:pPr algn="just"/>
            <a:r>
              <a:rPr lang="es" b="1">
                <a:cs typeface="Calibri"/>
              </a:rPr>
              <a:t>   </a:t>
            </a:r>
            <a:r>
              <a:rPr lang="es" sz="2800" b="1">
                <a:cs typeface="Calibri"/>
              </a:rPr>
              <a:t>Gen Z </a:t>
            </a:r>
            <a:r>
              <a:rPr lang="es" sz="2800">
                <a:cs typeface="Calibri"/>
              </a:rPr>
              <a:t>(aquellos</a:t>
            </a:r>
            <a:r>
              <a:rPr lang="es" sz="2800" b="1">
                <a:cs typeface="Calibri"/>
              </a:rPr>
              <a:t> </a:t>
            </a:r>
            <a:r>
              <a:rPr lang="es" sz="2800">
                <a:ea typeface="+mn-lt"/>
                <a:cs typeface="+mn-lt"/>
              </a:rPr>
              <a:t>nacida a fines de la década de 1990 y principios de la de 2000) </a:t>
            </a:r>
            <a:r>
              <a:rPr lang="es" sz="2800" b="1">
                <a:ea typeface="+mn-lt"/>
                <a:cs typeface="+mn-lt"/>
              </a:rPr>
              <a:t>no es </a:t>
            </a:r>
            <a:r>
              <a:rPr lang="es" sz="2800" b="1">
                <a:cs typeface="Calibri"/>
              </a:rPr>
              <a:t>la única generación verde.</a:t>
            </a:r>
            <a:r>
              <a:rPr lang="es" sz="2800">
                <a:cs typeface="Calibri"/>
              </a:rPr>
              <a:t> </a:t>
            </a:r>
          </a:p>
          <a:p>
            <a:pPr algn="just"/>
            <a:r>
              <a:rPr lang="es" sz="2800">
                <a:cs typeface="Calibri"/>
              </a:rPr>
              <a:t>  </a:t>
            </a:r>
          </a:p>
          <a:p>
            <a:pPr algn="just"/>
            <a:r>
              <a:rPr lang="es" sz="2800">
                <a:cs typeface="Calibri"/>
              </a:rPr>
              <a:t>millennials, también conocidos como </a:t>
            </a:r>
            <a:r>
              <a:rPr lang="es" sz="2800">
                <a:ea typeface="+mn-lt"/>
                <a:cs typeface="+mn-lt"/>
              </a:rPr>
              <a:t>Gen Y </a:t>
            </a:r>
            <a:r>
              <a:rPr lang="es" sz="2800">
                <a:cs typeface="Calibri"/>
              </a:rPr>
              <a:t>(nacidos entre 1980 y principios de los 90), son ligeramente más ecológicos que la Generación Z.</a:t>
            </a:r>
            <a:endParaRPr lang="en-US" sz="2800"/>
          </a:p>
          <a:p>
            <a:pPr algn="just"/>
            <a:endParaRPr lang="en-US">
              <a:cs typeface="Calibri"/>
            </a:endParaRPr>
          </a:p>
          <a:p>
            <a:pPr algn="just"/>
            <a:r>
              <a:rPr lang="es">
                <a:cs typeface="Calibri"/>
              </a:rPr>
              <a:t>Esto se debe principalmente a que la generación más joven carece del poder adquisitivo para comprar regularmente productos ambientalmente sostenibles.</a:t>
            </a:r>
            <a:endParaRPr lang="en-US"/>
          </a:p>
        </p:txBody>
      </p:sp>
      <p:pic>
        <p:nvPicPr>
          <p:cNvPr id="7" name="Picture 7" descr="Millennials Are Old News: Meet Generation Z - SIDEKICK">
            <a:extLst>
              <a:ext uri="{FF2B5EF4-FFF2-40B4-BE49-F238E27FC236}">
                <a16:creationId xmlns:a16="http://schemas.microsoft.com/office/drawing/2014/main" id="{22DB1202-889D-63F7-6AAC-4E0D842AAA7B}"/>
              </a:ext>
            </a:extLst>
          </p:cNvPr>
          <p:cNvPicPr>
            <a:picLocks noChangeAspect="1"/>
          </p:cNvPicPr>
          <p:nvPr/>
        </p:nvPicPr>
        <p:blipFill>
          <a:blip r:embed="rId2"/>
          <a:stretch>
            <a:fillRect/>
          </a:stretch>
        </p:blipFill>
        <p:spPr>
          <a:xfrm>
            <a:off x="523325" y="187790"/>
            <a:ext cx="4118017" cy="6101419"/>
          </a:xfrm>
          <a:prstGeom prst="rect">
            <a:avLst/>
          </a:prstGeom>
        </p:spPr>
      </p:pic>
      <p:sp>
        <p:nvSpPr>
          <p:cNvPr id="8" name="TextBox 7">
            <a:extLst>
              <a:ext uri="{FF2B5EF4-FFF2-40B4-BE49-F238E27FC236}">
                <a16:creationId xmlns:a16="http://schemas.microsoft.com/office/drawing/2014/main" id="{A01D54AE-8360-A6DF-7252-7893004F0C43}"/>
              </a:ext>
            </a:extLst>
          </p:cNvPr>
          <p:cNvSpPr txBox="1"/>
          <p:nvPr/>
        </p:nvSpPr>
        <p:spPr>
          <a:xfrm>
            <a:off x="547687" y="6357937"/>
            <a:ext cx="228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
                <a:cs typeface="Calibri"/>
                <a:hlinkClick r:id="rId3"/>
              </a:rPr>
              <a:t>Fuente</a:t>
            </a:r>
            <a:endParaRPr lang="en-US"/>
          </a:p>
        </p:txBody>
      </p:sp>
    </p:spTree>
    <p:extLst>
      <p:ext uri="{BB962C8B-B14F-4D97-AF65-F5344CB8AC3E}">
        <p14:creationId xmlns:p14="http://schemas.microsoft.com/office/powerpoint/2010/main" val="1639977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64B9C-66C4-FC78-DBF2-AE33050D2022}"/>
              </a:ext>
            </a:extLst>
          </p:cNvPr>
          <p:cNvSpPr>
            <a:spLocks noGrp="1"/>
          </p:cNvSpPr>
          <p:nvPr>
            <p:ph type="body" sz="quarter" idx="18"/>
          </p:nvPr>
        </p:nvSpPr>
        <p:spPr>
          <a:xfrm>
            <a:off x="5635533" y="642972"/>
            <a:ext cx="5343821" cy="5325054"/>
          </a:xfrm>
        </p:spPr>
        <p:txBody>
          <a:bodyPr vert="horz" lIns="91440" tIns="45720" rIns="91440" bIns="45720" rtlCol="0" anchor="t">
            <a:normAutofit fontScale="92500" lnSpcReduction="10000"/>
          </a:bodyPr>
          <a:lstStyle/>
          <a:p>
            <a:pPr marL="0" indent="0" algn="just"/>
            <a:r>
              <a:rPr lang="es" b="1" dirty="0">
                <a:cs typeface="Calibri"/>
              </a:rPr>
              <a:t> </a:t>
            </a:r>
            <a:r>
              <a:rPr lang="es" sz="2800" b="1" dirty="0">
                <a:cs typeface="Calibri"/>
              </a:rPr>
              <a:t>Las generaciones mayores también piensan que las pymes deben dar un paso adelante.</a:t>
            </a:r>
            <a:r>
              <a:rPr lang="es" sz="2800" dirty="0">
                <a:cs typeface="Calibri"/>
              </a:rPr>
              <a:t> </a:t>
            </a:r>
            <a:endParaRPr lang="en-US" dirty="0">
              <a:cs typeface="Calibri"/>
            </a:endParaRPr>
          </a:p>
          <a:p>
            <a:pPr algn="just"/>
            <a:endParaRPr lang="en-US">
              <a:cs typeface="Calibri"/>
            </a:endParaRPr>
          </a:p>
          <a:p>
            <a:pPr marL="0" indent="0" algn="just"/>
            <a:r>
              <a:rPr lang="es" sz="2800" dirty="0">
                <a:cs typeface="Calibri"/>
              </a:rPr>
              <a:t>Por lo tanto, sería un error pasar por alto las expectativas ambientales de las generaciones mayores.</a:t>
            </a:r>
            <a:r>
              <a:rPr lang="es" dirty="0">
                <a:cs typeface="Calibri"/>
              </a:rPr>
              <a:t> </a:t>
            </a:r>
          </a:p>
          <a:p>
            <a:pPr algn="just"/>
            <a:endParaRPr lang="en-US" dirty="0">
              <a:cs typeface="Calibri"/>
            </a:endParaRPr>
          </a:p>
          <a:p>
            <a:pPr marL="0" indent="0" algn="just"/>
            <a:r>
              <a:rPr lang="es" sz="2800" dirty="0">
                <a:cs typeface="Calibri"/>
              </a:rPr>
              <a:t>No existe un enfoque de "talla única" cuando se trata de consumidores ecológicos, ya que sus comportamientos, actitudes y expectativas evolucionan rápidamente.</a:t>
            </a:r>
          </a:p>
        </p:txBody>
      </p:sp>
      <p:pic>
        <p:nvPicPr>
          <p:cNvPr id="3" name="Picture 3" descr="3 Ways Seniors Can Help Save the Environment From Their Assisted Living ...">
            <a:extLst>
              <a:ext uri="{FF2B5EF4-FFF2-40B4-BE49-F238E27FC236}">
                <a16:creationId xmlns:a16="http://schemas.microsoft.com/office/drawing/2014/main" id="{999E8E52-C180-71A3-B3A9-BCFA92E4FCB7}"/>
              </a:ext>
            </a:extLst>
          </p:cNvPr>
          <p:cNvPicPr>
            <a:picLocks noChangeAspect="1"/>
          </p:cNvPicPr>
          <p:nvPr/>
        </p:nvPicPr>
        <p:blipFill rotWithShape="1">
          <a:blip r:embed="rId2"/>
          <a:srcRect l="27872" t="667" r="28625" b="-333"/>
          <a:stretch/>
        </p:blipFill>
        <p:spPr>
          <a:xfrm>
            <a:off x="215901" y="271425"/>
            <a:ext cx="4895047" cy="6325777"/>
          </a:xfrm>
          <a:prstGeom prst="rect">
            <a:avLst/>
          </a:prstGeom>
        </p:spPr>
      </p:pic>
      <p:sp>
        <p:nvSpPr>
          <p:cNvPr id="4" name="TextBox 3">
            <a:extLst>
              <a:ext uri="{FF2B5EF4-FFF2-40B4-BE49-F238E27FC236}">
                <a16:creationId xmlns:a16="http://schemas.microsoft.com/office/drawing/2014/main" id="{48E781F7-C4F0-018E-B8BC-47B42DCD2801}"/>
              </a:ext>
            </a:extLst>
          </p:cNvPr>
          <p:cNvSpPr txBox="1"/>
          <p:nvPr/>
        </p:nvSpPr>
        <p:spPr>
          <a:xfrm>
            <a:off x="5543909" y="6420928"/>
            <a:ext cx="4784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a:solidFill>
                  <a:schemeClr val="bg1"/>
                </a:solidFill>
                <a:hlinkClick r:id="rId3">
                  <a:extLst>
                    <a:ext uri="{A12FA001-AC4F-418D-AE19-62706E023703}">
                      <ahyp:hlinkClr xmlns:ahyp="http://schemas.microsoft.com/office/drawing/2018/hyperlinkcolor" val="tx"/>
                    </a:ext>
                  </a:extLst>
                </a:hlinkClick>
              </a:rPr>
              <a:t>El nuevo consumidor verde (forrester.com)</a:t>
            </a:r>
            <a:endParaRPr lang="en-US">
              <a:solidFill>
                <a:schemeClr val="bg1"/>
              </a:solidFill>
            </a:endParaRPr>
          </a:p>
        </p:txBody>
      </p:sp>
    </p:spTree>
    <p:extLst>
      <p:ext uri="{BB962C8B-B14F-4D97-AF65-F5344CB8AC3E}">
        <p14:creationId xmlns:p14="http://schemas.microsoft.com/office/powerpoint/2010/main" val="261177446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CF8B8448D8354CAD1DC0F637B4A364" ma:contentTypeVersion="2" ma:contentTypeDescription="Create a new document." ma:contentTypeScope="" ma:versionID="c918c43c5e7ee613ba4c463640fe1e40">
  <xsd:schema xmlns:xsd="http://www.w3.org/2001/XMLSchema" xmlns:xs="http://www.w3.org/2001/XMLSchema" xmlns:p="http://schemas.microsoft.com/office/2006/metadata/properties" xmlns:ns2="2c2824df-2b65-4772-b72d-ba4319b2c081" targetNamespace="http://schemas.microsoft.com/office/2006/metadata/properties" ma:root="true" ma:fieldsID="97f6950543407b67f7cb1567815848a7" ns2:_="">
    <xsd:import namespace="2c2824df-2b65-4772-b72d-ba4319b2c08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824df-2b65-4772-b72d-ba4319b2c0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878EB6-2E36-421B-A3B3-8A8B622426C5}">
  <ds:schemaRefs>
    <ds:schemaRef ds:uri="2c2824df-2b65-4772-b72d-ba4319b2c0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9ECB525-737F-45BC-A4E6-890B46996175}">
  <ds:schemaRefs>
    <ds:schemaRef ds:uri="http://schemas.microsoft.com/sharepoint/v3/contenttype/forms"/>
  </ds:schemaRefs>
</ds:datastoreItem>
</file>

<file path=customXml/itemProps3.xml><?xml version="1.0" encoding="utf-8"?>
<ds:datastoreItem xmlns:ds="http://schemas.openxmlformats.org/officeDocument/2006/customXml" ds:itemID="{FB660D93-AC0C-449E-B3A2-120FD555CF06}">
  <ds:schemaRefs>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 ds:uri="2c2824df-2b65-4772-b72d-ba4319b2c081"/>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25</TotalTime>
  <Words>5653</Words>
  <Application>Microsoft Office PowerPoint</Application>
  <PresentationFormat>Panorámica</PresentationFormat>
  <Paragraphs>424</Paragraphs>
  <Slides>67</Slides>
  <Notes>0</Notes>
  <HiddenSlides>0</HiddenSlides>
  <MMClips>2</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67</vt:i4>
      </vt:variant>
    </vt:vector>
  </HeadingPairs>
  <TitlesOfParts>
    <vt:vector size="79" baseType="lpstr">
      <vt:lpstr>Arial</vt:lpstr>
      <vt:lpstr>Arial,Sans-Serif</vt:lpstr>
      <vt:lpstr>Calibri</vt:lpstr>
      <vt:lpstr>Calibri Light</vt:lpstr>
      <vt:lpstr>Lato Regular</vt:lpstr>
      <vt:lpstr>Montserrat</vt:lpstr>
      <vt:lpstr>Montserrat Light</vt:lpstr>
      <vt:lpstr>Montserrat Medium</vt:lpstr>
      <vt:lpstr>Quattrocento Sans</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Eva Elena</cp:lastModifiedBy>
  <cp:revision>884</cp:revision>
  <dcterms:created xsi:type="dcterms:W3CDTF">2020-10-14T13:32:04Z</dcterms:created>
  <dcterms:modified xsi:type="dcterms:W3CDTF">2022-11-17T13:57:17Z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0x010100FBCF8B8448D8354CAD1DC0F637B4A364</vt:lpwstr>
  </property>
</Properties>
</file>